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VY_32_INOVACE_7/6_Řídící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Řídící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VY_32_INOVACE_7/6_Řídící soustava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Řídící soustava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22530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</a:t>
            </a:r>
            <a:r>
              <a:rPr lang="cs-CZ" dirty="0"/>
              <a:t>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ověření 19.10.2012</a:t>
            </a:r>
          </a:p>
          <a:p>
            <a:r>
              <a:rPr lang="cs-CZ" dirty="0" smtClean="0"/>
              <a:t>Učitel žáky seznámí s řídící soustavou v lidském těle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Zadaný úkol </a:t>
            </a:r>
            <a:r>
              <a:rPr lang="cs-CZ" smtClean="0"/>
              <a:t>žáci zvládli.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žákům 9. ročníku v rámci opakování učiva.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8183880" cy="1051560"/>
          </a:xfrm>
        </p:spPr>
        <p:txBody>
          <a:bodyPr>
            <a:normAutofit/>
          </a:bodyPr>
          <a:lstStyle/>
          <a:p>
            <a:r>
              <a:rPr lang="cs-CZ" sz="6000" dirty="0"/>
              <a:t>Ř</a:t>
            </a:r>
            <a:r>
              <a:rPr lang="cs-CZ" sz="6000" dirty="0" smtClean="0"/>
              <a:t>ídící soustava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83880" cy="48245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Řízení celého těla a dějů v něm je </a:t>
            </a:r>
            <a:r>
              <a:rPr lang="cs-CZ" b="1" dirty="0" smtClean="0"/>
              <a:t>zajišťováno </a:t>
            </a:r>
            <a:r>
              <a:rPr lang="cs-CZ" dirty="0" smtClean="0"/>
              <a:t>látkami - </a:t>
            </a:r>
            <a:r>
              <a:rPr lang="cs-CZ" b="1" dirty="0" smtClean="0"/>
              <a:t>hormony</a:t>
            </a:r>
            <a:r>
              <a:rPr lang="cs-CZ" dirty="0" smtClean="0"/>
              <a:t> a pomocí nervové soustavy.</a:t>
            </a:r>
          </a:p>
          <a:p>
            <a:r>
              <a:rPr lang="cs-CZ" b="1" dirty="0" smtClean="0"/>
              <a:t>Hormony</a:t>
            </a:r>
            <a:r>
              <a:rPr lang="cs-CZ" dirty="0" smtClean="0"/>
              <a:t> jsou vylučovány žlázami s vnitřním vyměšování a jsou odváděny přímo do krve.</a:t>
            </a:r>
          </a:p>
          <a:p>
            <a:r>
              <a:rPr lang="cs-CZ" dirty="0" smtClean="0"/>
              <a:t>Nejdůležitější žlázy s vnitřním vyměšováním (sekrecí)</a:t>
            </a:r>
          </a:p>
          <a:p>
            <a:pPr lvl="1"/>
            <a:r>
              <a:rPr lang="cs-CZ" dirty="0" smtClean="0"/>
              <a:t>podvěsek mozkový</a:t>
            </a:r>
          </a:p>
          <a:p>
            <a:pPr lvl="1"/>
            <a:r>
              <a:rPr lang="cs-CZ" dirty="0" smtClean="0"/>
              <a:t>štítná žláza</a:t>
            </a:r>
          </a:p>
          <a:p>
            <a:pPr lvl="1"/>
            <a:r>
              <a:rPr lang="cs-CZ" dirty="0" smtClean="0"/>
              <a:t>slinivka břišní</a:t>
            </a:r>
          </a:p>
          <a:p>
            <a:pPr lvl="1"/>
            <a:r>
              <a:rPr lang="cs-CZ" dirty="0" smtClean="0"/>
              <a:t>nadledviny</a:t>
            </a:r>
          </a:p>
          <a:p>
            <a:pPr lvl="1"/>
            <a:r>
              <a:rPr lang="cs-CZ" dirty="0" smtClean="0"/>
              <a:t>pohlavní žlázy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5488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r>
              <a:rPr lang="cs-CZ" b="1" dirty="0" smtClean="0"/>
              <a:t>Podvěsek mozkový </a:t>
            </a:r>
            <a:r>
              <a:rPr lang="cs-CZ" dirty="0" smtClean="0"/>
              <a:t>je uložen na spodní části mozku. Vytváří hormony, které řídí činnost ostatních žláz s vnitřním vyměšováním. </a:t>
            </a:r>
            <a:r>
              <a:rPr lang="cs-CZ" i="1" dirty="0" smtClean="0"/>
              <a:t>Ovlivňuje růst člověka.</a:t>
            </a:r>
          </a:p>
          <a:p>
            <a:r>
              <a:rPr lang="cs-CZ" b="1" dirty="0" smtClean="0"/>
              <a:t>Štítná žláza </a:t>
            </a:r>
            <a:r>
              <a:rPr lang="cs-CZ" dirty="0" smtClean="0"/>
              <a:t>je umístěna na přední části krku po stranách štítné chrupavky, které se říká ohryzek. Hormon, který produkuje obsahuje</a:t>
            </a:r>
            <a:r>
              <a:rPr lang="cs-CZ" b="1" dirty="0" smtClean="0"/>
              <a:t> jód </a:t>
            </a:r>
            <a:r>
              <a:rPr lang="cs-CZ" dirty="0" smtClean="0"/>
              <a:t>a </a:t>
            </a:r>
            <a:r>
              <a:rPr lang="cs-CZ" i="1" dirty="0" smtClean="0"/>
              <a:t>ovlivňuje přeměnu látek v těle</a:t>
            </a:r>
            <a:r>
              <a:rPr lang="cs-CZ" dirty="0" smtClean="0"/>
              <a:t>. Povzbuzuje tělesný a duševní vývoj člověka.</a:t>
            </a:r>
          </a:p>
          <a:p>
            <a:r>
              <a:rPr lang="cs-CZ" b="1" dirty="0" smtClean="0"/>
              <a:t>Slinivka břišní </a:t>
            </a:r>
            <a:r>
              <a:rPr lang="cs-CZ" dirty="0" smtClean="0"/>
              <a:t>je pod žaludkem. Její hormon </a:t>
            </a:r>
            <a:r>
              <a:rPr lang="cs-CZ" b="1" dirty="0" smtClean="0"/>
              <a:t>insulin </a:t>
            </a:r>
            <a:r>
              <a:rPr lang="cs-CZ" i="1" dirty="0" smtClean="0"/>
              <a:t>ovlivňuje přeměnu cukru</a:t>
            </a:r>
            <a:r>
              <a:rPr lang="cs-CZ" dirty="0" smtClean="0"/>
              <a:t>. Při poruchách slinivky vzniká nemoc </a:t>
            </a:r>
            <a:r>
              <a:rPr lang="cs-CZ" b="1" dirty="0" smtClean="0"/>
              <a:t>cukrovka, </a:t>
            </a:r>
            <a:r>
              <a:rPr lang="cs-CZ" dirty="0" smtClean="0"/>
              <a:t>která je způsobená zvýšením obsahu cukru v krvi.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861065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17765"/>
          </a:xfrm>
        </p:spPr>
        <p:txBody>
          <a:bodyPr/>
          <a:lstStyle/>
          <a:p>
            <a:r>
              <a:rPr lang="cs-CZ" b="1" dirty="0" smtClean="0"/>
              <a:t>Nadledvinky</a:t>
            </a:r>
            <a:r>
              <a:rPr lang="cs-CZ" dirty="0" smtClean="0"/>
              <a:t> jsou na horním okraji ledvin. Kůra  nadledvin vylučuje hormony, které </a:t>
            </a:r>
            <a:r>
              <a:rPr lang="cs-CZ" i="1" dirty="0" smtClean="0"/>
              <a:t>zvyšují odolnost těla proti nemocem</a:t>
            </a:r>
            <a:r>
              <a:rPr lang="cs-CZ" dirty="0" smtClean="0"/>
              <a:t>. Dřeňová vrstva vylučuje hormon</a:t>
            </a:r>
            <a:r>
              <a:rPr lang="cs-CZ" b="1" dirty="0" smtClean="0"/>
              <a:t> adrenalin</a:t>
            </a:r>
            <a:r>
              <a:rPr lang="cs-CZ" dirty="0" smtClean="0"/>
              <a:t>, který působí na zvýšení krevního tlaku a povzbuzuje činnost srdce.</a:t>
            </a:r>
          </a:p>
          <a:p>
            <a:r>
              <a:rPr lang="cs-CZ" b="1" dirty="0" smtClean="0"/>
              <a:t>Pohlavní žlázy </a:t>
            </a:r>
            <a:r>
              <a:rPr lang="cs-CZ" dirty="0" smtClean="0"/>
              <a:t>jsou u žen </a:t>
            </a:r>
            <a:r>
              <a:rPr lang="cs-CZ" i="1" dirty="0" smtClean="0"/>
              <a:t>vaječníky</a:t>
            </a:r>
            <a:r>
              <a:rPr lang="cs-CZ" dirty="0" smtClean="0"/>
              <a:t> a u mužů </a:t>
            </a:r>
            <a:r>
              <a:rPr lang="cs-CZ" i="1" dirty="0" smtClean="0"/>
              <a:t>varlata. </a:t>
            </a:r>
            <a:r>
              <a:rPr lang="cs-CZ" dirty="0" smtClean="0"/>
              <a:t>Hormony působí především na vznik druhotných pohlavních znaků, na odlišení vzhledu ženy a muže a </a:t>
            </a:r>
            <a:r>
              <a:rPr lang="cs-CZ" i="1" dirty="0" smtClean="0"/>
              <a:t>řídí tvorbu pohlavních buněk.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842633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24000"/>
          </a:xfrm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1621"/>
          </a:xfrm>
        </p:spPr>
        <p:txBody>
          <a:bodyPr/>
          <a:lstStyle/>
          <a:p>
            <a:r>
              <a:rPr lang="cs-CZ" dirty="0" smtClean="0"/>
              <a:t>Nervová soustava řídí spolu se žlázami s vnitřním vyměšováním </a:t>
            </a:r>
            <a:r>
              <a:rPr lang="cs-CZ" b="1" dirty="0" smtClean="0"/>
              <a:t>činnost všech tkání a orgánů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lidském těle </a:t>
            </a:r>
            <a:r>
              <a:rPr lang="cs-CZ" b="1" dirty="0" smtClean="0"/>
              <a:t>není jediný orgán</a:t>
            </a:r>
            <a:r>
              <a:rPr lang="cs-CZ" dirty="0" smtClean="0"/>
              <a:t>, který by nepodléhal vlivu  nervové soustavy.</a:t>
            </a:r>
          </a:p>
          <a:p>
            <a:r>
              <a:rPr lang="cs-CZ" dirty="0" smtClean="0"/>
              <a:t>Nervová soustava se dělí na centrální a obvodovou.</a:t>
            </a:r>
          </a:p>
          <a:p>
            <a:r>
              <a:rPr lang="cs-CZ" dirty="0" smtClean="0"/>
              <a:t>Stavební a funkční jednotkou nervové soustavy je nervová buňka </a:t>
            </a:r>
            <a:r>
              <a:rPr lang="cs-CZ" b="1" dirty="0" smtClean="0"/>
              <a:t>neuron.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450521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Mozek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Dělí se na šest částí</a:t>
            </a:r>
          </a:p>
          <a:p>
            <a:pPr lvl="1"/>
            <a:r>
              <a:rPr lang="cs-CZ" dirty="0" smtClean="0"/>
              <a:t>koncový (přední) mozek</a:t>
            </a:r>
          </a:p>
          <a:p>
            <a:pPr lvl="1"/>
            <a:r>
              <a:rPr lang="cs-CZ" dirty="0" smtClean="0"/>
              <a:t>mezimozek</a:t>
            </a:r>
          </a:p>
          <a:p>
            <a:pPr lvl="1"/>
            <a:r>
              <a:rPr lang="cs-CZ" dirty="0" smtClean="0"/>
              <a:t>střední mozek</a:t>
            </a:r>
          </a:p>
          <a:p>
            <a:pPr lvl="1"/>
            <a:r>
              <a:rPr lang="cs-CZ" dirty="0" smtClean="0"/>
              <a:t>Varolův most</a:t>
            </a:r>
          </a:p>
          <a:p>
            <a:pPr lvl="1"/>
            <a:r>
              <a:rPr lang="cs-CZ" dirty="0" smtClean="0"/>
              <a:t>mozeček</a:t>
            </a:r>
          </a:p>
          <a:p>
            <a:pPr lvl="1"/>
            <a:r>
              <a:rPr lang="cs-CZ" dirty="0" smtClean="0"/>
              <a:t>prodloužená mícha</a:t>
            </a:r>
            <a:endParaRPr lang="cs-CZ" dirty="0"/>
          </a:p>
        </p:txBody>
      </p:sp>
      <p:pic>
        <p:nvPicPr>
          <p:cNvPr id="1029" name="Picture 5" descr="C:\Users\filipkova\AppData\Local\Microsoft\Windows\Temporary Internet Files\Content.IE5\ZILOO0A8\MC900438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4259172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04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7"/>
            <a:ext cx="8229600" cy="7200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Spoj, co spolu souvisí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24629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pohlavní žlázy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454813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slinivka břišní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1297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nadledvinky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podvěsek mozkový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25144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štítná žláza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7473" y="5111194"/>
            <a:ext cx="3830990" cy="83099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vznik druhotných pohlavních znaků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5640" y="4394721"/>
            <a:ext cx="3842823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povzbuzování činnosti srdce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05641" y="367277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zvýšení krevního tlaku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05641" y="2954561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přeměna cukrů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05641" y="2186294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duševní a tělesný vývoj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05641" y="1404402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růst člověka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43024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3" y="260648"/>
            <a:ext cx="8229600" cy="7353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24629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pohlavní žlázy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454813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slinivka břišní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1297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nadledvinky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podvěsek mozkový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25144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štítná žláza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7473" y="5111194"/>
            <a:ext cx="3830990" cy="83099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vznik druhotných pohlavních znaků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5640" y="4394721"/>
            <a:ext cx="3842823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povzbuzování činnosti srdce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05641" y="3672776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zvýšení krevního tlaku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05641" y="2954561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přeměna cukrů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05641" y="2186294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duševní a tělesný vývoj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05641" y="1404402"/>
            <a:ext cx="3456384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růst člověka</a:t>
            </a:r>
            <a:endParaRPr lang="cs-CZ" sz="2400" dirty="0"/>
          </a:p>
        </p:txBody>
      </p:sp>
      <p:cxnSp>
        <p:nvCxnSpPr>
          <p:cNvPr id="16" name="Přímá spojnice 15"/>
          <p:cNvCxnSpPr>
            <a:stCxn id="6" idx="3"/>
            <a:endCxn id="10" idx="1"/>
          </p:cNvCxnSpPr>
          <p:nvPr/>
        </p:nvCxnSpPr>
        <p:spPr>
          <a:xfrm>
            <a:off x="4067944" y="3443809"/>
            <a:ext cx="837696" cy="1181745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5" idx="3"/>
            <a:endCxn id="12" idx="1"/>
          </p:cNvCxnSpPr>
          <p:nvPr/>
        </p:nvCxnSpPr>
        <p:spPr>
          <a:xfrm>
            <a:off x="4067944" y="2685646"/>
            <a:ext cx="837697" cy="499748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3"/>
            <a:endCxn id="9" idx="1"/>
          </p:cNvCxnSpPr>
          <p:nvPr/>
        </p:nvCxnSpPr>
        <p:spPr>
          <a:xfrm>
            <a:off x="4067944" y="1955462"/>
            <a:ext cx="849529" cy="3571231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3"/>
            <a:endCxn id="14" idx="1"/>
          </p:cNvCxnSpPr>
          <p:nvPr/>
        </p:nvCxnSpPr>
        <p:spPr>
          <a:xfrm flipV="1">
            <a:off x="4067944" y="1635235"/>
            <a:ext cx="837697" cy="2528654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3"/>
            <a:endCxn id="11" idx="1"/>
          </p:cNvCxnSpPr>
          <p:nvPr/>
        </p:nvCxnSpPr>
        <p:spPr>
          <a:xfrm>
            <a:off x="4067944" y="3443809"/>
            <a:ext cx="837697" cy="459800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8" idx="3"/>
            <a:endCxn id="13" idx="1"/>
          </p:cNvCxnSpPr>
          <p:nvPr/>
        </p:nvCxnSpPr>
        <p:spPr>
          <a:xfrm flipV="1">
            <a:off x="4067944" y="2417127"/>
            <a:ext cx="837697" cy="2538850"/>
          </a:xfrm>
          <a:prstGeom prst="line">
            <a:avLst/>
          </a:prstGeom>
          <a:ln w="603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63308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/>
              <a:t>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99592" y="2276872"/>
            <a:ext cx="41303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www.microsoft.office.com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520</TotalTime>
  <Words>430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Prezentace aplikace PowerPoint</vt:lpstr>
      <vt:lpstr>Anotace</vt:lpstr>
      <vt:lpstr>Řídící soustava</vt:lpstr>
      <vt:lpstr>Prezentace aplikace PowerPoint</vt:lpstr>
      <vt:lpstr>Prezentace aplikace PowerPoint</vt:lpstr>
      <vt:lpstr>Nervová soustava</vt:lpstr>
      <vt:lpstr>Mozek</vt:lpstr>
      <vt:lpstr>Spoj, co spolu souvisí</vt:lpstr>
      <vt:lpstr>Správné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58</cp:revision>
  <dcterms:created xsi:type="dcterms:W3CDTF">2011-08-21T15:31:45Z</dcterms:created>
  <dcterms:modified xsi:type="dcterms:W3CDTF">2012-10-19T10:20:23Z</dcterms:modified>
</cp:coreProperties>
</file>