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3" r:id="rId5"/>
    <p:sldId id="260" r:id="rId6"/>
    <p:sldId id="261" r:id="rId7"/>
    <p:sldId id="265" r:id="rId8"/>
    <p:sldId id="262" r:id="rId9"/>
    <p:sldId id="264" r:id="rId10"/>
    <p:sldId id="266" r:id="rId11"/>
    <p:sldId id="267" r:id="rId12"/>
    <p:sldId id="25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ZŠ a MŠ,Veselí nad Moravou,Kollárova1045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Andrea Filípková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VY_32_INOVACE_7/5_Rozmnožovací soustava</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Rozmnožovací soustava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a:t>Číslo </a:t>
          </a:r>
          <a:r>
            <a:rPr lang="cs-CZ" smtClean="0"/>
            <a:t>projektu:CZ.1.07/1.4.00/21.0822</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F69F612-BCCE-4AB9-978A-EE5903EA402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1C5D0075-9542-40B2-A210-6E44F32E9081}" type="presOf" srcId="{019433A1-1324-4DE1-9E6F-32B851095F74}" destId="{A3817367-F2BC-482F-8832-FA00B51DCCF3}" srcOrd="0" destOrd="0" presId="urn:microsoft.com/office/officeart/2005/8/layout/target3"/>
    <dgm:cxn modelId="{BB7C278B-88E7-4743-A53D-E74030657991}" type="presOf" srcId="{EBC41103-E2E5-4D48-9B4B-425520D3D098}" destId="{3BA01B75-849B-4716-8BCD-084A86FF328F}" srcOrd="0"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F49B47C-3126-4E74-8593-96D96E09C661}" type="presOf" srcId="{445C7998-7549-48B0-BD68-D4F0167F02E5}" destId="{BC35EE03-4121-4EF9-923D-7CB6D30D358D}"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ABEF54-0834-4679-A88E-AFB815D98457}"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cs-CZ" sz="1900" kern="1200" dirty="0"/>
            <a:t>Název školy: </a:t>
          </a:r>
          <a:r>
            <a:rPr lang="cs-CZ" sz="1900" kern="1200" dirty="0" smtClean="0"/>
            <a:t>ZŠ a MŠ,Veselí nad Moravou,Kollárova1045   </a:t>
          </a:r>
          <a:endParaRPr lang="cs-CZ" sz="19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cs-CZ" sz="1900" kern="1200" dirty="0"/>
            <a:t>Autor: </a:t>
          </a:r>
          <a:r>
            <a:rPr lang="cs-CZ" sz="1900" kern="1200" dirty="0" smtClean="0"/>
            <a:t>Mgr. Andrea Filípková</a:t>
          </a:r>
          <a:endParaRPr lang="cs-CZ" sz="19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cs-CZ" sz="1900" kern="1200" dirty="0"/>
            <a:t>Název : </a:t>
          </a:r>
          <a:r>
            <a:rPr lang="cs-CZ" sz="1900" kern="1200" dirty="0" smtClean="0"/>
            <a:t>VY_32_INOVACE_7/5_Rozmnožovací soustava</a:t>
          </a:r>
          <a:endParaRPr lang="cs-CZ" sz="19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cs-CZ" sz="1900" kern="1200" dirty="0" smtClean="0"/>
            <a:t>Téma: Rozmnožovací soustava</a:t>
          </a:r>
          <a:endParaRPr lang="cs-CZ" sz="19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cs-CZ" sz="1900" kern="1200"/>
            <a:t>Číslo </a:t>
          </a:r>
          <a:r>
            <a:rPr lang="cs-CZ" sz="1900" kern="1200" smtClean="0"/>
            <a:t>projektu:CZ.1.07/1.4.00/21.0822</a:t>
          </a:r>
          <a:endParaRPr lang="cs-CZ" sz="19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402CD3B8-8B97-4C13-ABBD-C0BF8712391E}" type="datetimeFigureOut">
              <a:rPr lang="cs-CZ" smtClean="0"/>
              <a:pPr/>
              <a:t>5.11.2012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pPr/>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02CD3B8-8B97-4C13-ABBD-C0BF8712391E}" type="datetimeFigureOut">
              <a:rPr lang="cs-CZ" smtClean="0"/>
              <a:pPr/>
              <a:t>5.11.2012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402CD3B8-8B97-4C13-ABBD-C0BF8712391E}" type="datetimeFigureOut">
              <a:rPr lang="cs-CZ" smtClean="0"/>
              <a:pPr/>
              <a:t>5.11.2012</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31F11583-F2DE-49A5-8062-95B7C6F65B1B}"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402CD3B8-8B97-4C13-ABBD-C0BF8712391E}" type="datetimeFigureOut">
              <a:rPr lang="cs-CZ" smtClean="0"/>
              <a:pPr/>
              <a:t>5.11.2012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402CD3B8-8B97-4C13-ABBD-C0BF8712391E}" type="datetimeFigureOut">
              <a:rPr lang="cs-CZ" smtClean="0"/>
              <a:pPr/>
              <a:t>5.11.2012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402CD3B8-8B97-4C13-ABBD-C0BF8712391E}" type="datetimeFigureOut">
              <a:rPr lang="cs-CZ" smtClean="0"/>
              <a:pPr/>
              <a:t>5.11.2012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CD3B8-8B97-4C13-ABBD-C0BF8712391E}" type="datetimeFigureOut">
              <a:rPr lang="cs-CZ" smtClean="0"/>
              <a:pPr/>
              <a:t>5.11.2012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402CD3B8-8B97-4C13-ABBD-C0BF8712391E}" type="datetimeFigureOut">
              <a:rPr lang="cs-CZ" smtClean="0"/>
              <a:pPr/>
              <a:t>5.11.2012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pPr/>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402CD3B8-8B97-4C13-ABBD-C0BF8712391E}" type="datetimeFigureOut">
              <a:rPr lang="cs-CZ" smtClean="0"/>
              <a:pPr/>
              <a:t>5.11.2012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pPr/>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02CD3B8-8B97-4C13-ABBD-C0BF8712391E}" type="datetimeFigureOut">
              <a:rPr lang="cs-CZ" smtClean="0"/>
              <a:pPr/>
              <a:t>5.11.2012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02CD3B8-8B97-4C13-ABBD-C0BF8712391E}" type="datetimeFigureOut">
              <a:rPr lang="cs-CZ" smtClean="0"/>
              <a:pPr/>
              <a:t>5.11.2012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402CD3B8-8B97-4C13-ABBD-C0BF8712391E}" type="datetimeFigureOut">
              <a:rPr lang="cs-CZ" smtClean="0"/>
              <a:pPr/>
              <a:t>5.11.2012</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31F11583-F2DE-49A5-8062-95B7C6F65B1B}"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882900873"/>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lnSpcReduction="10000"/>
          </a:bodyPr>
          <a:lstStyle/>
          <a:p>
            <a:r>
              <a:rPr lang="cs-CZ" dirty="0"/>
              <a:t>Materiál je určen pro výuku </a:t>
            </a:r>
            <a:r>
              <a:rPr lang="cs-CZ" dirty="0" smtClean="0"/>
              <a:t>předmětu přírodopis pro </a:t>
            </a:r>
            <a:r>
              <a:rPr lang="cs-CZ" dirty="0"/>
              <a:t>základní školu praktickou.</a:t>
            </a:r>
          </a:p>
          <a:p>
            <a:r>
              <a:rPr lang="cs-CZ" dirty="0"/>
              <a:t>Příprava není nutná.</a:t>
            </a:r>
          </a:p>
          <a:p>
            <a:r>
              <a:rPr lang="cs-CZ" dirty="0"/>
              <a:t>Doba </a:t>
            </a:r>
            <a:r>
              <a:rPr lang="cs-CZ" dirty="0" smtClean="0"/>
              <a:t>vzniku srpen 2012</a:t>
            </a:r>
          </a:p>
          <a:p>
            <a:r>
              <a:rPr lang="cs-CZ" dirty="0" smtClean="0"/>
              <a:t>Doba ověření 2.11.2012</a:t>
            </a:r>
          </a:p>
          <a:p>
            <a:r>
              <a:rPr lang="cs-CZ" dirty="0" smtClean="0"/>
              <a:t>Učitel žáky seznámí s rozmnožovací soustavou muže a ženy v lidském těle.</a:t>
            </a:r>
          </a:p>
          <a:p>
            <a:r>
              <a:rPr lang="cs-CZ" dirty="0" smtClean="0"/>
              <a:t>Závěrečný úkol žáci </a:t>
            </a:r>
            <a:r>
              <a:rPr lang="cs-CZ" smtClean="0"/>
              <a:t>zvládli samostatně.</a:t>
            </a:r>
            <a:endParaRPr lang="cs-CZ" dirty="0" smtClean="0"/>
          </a:p>
          <a:p>
            <a:r>
              <a:rPr lang="cs-CZ" dirty="0" smtClean="0"/>
              <a:t>Je </a:t>
            </a:r>
            <a:r>
              <a:rPr lang="cs-CZ" dirty="0"/>
              <a:t>určen pro žáky </a:t>
            </a:r>
            <a:r>
              <a:rPr lang="cs-CZ" dirty="0" smtClean="0"/>
              <a:t>8.ročníku. Prezentováno žákům 9.ročníku v rámci opakování učiva.</a:t>
            </a:r>
            <a:endParaRPr lang="cs-CZ" dirty="0"/>
          </a:p>
          <a:p>
            <a:r>
              <a:rPr lang="cs-CZ" dirty="0"/>
              <a:t>Určeno pro práci na interaktivní tabuli</a:t>
            </a:r>
          </a:p>
          <a:p>
            <a:endParaRPr lang="cs-CZ" dirty="0"/>
          </a:p>
        </p:txBody>
      </p:sp>
    </p:spTree>
    <p:extLst>
      <p:ext uri="{BB962C8B-B14F-4D97-AF65-F5344CB8AC3E}">
        <p14:creationId xmlns:p14="http://schemas.microsoft.com/office/powerpoint/2010/main" val="2910229568"/>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r>
              <a:rPr lang="cs-CZ" sz="5400" dirty="0" smtClean="0"/>
              <a:t>rozmnožovací  soustava</a:t>
            </a:r>
            <a:endParaRPr lang="cs-CZ" sz="5400" dirty="0"/>
          </a:p>
        </p:txBody>
      </p:sp>
      <p:sp>
        <p:nvSpPr>
          <p:cNvPr id="3" name="Zástupný symbol pro obsah 2"/>
          <p:cNvSpPr>
            <a:spLocks noGrp="1"/>
          </p:cNvSpPr>
          <p:nvPr>
            <p:ph type="subTitle" idx="1"/>
          </p:nvPr>
        </p:nvSpPr>
        <p:spPr/>
        <p:txBody>
          <a:bodyPr/>
          <a:lstStyle/>
          <a:p>
            <a:r>
              <a:rPr lang="cs-CZ" dirty="0" smtClean="0"/>
              <a:t> </a:t>
            </a:r>
            <a:endParaRPr lang="cs-CZ" dirty="0"/>
          </a:p>
        </p:txBody>
      </p:sp>
    </p:spTree>
    <p:extLst>
      <p:ext uri="{BB962C8B-B14F-4D97-AF65-F5344CB8AC3E}">
        <p14:creationId xmlns:p14="http://schemas.microsoft.com/office/powerpoint/2010/main" val="3725548838"/>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r>
              <a:rPr lang="cs-CZ" sz="3600" dirty="0" smtClean="0"/>
              <a:t>K </a:t>
            </a:r>
            <a:r>
              <a:rPr lang="cs-CZ" sz="3600" b="1" dirty="0" smtClean="0"/>
              <a:t>rozmnožování člověka</a:t>
            </a:r>
            <a:r>
              <a:rPr lang="cs-CZ" sz="3600" dirty="0" smtClean="0"/>
              <a:t>, tak jako každého rostlinného i živočišného druhu, slouží </a:t>
            </a:r>
            <a:r>
              <a:rPr lang="cs-CZ" sz="3600" b="1" dirty="0" smtClean="0"/>
              <a:t>pohlavní orgány</a:t>
            </a:r>
            <a:r>
              <a:rPr lang="cs-CZ" sz="3600" dirty="0" smtClean="0"/>
              <a:t>, odlišné u muže a ženy.</a:t>
            </a:r>
            <a:endParaRPr lang="cs-CZ" sz="3600" dirty="0"/>
          </a:p>
        </p:txBody>
      </p:sp>
      <p:sp>
        <p:nvSpPr>
          <p:cNvPr id="4" name="Nadpis 1"/>
          <p:cNvSpPr>
            <a:spLocks noGrp="1"/>
          </p:cNvSpPr>
          <p:nvPr>
            <p:ph type="title"/>
          </p:nvPr>
        </p:nvSpPr>
        <p:spPr/>
        <p:txBody>
          <a:bodyPr>
            <a:noAutofit/>
          </a:bodyPr>
          <a:lstStyle/>
          <a:p>
            <a:r>
              <a:rPr lang="cs-CZ" sz="5400" dirty="0"/>
              <a:t>R</a:t>
            </a:r>
            <a:r>
              <a:rPr lang="cs-CZ" sz="5400" dirty="0" smtClean="0"/>
              <a:t>ozmnožovací  soustava</a:t>
            </a:r>
            <a:endParaRPr lang="cs-CZ" sz="5400" dirty="0"/>
          </a:p>
        </p:txBody>
      </p:sp>
    </p:spTree>
    <p:extLst>
      <p:ext uri="{BB962C8B-B14F-4D97-AF65-F5344CB8AC3E}">
        <p14:creationId xmlns:p14="http://schemas.microsoft.com/office/powerpoint/2010/main" val="173787984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Ženské pohlavní orgány</a:t>
            </a:r>
            <a:endParaRPr lang="cs-CZ" dirty="0"/>
          </a:p>
        </p:txBody>
      </p:sp>
      <p:sp>
        <p:nvSpPr>
          <p:cNvPr id="3" name="Zástupný symbol pro obsah 2"/>
          <p:cNvSpPr>
            <a:spLocks noGrp="1"/>
          </p:cNvSpPr>
          <p:nvPr>
            <p:ph idx="1"/>
          </p:nvPr>
        </p:nvSpPr>
        <p:spPr/>
        <p:txBody>
          <a:bodyPr>
            <a:noAutofit/>
          </a:bodyPr>
          <a:lstStyle/>
          <a:p>
            <a:r>
              <a:rPr lang="cs-CZ" sz="2800" dirty="0" smtClean="0"/>
              <a:t>Dělí se na </a:t>
            </a:r>
            <a:r>
              <a:rPr lang="cs-CZ" sz="2800" b="1" dirty="0" smtClean="0"/>
              <a:t>vnitřní a vnější</a:t>
            </a:r>
            <a:r>
              <a:rPr lang="cs-CZ" sz="2800" dirty="0" smtClean="0"/>
              <a:t>.</a:t>
            </a:r>
          </a:p>
          <a:p>
            <a:r>
              <a:rPr lang="cs-CZ" sz="2800" dirty="0" smtClean="0"/>
              <a:t>Vnitřní pohlavní ústrojí tvoří vaječníky, vejcovody a děloha.</a:t>
            </a:r>
          </a:p>
          <a:p>
            <a:r>
              <a:rPr lang="cs-CZ" sz="2800" b="1" dirty="0" smtClean="0"/>
              <a:t>Vaječníky </a:t>
            </a:r>
            <a:r>
              <a:rPr lang="cs-CZ" sz="2800" dirty="0" smtClean="0"/>
              <a:t>jsou párové pohlavní žlázy o velikosti švestky, které produkují </a:t>
            </a:r>
            <a:r>
              <a:rPr lang="cs-CZ" sz="2800" b="1" dirty="0" smtClean="0"/>
              <a:t>ženské pohlavní buňky vajíčka</a:t>
            </a:r>
            <a:r>
              <a:rPr lang="cs-CZ" sz="2800" dirty="0" smtClean="0"/>
              <a:t>.</a:t>
            </a:r>
          </a:p>
          <a:p>
            <a:r>
              <a:rPr lang="cs-CZ" sz="2800" b="1" dirty="0" smtClean="0"/>
              <a:t>Vejcovody</a:t>
            </a:r>
            <a:r>
              <a:rPr lang="cs-CZ" sz="2800" dirty="0" smtClean="0"/>
              <a:t> jsou úzké trubičky. Umožňují sestoupení vajíčka do dělohy.</a:t>
            </a:r>
          </a:p>
          <a:p>
            <a:r>
              <a:rPr lang="cs-CZ" sz="2800" dirty="0" smtClean="0"/>
              <a:t>Ve vejcovodech dochází k oplození vajíčka.</a:t>
            </a:r>
          </a:p>
          <a:p>
            <a:r>
              <a:rPr lang="cs-CZ" sz="2800" b="1" dirty="0" smtClean="0"/>
              <a:t>Děloha</a:t>
            </a:r>
            <a:r>
              <a:rPr lang="cs-CZ" sz="2800" dirty="0" smtClean="0"/>
              <a:t> je svalový orgán tvaru hrušky. V děloze se vyvíjí zárodek a později plod.</a:t>
            </a:r>
          </a:p>
        </p:txBody>
      </p:sp>
    </p:spTree>
    <p:extLst>
      <p:ext uri="{BB962C8B-B14F-4D97-AF65-F5344CB8AC3E}">
        <p14:creationId xmlns:p14="http://schemas.microsoft.com/office/powerpoint/2010/main" val="318610653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600200"/>
            <a:ext cx="8229600" cy="4925144"/>
          </a:xfrm>
        </p:spPr>
        <p:txBody>
          <a:bodyPr>
            <a:normAutofit fontScale="92500"/>
          </a:bodyPr>
          <a:lstStyle/>
          <a:p>
            <a:r>
              <a:rPr lang="cs-CZ" sz="2800" dirty="0" smtClean="0"/>
              <a:t>Vnější pohlavní ústrojí ženy se skládá z pochvy a poševní předsíně.</a:t>
            </a:r>
          </a:p>
          <a:p>
            <a:r>
              <a:rPr lang="cs-CZ" sz="2800" b="1" dirty="0" smtClean="0"/>
              <a:t>Pochva </a:t>
            </a:r>
            <a:r>
              <a:rPr lang="cs-CZ" sz="2800" dirty="0" smtClean="0"/>
              <a:t>má tvar trubice.</a:t>
            </a:r>
          </a:p>
          <a:p>
            <a:r>
              <a:rPr lang="cs-CZ" sz="2800" dirty="0" smtClean="0"/>
              <a:t>Do </a:t>
            </a:r>
            <a:r>
              <a:rPr lang="cs-CZ" sz="2800" b="1" dirty="0" smtClean="0"/>
              <a:t>poševní předsíně </a:t>
            </a:r>
            <a:r>
              <a:rPr lang="cs-CZ" sz="2800" dirty="0" smtClean="0"/>
              <a:t>ústí krátká močová trubice.</a:t>
            </a:r>
          </a:p>
          <a:p>
            <a:r>
              <a:rPr lang="cs-CZ" sz="2800" dirty="0" smtClean="0"/>
              <a:t>Zralé vajíčko se dostává vejcovodem do dělohy a je-li na této cestě oplodněno (splynutí vajíčka se spermií), začne se v ní vyvíjet.</a:t>
            </a:r>
          </a:p>
          <a:p>
            <a:r>
              <a:rPr lang="cs-CZ" sz="2800" b="1" dirty="0" smtClean="0"/>
              <a:t>Menstruace</a:t>
            </a:r>
            <a:r>
              <a:rPr lang="cs-CZ" sz="2800" dirty="0" smtClean="0"/>
              <a:t> je součástí menstruačního cyklu. Cyklus je řízen hormonálně. Většina menstruačních cyklů se opakuje po 25-30 dnech, menstruace trvá 3-5 dnů.</a:t>
            </a:r>
          </a:p>
          <a:p>
            <a:r>
              <a:rPr lang="cs-CZ" sz="2800" dirty="0" smtClean="0"/>
              <a:t>První menstruace se objevuje u dívek ve věku 12-13 let.</a:t>
            </a:r>
            <a:endParaRPr lang="cs-CZ" sz="2800" dirty="0"/>
          </a:p>
        </p:txBody>
      </p:sp>
      <p:sp>
        <p:nvSpPr>
          <p:cNvPr id="4" name="Nadpis 1"/>
          <p:cNvSpPr>
            <a:spLocks noGrp="1"/>
          </p:cNvSpPr>
          <p:nvPr>
            <p:ph type="title"/>
          </p:nvPr>
        </p:nvSpPr>
        <p:spPr/>
        <p:txBody>
          <a:bodyPr/>
          <a:lstStyle/>
          <a:p>
            <a:r>
              <a:rPr lang="cs-CZ" dirty="0" smtClean="0"/>
              <a:t>Ženské pohlavní orgány</a:t>
            </a:r>
            <a:endParaRPr lang="cs-CZ" dirty="0"/>
          </a:p>
        </p:txBody>
      </p:sp>
    </p:spTree>
    <p:extLst>
      <p:ext uri="{BB962C8B-B14F-4D97-AF65-F5344CB8AC3E}">
        <p14:creationId xmlns:p14="http://schemas.microsoft.com/office/powerpoint/2010/main" val="101303078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256" y="42817"/>
            <a:ext cx="7333564" cy="6815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6955212"/>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Mužské pohlavní orgány</a:t>
            </a:r>
            <a:endParaRPr lang="cs-CZ" dirty="0"/>
          </a:p>
        </p:txBody>
      </p:sp>
      <p:sp>
        <p:nvSpPr>
          <p:cNvPr id="3" name="Zástupný symbol pro obsah 2"/>
          <p:cNvSpPr>
            <a:spLocks noGrp="1"/>
          </p:cNvSpPr>
          <p:nvPr>
            <p:ph idx="1"/>
          </p:nvPr>
        </p:nvSpPr>
        <p:spPr>
          <a:xfrm>
            <a:off x="395536" y="1412776"/>
            <a:ext cx="8229600" cy="5112568"/>
          </a:xfrm>
        </p:spPr>
        <p:txBody>
          <a:bodyPr>
            <a:normAutofit lnSpcReduction="10000"/>
          </a:bodyPr>
          <a:lstStyle/>
          <a:p>
            <a:r>
              <a:rPr lang="cs-CZ" dirty="0" smtClean="0"/>
              <a:t>Mužské pohlavní orgány se dělí na </a:t>
            </a:r>
            <a:r>
              <a:rPr lang="cs-CZ" b="1" dirty="0" smtClean="0"/>
              <a:t>pohlavní žlázy, vývodní cesty a zevní pohlavní ústrojí</a:t>
            </a:r>
            <a:r>
              <a:rPr lang="cs-CZ" dirty="0" smtClean="0"/>
              <a:t>.</a:t>
            </a:r>
          </a:p>
          <a:p>
            <a:r>
              <a:rPr lang="cs-CZ" dirty="0" smtClean="0"/>
              <a:t>Pohlavní mužské žlázy jsou </a:t>
            </a:r>
            <a:r>
              <a:rPr lang="cs-CZ" b="1" dirty="0" smtClean="0"/>
              <a:t>varlata</a:t>
            </a:r>
            <a:r>
              <a:rPr lang="cs-CZ" dirty="0" smtClean="0"/>
              <a:t>, která jsou uložena </a:t>
            </a:r>
            <a:r>
              <a:rPr lang="cs-CZ" b="1" dirty="0" smtClean="0"/>
              <a:t>v šourku</a:t>
            </a:r>
            <a:r>
              <a:rPr lang="cs-CZ" dirty="0" smtClean="0"/>
              <a:t>.</a:t>
            </a:r>
          </a:p>
          <a:p>
            <a:r>
              <a:rPr lang="cs-CZ" dirty="0" smtClean="0"/>
              <a:t>Ve varlatech se v semenotvorných kanálcích tvoří mužské pohlavní buňky </a:t>
            </a:r>
            <a:r>
              <a:rPr lang="cs-CZ" b="1" dirty="0" smtClean="0"/>
              <a:t>spermie</a:t>
            </a:r>
            <a:r>
              <a:rPr lang="cs-CZ" dirty="0" smtClean="0"/>
              <a:t>.</a:t>
            </a:r>
          </a:p>
          <a:p>
            <a:r>
              <a:rPr lang="cs-CZ" dirty="0" smtClean="0"/>
              <a:t>V šourku je přibližně o 4 stupně Celsia nižší teplota než v dutině břišní.</a:t>
            </a:r>
          </a:p>
          <a:p>
            <a:r>
              <a:rPr lang="cs-CZ" dirty="0" smtClean="0"/>
              <a:t>Vývodní cesty tvoří </a:t>
            </a:r>
            <a:r>
              <a:rPr lang="cs-CZ" b="1" dirty="0" smtClean="0"/>
              <a:t>nadvarlata, chámovody a přídatné ž</a:t>
            </a:r>
            <a:r>
              <a:rPr lang="cs-CZ" dirty="0" smtClean="0"/>
              <a:t>lázy.</a:t>
            </a:r>
          </a:p>
          <a:p>
            <a:r>
              <a:rPr lang="cs-CZ" dirty="0" smtClean="0"/>
              <a:t>V nadvarleti spermie dozrávají a získávají schopnost pohybu.</a:t>
            </a:r>
          </a:p>
          <a:p>
            <a:r>
              <a:rPr lang="cs-CZ" dirty="0" smtClean="0"/>
              <a:t>Zevním pohlavním orgánem muže je </a:t>
            </a:r>
            <a:r>
              <a:rPr lang="cs-CZ" b="1" dirty="0" smtClean="0"/>
              <a:t>penis</a:t>
            </a:r>
            <a:r>
              <a:rPr lang="cs-CZ" dirty="0" smtClean="0"/>
              <a:t>.</a:t>
            </a:r>
          </a:p>
          <a:p>
            <a:r>
              <a:rPr lang="cs-CZ" dirty="0" smtClean="0"/>
              <a:t>Základ penisu tvoří topořivé těleso zakončené žaludem. Žalud je zevně kryt kožním záhybem předkožkou.</a:t>
            </a:r>
            <a:endParaRPr lang="cs-CZ" dirty="0"/>
          </a:p>
        </p:txBody>
      </p:sp>
    </p:spTree>
    <p:extLst>
      <p:ext uri="{BB962C8B-B14F-4D97-AF65-F5344CB8AC3E}">
        <p14:creationId xmlns:p14="http://schemas.microsoft.com/office/powerpoint/2010/main" val="1902589928"/>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74340"/>
            <a:ext cx="6603755" cy="6309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6804248" y="908720"/>
            <a:ext cx="2085506" cy="5324535"/>
          </a:xfrm>
          <a:prstGeom prst="rect">
            <a:avLst/>
          </a:prstGeom>
        </p:spPr>
        <p:txBody>
          <a:bodyPr wrap="square">
            <a:spAutoFit/>
          </a:bodyPr>
          <a:lstStyle/>
          <a:p>
            <a:r>
              <a:rPr lang="cs-CZ" sz="2000" dirty="0"/>
              <a:t>1. močový měchýř, 2. stydká kost, 3. penis, 4. topořivé těleso, 5. žalud, 6. předkožka, 7. ústí močové trubice, 8. tračník, 9. konečník, 10. semenný váček, 11. ejakulační vývod, 12. prostata, 13. </a:t>
            </a:r>
            <a:r>
              <a:rPr lang="cs-CZ" sz="2000" dirty="0" err="1"/>
              <a:t>Cowperova</a:t>
            </a:r>
            <a:r>
              <a:rPr lang="cs-CZ" sz="2000" dirty="0"/>
              <a:t> žláza, 14. </a:t>
            </a:r>
            <a:r>
              <a:rPr lang="cs-CZ" sz="2000" dirty="0" err="1"/>
              <a:t>anus</a:t>
            </a:r>
            <a:r>
              <a:rPr lang="cs-CZ" sz="2000" dirty="0"/>
              <a:t>, 15. chámovod, 16. nadvarle, 17. varle, 18. šourek</a:t>
            </a:r>
          </a:p>
        </p:txBody>
      </p:sp>
    </p:spTree>
    <p:extLst>
      <p:ext uri="{BB962C8B-B14F-4D97-AF65-F5344CB8AC3E}">
        <p14:creationId xmlns:p14="http://schemas.microsoft.com/office/powerpoint/2010/main" val="1604153003"/>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76672"/>
            <a:ext cx="8229600" cy="562074"/>
          </a:xfrm>
        </p:spPr>
        <p:txBody>
          <a:bodyPr>
            <a:noAutofit/>
          </a:bodyPr>
          <a:lstStyle/>
          <a:p>
            <a:r>
              <a:rPr lang="cs-CZ" sz="4400" dirty="0" smtClean="0"/>
              <a:t>Spoj čarou co k sobě patří</a:t>
            </a:r>
            <a:endParaRPr lang="cs-CZ" sz="4400" dirty="0"/>
          </a:p>
        </p:txBody>
      </p:sp>
      <p:sp>
        <p:nvSpPr>
          <p:cNvPr id="3" name="Zástupný symbol pro obsah 2"/>
          <p:cNvSpPr>
            <a:spLocks noGrp="1"/>
          </p:cNvSpPr>
          <p:nvPr>
            <p:ph idx="1"/>
          </p:nvPr>
        </p:nvSpPr>
        <p:spPr>
          <a:xfrm>
            <a:off x="2915816" y="1700808"/>
            <a:ext cx="3600400" cy="4536504"/>
          </a:xfrm>
        </p:spPr>
        <p:txBody>
          <a:bodyPr/>
          <a:lstStyle/>
          <a:p>
            <a:r>
              <a:rPr lang="cs-CZ" dirty="0" smtClean="0"/>
              <a:t>varlata</a:t>
            </a:r>
          </a:p>
          <a:p>
            <a:r>
              <a:rPr lang="cs-CZ" dirty="0" smtClean="0"/>
              <a:t>vaječníky</a:t>
            </a:r>
          </a:p>
          <a:p>
            <a:r>
              <a:rPr lang="cs-CZ" dirty="0" smtClean="0"/>
              <a:t>vejcovody</a:t>
            </a:r>
          </a:p>
          <a:p>
            <a:r>
              <a:rPr lang="cs-CZ" dirty="0" smtClean="0"/>
              <a:t>děloha</a:t>
            </a:r>
          </a:p>
          <a:p>
            <a:r>
              <a:rPr lang="cs-CZ" dirty="0" smtClean="0"/>
              <a:t>nadvarlata</a:t>
            </a:r>
          </a:p>
          <a:p>
            <a:r>
              <a:rPr lang="cs-CZ" dirty="0" smtClean="0"/>
              <a:t>chámovody</a:t>
            </a:r>
          </a:p>
          <a:p>
            <a:r>
              <a:rPr lang="cs-CZ" dirty="0" smtClean="0"/>
              <a:t>pochva</a:t>
            </a:r>
          </a:p>
          <a:p>
            <a:r>
              <a:rPr lang="cs-CZ" dirty="0" smtClean="0"/>
              <a:t>penis</a:t>
            </a:r>
          </a:p>
          <a:p>
            <a:r>
              <a:rPr lang="cs-CZ" dirty="0" smtClean="0"/>
              <a:t>přídatné pohlavní žlázy</a:t>
            </a:r>
            <a:endParaRPr lang="cs-CZ" dirty="0"/>
          </a:p>
        </p:txBody>
      </p:sp>
      <p:sp>
        <p:nvSpPr>
          <p:cNvPr id="4" name="TextovéPole 3"/>
          <p:cNvSpPr txBox="1"/>
          <p:nvPr/>
        </p:nvSpPr>
        <p:spPr>
          <a:xfrm>
            <a:off x="179512" y="2420888"/>
            <a:ext cx="2592288" cy="1938992"/>
          </a:xfrm>
          <a:prstGeom prst="rect">
            <a:avLst/>
          </a:prstGeom>
          <a:noFill/>
        </p:spPr>
        <p:txBody>
          <a:bodyPr wrap="square" rtlCol="0">
            <a:spAutoFit/>
          </a:bodyPr>
          <a:lstStyle/>
          <a:p>
            <a:r>
              <a:rPr lang="cs-CZ" sz="4000" dirty="0" smtClean="0"/>
              <a:t>ženské pohlavní orgány</a:t>
            </a:r>
            <a:endParaRPr lang="cs-CZ" sz="4000" dirty="0"/>
          </a:p>
        </p:txBody>
      </p:sp>
      <p:sp>
        <p:nvSpPr>
          <p:cNvPr id="10" name="TextovéPole 9"/>
          <p:cNvSpPr txBox="1"/>
          <p:nvPr/>
        </p:nvSpPr>
        <p:spPr>
          <a:xfrm>
            <a:off x="6943925" y="2403376"/>
            <a:ext cx="1944216" cy="1938992"/>
          </a:xfrm>
          <a:prstGeom prst="rect">
            <a:avLst/>
          </a:prstGeom>
          <a:noFill/>
        </p:spPr>
        <p:txBody>
          <a:bodyPr wrap="square" rtlCol="0">
            <a:spAutoFit/>
          </a:bodyPr>
          <a:lstStyle/>
          <a:p>
            <a:r>
              <a:rPr lang="cs-CZ" sz="4000" dirty="0" smtClean="0"/>
              <a:t>mužské pohlavní orgány</a:t>
            </a:r>
            <a:endParaRPr lang="cs-CZ" sz="4000" dirty="0"/>
          </a:p>
        </p:txBody>
      </p:sp>
    </p:spTree>
    <p:extLst>
      <p:ext uri="{BB962C8B-B14F-4D97-AF65-F5344CB8AC3E}">
        <p14:creationId xmlns:p14="http://schemas.microsoft.com/office/powerpoint/2010/main" val="116638273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395536" y="476672"/>
            <a:ext cx="8229600" cy="562074"/>
          </a:xfrm>
          <a:prstGeom prst="rect">
            <a:avLst/>
          </a:prstGeom>
        </p:spPr>
        <p:txBody>
          <a:bodyPr>
            <a:noAutofit/>
          </a:bodyPr>
          <a:lst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a:lstStyle>
          <a:p>
            <a:r>
              <a:rPr lang="cs-CZ" sz="4400" smtClean="0"/>
              <a:t>Spoj čarou co k sobě patří</a:t>
            </a:r>
            <a:endParaRPr lang="cs-CZ" sz="4400" dirty="0"/>
          </a:p>
        </p:txBody>
      </p:sp>
      <p:sp>
        <p:nvSpPr>
          <p:cNvPr id="5" name="TextovéPole 4"/>
          <p:cNvSpPr txBox="1"/>
          <p:nvPr/>
        </p:nvSpPr>
        <p:spPr>
          <a:xfrm>
            <a:off x="179512" y="2420888"/>
            <a:ext cx="2592288" cy="1938992"/>
          </a:xfrm>
          <a:prstGeom prst="rect">
            <a:avLst/>
          </a:prstGeom>
          <a:noFill/>
        </p:spPr>
        <p:txBody>
          <a:bodyPr wrap="square" rtlCol="0">
            <a:spAutoFit/>
          </a:bodyPr>
          <a:lstStyle/>
          <a:p>
            <a:r>
              <a:rPr lang="cs-CZ" sz="4000" dirty="0" smtClean="0"/>
              <a:t>ženské pohlavní orgány</a:t>
            </a:r>
            <a:endParaRPr lang="cs-CZ" sz="4000" dirty="0"/>
          </a:p>
        </p:txBody>
      </p:sp>
      <p:sp>
        <p:nvSpPr>
          <p:cNvPr id="6" name="TextovéPole 5"/>
          <p:cNvSpPr txBox="1"/>
          <p:nvPr/>
        </p:nvSpPr>
        <p:spPr>
          <a:xfrm>
            <a:off x="6943925" y="2403376"/>
            <a:ext cx="1944216" cy="1938992"/>
          </a:xfrm>
          <a:prstGeom prst="rect">
            <a:avLst/>
          </a:prstGeom>
          <a:noFill/>
        </p:spPr>
        <p:txBody>
          <a:bodyPr wrap="square" rtlCol="0">
            <a:spAutoFit/>
          </a:bodyPr>
          <a:lstStyle/>
          <a:p>
            <a:r>
              <a:rPr lang="cs-CZ" sz="4000" dirty="0" smtClean="0"/>
              <a:t>mužské pohlavní orgány</a:t>
            </a:r>
            <a:endParaRPr lang="cs-CZ" sz="4000" dirty="0"/>
          </a:p>
        </p:txBody>
      </p:sp>
      <p:sp>
        <p:nvSpPr>
          <p:cNvPr id="7" name="Zástupný symbol pro obsah 2"/>
          <p:cNvSpPr txBox="1">
            <a:spLocks/>
          </p:cNvSpPr>
          <p:nvPr/>
        </p:nvSpPr>
        <p:spPr>
          <a:xfrm>
            <a:off x="2915816" y="1700808"/>
            <a:ext cx="3600400" cy="4536504"/>
          </a:xfrm>
          <a:prstGeom prst="rect">
            <a:avLst/>
          </a:prstGeom>
        </p:spPr>
        <p:txBody>
          <a:bodyPr/>
          <a:lst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a:lstStyle>
          <a:p>
            <a:r>
              <a:rPr lang="cs-CZ" dirty="0" smtClean="0"/>
              <a:t>varlata</a:t>
            </a:r>
          </a:p>
          <a:p>
            <a:r>
              <a:rPr lang="cs-CZ" dirty="0" smtClean="0"/>
              <a:t>vaječníky</a:t>
            </a:r>
          </a:p>
          <a:p>
            <a:r>
              <a:rPr lang="cs-CZ" dirty="0" smtClean="0"/>
              <a:t>vejcovody</a:t>
            </a:r>
          </a:p>
          <a:p>
            <a:r>
              <a:rPr lang="cs-CZ" dirty="0" smtClean="0"/>
              <a:t>děloha</a:t>
            </a:r>
          </a:p>
          <a:p>
            <a:r>
              <a:rPr lang="cs-CZ" dirty="0" smtClean="0"/>
              <a:t>nadvarlata</a:t>
            </a:r>
          </a:p>
          <a:p>
            <a:r>
              <a:rPr lang="cs-CZ" dirty="0" smtClean="0"/>
              <a:t>chámovody</a:t>
            </a:r>
          </a:p>
          <a:p>
            <a:r>
              <a:rPr lang="cs-CZ" dirty="0" smtClean="0"/>
              <a:t>pochva</a:t>
            </a:r>
          </a:p>
          <a:p>
            <a:r>
              <a:rPr lang="cs-CZ" dirty="0" smtClean="0"/>
              <a:t>penis</a:t>
            </a:r>
          </a:p>
          <a:p>
            <a:r>
              <a:rPr lang="cs-CZ" dirty="0" smtClean="0"/>
              <a:t>přídatné pohlavní žlázy</a:t>
            </a:r>
            <a:endParaRPr lang="cs-CZ" dirty="0"/>
          </a:p>
        </p:txBody>
      </p:sp>
      <p:cxnSp>
        <p:nvCxnSpPr>
          <p:cNvPr id="9" name="Přímá spojnice se šipkou 8"/>
          <p:cNvCxnSpPr/>
          <p:nvPr/>
        </p:nvCxnSpPr>
        <p:spPr>
          <a:xfrm flipV="1">
            <a:off x="2051720" y="2403376"/>
            <a:ext cx="1008112" cy="737592"/>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Přímá spojnice se šipkou 9"/>
          <p:cNvCxnSpPr/>
          <p:nvPr/>
        </p:nvCxnSpPr>
        <p:spPr>
          <a:xfrm flipV="1">
            <a:off x="2015716" y="3327295"/>
            <a:ext cx="1044116" cy="363838"/>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a:off x="1907704" y="3942614"/>
            <a:ext cx="1152128" cy="566506"/>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flipH="1">
            <a:off x="6156176" y="4359880"/>
            <a:ext cx="876347" cy="1013336"/>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 name="Přímá spojnice se šipkou 12"/>
          <p:cNvCxnSpPr/>
          <p:nvPr/>
        </p:nvCxnSpPr>
        <p:spPr>
          <a:xfrm flipH="1">
            <a:off x="3995936" y="3969060"/>
            <a:ext cx="2736304" cy="1188132"/>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nice se šipkou 13"/>
          <p:cNvCxnSpPr/>
          <p:nvPr/>
        </p:nvCxnSpPr>
        <p:spPr>
          <a:xfrm flipV="1">
            <a:off x="1991620" y="2772172"/>
            <a:ext cx="1092308" cy="685087"/>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se šipkou 14"/>
          <p:cNvCxnSpPr/>
          <p:nvPr/>
        </p:nvCxnSpPr>
        <p:spPr>
          <a:xfrm flipH="1">
            <a:off x="4728980" y="3372872"/>
            <a:ext cx="2016224" cy="318262"/>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6" name="Přímá spojnice se šipkou 25"/>
          <p:cNvCxnSpPr/>
          <p:nvPr/>
        </p:nvCxnSpPr>
        <p:spPr>
          <a:xfrm flipH="1" flipV="1">
            <a:off x="4211960" y="1988840"/>
            <a:ext cx="2520280" cy="936104"/>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30" name="Přímá spojnice se šipkou 29"/>
          <p:cNvCxnSpPr/>
          <p:nvPr/>
        </p:nvCxnSpPr>
        <p:spPr>
          <a:xfrm flipH="1">
            <a:off x="4716016" y="3691133"/>
            <a:ext cx="2016224" cy="534734"/>
          </a:xfrm>
          <a:prstGeom prst="straightConnector1">
            <a:avLst/>
          </a:prstGeom>
          <a:ln w="603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4556404"/>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2000" i="1" dirty="0" smtClean="0"/>
              <a:t> </a:t>
            </a:r>
            <a:r>
              <a:rPr lang="en-US" sz="2000" i="1" dirty="0"/>
              <a:t>Wikipedia</a:t>
            </a:r>
            <a:r>
              <a:rPr lang="en-US" sz="2000" dirty="0"/>
              <a:t>: </a:t>
            </a:r>
            <a:r>
              <a:rPr lang="en-US" sz="2000" i="1" dirty="0"/>
              <a:t>the free encyclopedia</a:t>
            </a:r>
            <a:r>
              <a:rPr lang="en-US" sz="2000" dirty="0"/>
              <a:t> [online]. San Francisco (CA): Wikimedia Foundation, 2001- [cit. 2012-08-27</a:t>
            </a:r>
            <a:r>
              <a:rPr lang="en-US" sz="2000" dirty="0" smtClean="0"/>
              <a:t>].</a:t>
            </a:r>
            <a:endParaRPr lang="cs-CZ" sz="2000" dirty="0" smtClean="0"/>
          </a:p>
          <a:p>
            <a:r>
              <a:rPr lang="en-US" sz="2000" i="1" dirty="0"/>
              <a:t>Wikipedia</a:t>
            </a:r>
            <a:r>
              <a:rPr lang="en-US" sz="2000" dirty="0"/>
              <a:t>: </a:t>
            </a:r>
            <a:r>
              <a:rPr lang="en-US" sz="2000" i="1" dirty="0"/>
              <a:t>the free encyclopedia</a:t>
            </a:r>
            <a:r>
              <a:rPr lang="en-US" sz="2000" dirty="0"/>
              <a:t> [online]. San Francisco (CA): Wikimedia Foundation, 2001- [cit. 2012-08-27]. </a:t>
            </a:r>
          </a:p>
          <a:p>
            <a:endParaRPr lang="cs-CZ" sz="2000" dirty="0"/>
          </a:p>
        </p:txBody>
      </p:sp>
    </p:spTree>
    <p:extLst>
      <p:ext uri="{BB962C8B-B14F-4D97-AF65-F5344CB8AC3E}">
        <p14:creationId xmlns:p14="http://schemas.microsoft.com/office/powerpoint/2010/main" val="1262180080"/>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Došky">
  <a:themeElements>
    <a:clrScheme name="Došky">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ošky">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492</TotalTime>
  <Words>544</Words>
  <Application>Microsoft Office PowerPoint</Application>
  <PresentationFormat>Předvádění na obrazovce (4:3)</PresentationFormat>
  <Paragraphs>69</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Došky</vt:lpstr>
      <vt:lpstr>Prezentace aplikace PowerPoint</vt:lpstr>
      <vt:lpstr>Anotace</vt:lpstr>
      <vt:lpstr>rozmnožovací  soustava</vt:lpstr>
      <vt:lpstr>Rozmnožovací  soustava</vt:lpstr>
      <vt:lpstr>Ženské pohlavní orgány</vt:lpstr>
      <vt:lpstr>Ženské pohlavní orgány</vt:lpstr>
      <vt:lpstr>Prezentace aplikace PowerPoint</vt:lpstr>
      <vt:lpstr>Mužské pohlavní orgány</vt:lpstr>
      <vt:lpstr>Prezentace aplikace PowerPoint</vt:lpstr>
      <vt:lpstr>Spoj čarou co k sobě patří</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Andrea Filípková</cp:lastModifiedBy>
  <cp:revision>60</cp:revision>
  <dcterms:created xsi:type="dcterms:W3CDTF">2011-08-21T15:31:45Z</dcterms:created>
  <dcterms:modified xsi:type="dcterms:W3CDTF">2012-11-05T07:36:21Z</dcterms:modified>
</cp:coreProperties>
</file>