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5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VY_32_INOVACE_14/2_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074EA3E-D942-4BAD-AE23-5F892D0545EF}">
      <dgm:prSet phldrT="[Text]"/>
      <dgm:spPr/>
      <dgm:t>
        <a:bodyPr/>
        <a:lstStyle/>
        <a:p>
          <a:pPr algn="l"/>
          <a:r>
            <a:rPr lang="cs-CZ" dirty="0" smtClean="0"/>
            <a:t>Téma: Demokracie</a:t>
          </a:r>
          <a:endParaRPr lang="cs-CZ" dirty="0"/>
        </a:p>
      </dgm:t>
    </dgm:pt>
    <dgm:pt modelId="{15EC04F0-1942-4907-942F-18A91AF1E756}" type="parTrans" cxnId="{72772DD1-6276-406A-BFD2-ED55886A28C5}">
      <dgm:prSet/>
      <dgm:spPr/>
    </dgm:pt>
    <dgm:pt modelId="{83C80DB6-ACA7-4718-907F-3F96354D07D3}" type="sibTrans" cxnId="{72772DD1-6276-406A-BFD2-ED55886A28C5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EEA8C7B-68CF-4751-B331-16D19A45F902}" type="pres">
      <dgm:prSet presAssocID="{9074EA3E-D942-4BAD-AE23-5F892D0545EF}" presName="vertSpace4" presStyleLbl="node1" presStyleIdx="2" presStyleCnt="5"/>
      <dgm:spPr/>
    </dgm:pt>
    <dgm:pt modelId="{8BAF4230-DD4D-4E21-873C-5706621E0324}" type="pres">
      <dgm:prSet presAssocID="{9074EA3E-D942-4BAD-AE23-5F892D0545EF}" presName="circle4" presStyleLbl="node1" presStyleIdx="3" presStyleCnt="5"/>
      <dgm:spPr/>
    </dgm:pt>
    <dgm:pt modelId="{B5DC86BD-1657-46AE-B231-C93C9291827D}" type="pres">
      <dgm:prSet presAssocID="{9074EA3E-D942-4BAD-AE23-5F892D0545EF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BCBAE-A1A3-45A9-A235-DA31F73A59F9}" type="pres">
      <dgm:prSet presAssocID="{9074EA3E-D942-4BAD-AE23-5F892D0545EF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34D9A97-74F0-481F-A114-EF8B9EEA3C27}" type="presOf" srcId="{EBC41103-E2E5-4D48-9B4B-425520D3D098}" destId="{A27B6496-BF1B-4384-9217-9659064D5D6A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75C0B3C3-4D3B-4860-9EE3-1C41A61328A8}" type="presOf" srcId="{EBC41103-E2E5-4D48-9B4B-425520D3D098}" destId="{3BA01B75-849B-4716-8BCD-084A86FF328F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72772DD1-6276-406A-BFD2-ED55886A28C5}" srcId="{39F8B381-5807-488E-AC22-73DD4140ED4A}" destId="{9074EA3E-D942-4BAD-AE23-5F892D0545EF}" srcOrd="3" destOrd="0" parTransId="{15EC04F0-1942-4907-942F-18A91AF1E756}" sibTransId="{83C80DB6-ACA7-4718-907F-3F96354D07D3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A0925DE2-F5BA-470F-881C-EC6FEE8102B2}" type="presOf" srcId="{9074EA3E-D942-4BAD-AE23-5F892D0545EF}" destId="{63EBCBAE-A1A3-45A9-A235-DA31F73A59F9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FBEBE7-014E-49CC-AC07-B91EAD90F935}" type="presOf" srcId="{9074EA3E-D942-4BAD-AE23-5F892D0545EF}" destId="{B5DC86BD-1657-46AE-B231-C93C9291827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06887A3-BD18-42BB-A297-5523D9D6B3CE}" type="presParOf" srcId="{71045F8C-00FA-488E-A7BD-E2E6753D979D}" destId="{3EEA8C7B-68CF-4751-B331-16D19A45F902}" srcOrd="9" destOrd="0" presId="urn:microsoft.com/office/officeart/2005/8/layout/target3"/>
    <dgm:cxn modelId="{96F4F1B0-485C-459E-A067-6B01533EC01C}" type="presParOf" srcId="{71045F8C-00FA-488E-A7BD-E2E6753D979D}" destId="{8BAF4230-DD4D-4E21-873C-5706621E0324}" srcOrd="10" destOrd="0" presId="urn:microsoft.com/office/officeart/2005/8/layout/target3"/>
    <dgm:cxn modelId="{F2E55D0D-C0A3-4DFB-AC2B-BF3A68F2D377}" type="presParOf" srcId="{71045F8C-00FA-488E-A7BD-E2E6753D979D}" destId="{B5DC86BD-1657-46AE-B231-C93C9291827D}" srcOrd="11" destOrd="0" presId="urn:microsoft.com/office/officeart/2005/8/layout/target3"/>
    <dgm:cxn modelId="{F875C9F7-C5E9-4AF4-8CB6-57A491C96FA3}" type="presParOf" srcId="{71045F8C-00FA-488E-A7BD-E2E6753D979D}" destId="{13BD0FAF-9F2C-4708-9E63-A8E8E5252943}" srcOrd="12" destOrd="0" presId="urn:microsoft.com/office/officeart/2005/8/layout/target3"/>
    <dgm:cxn modelId="{F6E27FDC-2E94-4EF0-B9CE-B488797A1D31}" type="presParOf" srcId="{71045F8C-00FA-488E-A7BD-E2E6753D979D}" destId="{6821E7C9-5E4B-45FA-8F82-01E6F26FAA25}" srcOrd="13" destOrd="0" presId="urn:microsoft.com/office/officeart/2005/8/layout/target3"/>
    <dgm:cxn modelId="{7B3EECE9-8518-4C9F-8F5A-719B67239BB6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5DEE0A9-A2F9-45DD-9A35-74B9820EE048}" type="presParOf" srcId="{71045F8C-00FA-488E-A7BD-E2E6753D979D}" destId="{63EBCBAE-A1A3-45A9-A235-DA31F73A59F9}" srcOrd="18" destOrd="0" presId="urn:microsoft.com/office/officeart/2005/8/layout/target3"/>
    <dgm:cxn modelId="{C2F10B35-0CA4-425C-BEF4-5FF89DE6439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</a:t>
          </a:r>
          <a:r>
            <a:rPr lang="cs-CZ" sz="1900" kern="1200" dirty="0" smtClean="0"/>
            <a:t>ZŠ a MŠ,Veselí nad Moravou,Kollárova1045   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VY_32_INOVACE_14/2_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8BAF4230-DD4D-4E21-873C-5706621E0324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86BD-1657-46AE-B231-C93C9291827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Demokracie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/>
            <a:t>Číslo </a:t>
          </a:r>
          <a:r>
            <a:rPr lang="cs-CZ" sz="1900" kern="120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55232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občanská výchova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11.9.2012</a:t>
            </a:r>
            <a:endParaRPr lang="cs-CZ" dirty="0" smtClean="0"/>
          </a:p>
          <a:p>
            <a:r>
              <a:rPr lang="cs-CZ" dirty="0" smtClean="0"/>
              <a:t>Učitel žákům vysvětlí pojem demokracie a její principy.</a:t>
            </a:r>
          </a:p>
          <a:p>
            <a:r>
              <a:rPr lang="cs-CZ" dirty="0" smtClean="0"/>
              <a:t>Závěrečný úkol žáci zvládli.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9.ročníku.</a:t>
            </a:r>
            <a:endParaRPr lang="cs-CZ" dirty="0"/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/>
              <a:t>DEMOKRACIE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Demokracie znamená </a:t>
            </a:r>
            <a:r>
              <a:rPr lang="cs-CZ" b="1" dirty="0" smtClean="0"/>
              <a:t>vláda lidu</a:t>
            </a:r>
            <a:r>
              <a:rPr lang="cs-CZ" dirty="0" smtClean="0"/>
              <a:t>.</a:t>
            </a:r>
          </a:p>
          <a:p>
            <a:r>
              <a:rPr lang="cs-CZ" dirty="0" smtClean="0"/>
              <a:t>Forma politického zřízení, která umožňuje všem </a:t>
            </a:r>
            <a:r>
              <a:rPr lang="cs-CZ" dirty="0" err="1" smtClean="0"/>
              <a:t>plnoprávním</a:t>
            </a:r>
            <a:r>
              <a:rPr lang="cs-CZ" dirty="0" smtClean="0"/>
              <a:t> občanům účast na správě a řízení státu.</a:t>
            </a:r>
          </a:p>
          <a:p>
            <a:r>
              <a:rPr lang="cs-CZ" dirty="0" smtClean="0"/>
              <a:t>Je založena na principu podřízení menšiny většině a uznání a rovnosti občanů</a:t>
            </a:r>
          </a:p>
          <a:p>
            <a:r>
              <a:rPr lang="cs-CZ" dirty="0" smtClean="0"/>
              <a:t>Vznikla v Antice ve Starověkém Řecku (6.- 4.stol. př.n.l.)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600200"/>
            <a:ext cx="8358246" cy="44958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Pravidelné volby (více politických stran)</a:t>
            </a:r>
          </a:p>
          <a:p>
            <a:r>
              <a:rPr lang="cs-CZ" dirty="0" smtClean="0"/>
              <a:t>Ochrana politických menšin i jednotlivců</a:t>
            </a:r>
          </a:p>
          <a:p>
            <a:r>
              <a:rPr lang="cs-CZ" dirty="0" smtClean="0"/>
              <a:t>Zajištění lidských práv (Listina základních práv a svobod)</a:t>
            </a:r>
          </a:p>
          <a:p>
            <a:r>
              <a:rPr lang="cs-CZ" dirty="0" smtClean="0"/>
              <a:t>Dělba moci na zákonodárnou soudní a výkonnou moc</a:t>
            </a:r>
          </a:p>
          <a:p>
            <a:r>
              <a:rPr lang="cs-CZ" dirty="0" smtClean="0"/>
              <a:t>Stejná šance pro každého například ve vzdělání a zaměstnání</a:t>
            </a:r>
          </a:p>
          <a:p>
            <a:r>
              <a:rPr lang="cs-CZ" dirty="0" smtClean="0"/>
              <a:t>Svoboda projevu</a:t>
            </a:r>
          </a:p>
          <a:p>
            <a:r>
              <a:rPr lang="cs-CZ" dirty="0" smtClean="0"/>
              <a:t>Právo na rozhodnutí má většina.</a:t>
            </a:r>
          </a:p>
          <a:p>
            <a:r>
              <a:rPr lang="cs-CZ" dirty="0" smtClean="0"/>
              <a:t>Právo na soukromé vlastnictví a podnikání</a:t>
            </a:r>
          </a:p>
          <a:p>
            <a:r>
              <a:rPr lang="cs-CZ" dirty="0" smtClean="0"/>
              <a:t>Svoboda tisku </a:t>
            </a:r>
          </a:p>
          <a:p>
            <a:r>
              <a:rPr lang="cs-CZ" dirty="0"/>
              <a:t>O</a:t>
            </a:r>
            <a:r>
              <a:rPr lang="cs-CZ" dirty="0" smtClean="0"/>
              <a:t>chrana starých, nemocných a nezaměstnaných občanů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PRINCIPY  DEMOKRACIE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 době před druhou světovou válkou byla v Československu jedna z nejvyvinutějších a nejlepších demokracií na světě.</a:t>
            </a:r>
          </a:p>
          <a:p>
            <a:r>
              <a:rPr lang="cs-CZ" dirty="0" smtClean="0"/>
              <a:t>O demokracii v Československu se nejvíce zasloužil </a:t>
            </a:r>
            <a:r>
              <a:rPr lang="cs-CZ" b="1" dirty="0" smtClean="0"/>
              <a:t>Tomáš </a:t>
            </a:r>
            <a:r>
              <a:rPr lang="cs-CZ" b="1" dirty="0" err="1" smtClean="0"/>
              <a:t>Garrique</a:t>
            </a:r>
            <a:r>
              <a:rPr lang="cs-CZ" b="1" dirty="0" smtClean="0"/>
              <a:t> Masaryk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Při druhé světové válce a po ní se demokracie v Československu zrušila a vláda se v poválečném období změnila na komunismus.</a:t>
            </a:r>
          </a:p>
          <a:p>
            <a:r>
              <a:rPr lang="cs-CZ" dirty="0" smtClean="0"/>
              <a:t>V roce </a:t>
            </a:r>
            <a:r>
              <a:rPr lang="cs-CZ" b="1" dirty="0" smtClean="0"/>
              <a:t>1989</a:t>
            </a:r>
            <a:r>
              <a:rPr lang="cs-CZ" dirty="0" smtClean="0"/>
              <a:t> se obnovila demokracie v </a:t>
            </a:r>
            <a:r>
              <a:rPr lang="cs-CZ" b="1" dirty="0" smtClean="0"/>
              <a:t>Československu</a:t>
            </a:r>
            <a:r>
              <a:rPr lang="cs-CZ" b="1" dirty="0"/>
              <a:t> </a:t>
            </a:r>
            <a:r>
              <a:rPr lang="cs-CZ" b="1" dirty="0" smtClean="0"/>
              <a:t>(</a:t>
            </a:r>
            <a:r>
              <a:rPr lang="cs-CZ" dirty="0" smtClean="0"/>
              <a:t>osobnost </a:t>
            </a:r>
            <a:r>
              <a:rPr lang="cs-CZ" b="1" dirty="0" smtClean="0"/>
              <a:t>Václav Havel)</a:t>
            </a:r>
          </a:p>
          <a:p>
            <a:r>
              <a:rPr lang="cs-CZ" dirty="0" smtClean="0"/>
              <a:t>V roce </a:t>
            </a:r>
            <a:r>
              <a:rPr lang="cs-CZ" b="1" dirty="0" smtClean="0"/>
              <a:t>1993</a:t>
            </a:r>
            <a:r>
              <a:rPr lang="cs-CZ" dirty="0" smtClean="0"/>
              <a:t> už </a:t>
            </a:r>
            <a:r>
              <a:rPr lang="cs-CZ" b="1" dirty="0" smtClean="0"/>
              <a:t>Česká republika </a:t>
            </a:r>
            <a:r>
              <a:rPr lang="cs-CZ" dirty="0" smtClean="0"/>
              <a:t>vzniká jako </a:t>
            </a:r>
            <a:r>
              <a:rPr lang="cs-CZ" b="1" dirty="0" smtClean="0"/>
              <a:t>demokratický stát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DEMOKRACIE v ČR a ČSR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T. G. Masaryk			Václav Havel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92778"/>
            <a:ext cx="3096344" cy="4384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67140"/>
            <a:ext cx="3889471" cy="4445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959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je to demokracie?</a:t>
            </a:r>
          </a:p>
          <a:p>
            <a:r>
              <a:rPr lang="cs-CZ" dirty="0" smtClean="0"/>
              <a:t>Vyjmenuj některé ze základních principů demokracie.</a:t>
            </a:r>
          </a:p>
          <a:p>
            <a:r>
              <a:rPr lang="cs-CZ" dirty="0" smtClean="0"/>
              <a:t>Kdo se nejvíce zasloužil o demokracii v Československu?</a:t>
            </a:r>
          </a:p>
          <a:p>
            <a:r>
              <a:rPr lang="cs-CZ" dirty="0" smtClean="0"/>
              <a:t>Od kterého roku je Česká republika demokratickým státem?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762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2012-10-07]. </a:t>
            </a:r>
            <a:r>
              <a:rPr lang="en-US" dirty="0" err="1"/>
              <a:t>Dostupné</a:t>
            </a:r>
            <a:r>
              <a:rPr lang="en-US" dirty="0"/>
              <a:t> z: http://cs.wikipedia.org/wiki/Soubor:Tom%C3%A1%C5%A1_Garrigue_Masaryk_1925.PNG</a:t>
            </a:r>
          </a:p>
          <a:p>
            <a:endParaRPr lang="cs-CZ" i="1" dirty="0" smtClean="0"/>
          </a:p>
          <a:p>
            <a:r>
              <a:rPr lang="en-US" i="1" dirty="0" smtClean="0"/>
              <a:t>Wikipedia</a:t>
            </a:r>
            <a:r>
              <a:rPr lang="en-US" i="1" dirty="0"/>
              <a:t>: the free encyclopedia</a:t>
            </a:r>
            <a:r>
              <a:rPr lang="en-US" dirty="0"/>
              <a:t> [online]. San Francisco (CA): Wikimedia Foundation, 2001- [cit. 2012-10-07]. </a:t>
            </a:r>
            <a:r>
              <a:rPr lang="en-US" dirty="0" err="1"/>
              <a:t>Dostupné</a:t>
            </a:r>
            <a:r>
              <a:rPr lang="en-US" dirty="0"/>
              <a:t> z: http://cs.wikipedia.org/wiki/Soubor:V%C3%A1clav_Havel_cut_out.jpg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8822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630</TotalTime>
  <Words>361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Prezentace aplikace PowerPoint</vt:lpstr>
      <vt:lpstr>Anotace</vt:lpstr>
      <vt:lpstr>DEMOKRACIE</vt:lpstr>
      <vt:lpstr>DEMOKRACIE</vt:lpstr>
      <vt:lpstr>PRINCIPY  DEMOKRACIE</vt:lpstr>
      <vt:lpstr>DEMOKRACIE v ČR a ČSR</vt:lpstr>
      <vt:lpstr>Osobnosti </vt:lpstr>
      <vt:lpstr>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85</cp:revision>
  <dcterms:created xsi:type="dcterms:W3CDTF">2011-08-21T15:31:45Z</dcterms:created>
  <dcterms:modified xsi:type="dcterms:W3CDTF">2012-10-23T07:11:57Z</dcterms:modified>
</cp:coreProperties>
</file>