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0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VY_32_INOVACE_14/5_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Základní lidská a občanská práva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  <dgm:t>
        <a:bodyPr/>
        <a:lstStyle/>
        <a:p>
          <a:endParaRPr lang="cs-CZ"/>
        </a:p>
      </dgm:t>
    </dgm:pt>
    <dgm:pt modelId="{83C80DB6-ACA7-4718-907F-3F96354D07D3}" type="sibTrans" cxnId="{72772DD1-6276-406A-BFD2-ED55886A28C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ZŠ a MŠ,Veselí nad Moravou,Kollárova1045 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VY_32_INOVACE_14/5_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Základní lidská a občanská práva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Číslo </a:t>
          </a:r>
          <a:r>
            <a:rPr lang="cs-CZ" sz="1900" kern="120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50745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</a:t>
            </a:r>
            <a:r>
              <a:rPr lang="cs-CZ" dirty="0" smtClean="0"/>
              <a:t>výuku předmětu 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16.10.2012</a:t>
            </a:r>
            <a:endParaRPr lang="cs-CZ" dirty="0" smtClean="0"/>
          </a:p>
          <a:p>
            <a:r>
              <a:rPr lang="cs-CZ" dirty="0" smtClean="0"/>
              <a:t>Učitel seznámí žáky s lidskými, občanskými a dětskými právy, vysvětlí rozdíly.</a:t>
            </a:r>
          </a:p>
          <a:p>
            <a:r>
              <a:rPr lang="cs-CZ" dirty="0" smtClean="0"/>
              <a:t>Závěrečný úkol zvládli žáci samostatně.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9.ročníku.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lidská práva a svobody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České republice jsou základní lidská práva zaručena ústavní </a:t>
            </a:r>
            <a:r>
              <a:rPr lang="cs-CZ" b="1" dirty="0" smtClean="0"/>
              <a:t>Listinou základních práv </a:t>
            </a:r>
            <a:r>
              <a:rPr lang="cs-CZ" dirty="0" smtClean="0"/>
              <a:t>a </a:t>
            </a:r>
            <a:r>
              <a:rPr lang="cs-CZ" b="1" dirty="0" smtClean="0"/>
              <a:t>svobod</a:t>
            </a:r>
            <a:r>
              <a:rPr lang="cs-CZ" dirty="0" smtClean="0"/>
              <a:t>, která je zakotvená v ústavě České republiky.</a:t>
            </a:r>
          </a:p>
          <a:p>
            <a:r>
              <a:rPr lang="cs-CZ" dirty="0" smtClean="0"/>
              <a:t>Mezi lidská práva patří i </a:t>
            </a:r>
            <a:r>
              <a:rPr lang="cs-CZ" b="1" dirty="0" smtClean="0"/>
              <a:t>práva dítěte </a:t>
            </a:r>
            <a:r>
              <a:rPr lang="cs-CZ" dirty="0" smtClean="0"/>
              <a:t>– ČR se zavázala plnit mezinárodní Úmluvu o právech dítěte, práva dítěte upravuje např. </a:t>
            </a:r>
            <a:r>
              <a:rPr lang="cs-CZ" b="1" dirty="0" smtClean="0"/>
              <a:t>Zákon o rodině</a:t>
            </a:r>
          </a:p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občanská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Mezi základní občanská práva patří:</a:t>
            </a:r>
          </a:p>
          <a:p>
            <a:pPr marL="411480" lvl="1" indent="0">
              <a:buNone/>
            </a:pPr>
            <a:r>
              <a:rPr lang="cs-CZ" dirty="0" smtClean="0"/>
              <a:t>právo volit a být volen</a:t>
            </a:r>
          </a:p>
          <a:p>
            <a:pPr marL="411480" lvl="1" indent="0">
              <a:buNone/>
            </a:pPr>
            <a:r>
              <a:rPr lang="cs-CZ" dirty="0" smtClean="0"/>
              <a:t>právo na  informace</a:t>
            </a:r>
          </a:p>
          <a:p>
            <a:pPr marL="411480" lvl="1" indent="0">
              <a:buNone/>
            </a:pPr>
            <a:r>
              <a:rPr lang="cs-CZ" dirty="0" smtClean="0"/>
              <a:t>právo shromažďovat se a psát petice</a:t>
            </a:r>
          </a:p>
          <a:p>
            <a:pPr marL="411480" lvl="1" indent="0">
              <a:buNone/>
            </a:pPr>
            <a:r>
              <a:rPr lang="cs-CZ" dirty="0" smtClean="0"/>
              <a:t>právo na soudní ochranu (včetně ochrany národnostních menšin)</a:t>
            </a:r>
          </a:p>
          <a:p>
            <a:pPr marL="411480" lvl="1" indent="0">
              <a:buNone/>
            </a:pPr>
            <a:r>
              <a:rPr lang="cs-CZ" dirty="0" smtClean="0"/>
              <a:t>svoboda tisku a náboženského vyznání</a:t>
            </a:r>
          </a:p>
          <a:p>
            <a:pPr marL="411480" lvl="1" indent="0">
              <a:buNone/>
            </a:pPr>
            <a:r>
              <a:rPr lang="cs-CZ" dirty="0" smtClean="0"/>
              <a:t>právo na svobodu projevu</a:t>
            </a:r>
          </a:p>
          <a:p>
            <a:pPr marL="411480" lvl="1" indent="0">
              <a:buNone/>
            </a:pPr>
            <a:r>
              <a:rPr lang="cs-CZ" dirty="0" smtClean="0"/>
              <a:t>právo na vzdělání a svobodnou volbu povolání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lidská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základní lidská práva patří:</a:t>
            </a:r>
          </a:p>
          <a:p>
            <a:pPr marL="411480" lvl="1" indent="0">
              <a:buNone/>
            </a:pPr>
            <a:r>
              <a:rPr lang="cs-CZ" dirty="0" smtClean="0"/>
              <a:t>právo na život a zdraví</a:t>
            </a:r>
          </a:p>
          <a:p>
            <a:pPr marL="411480" lvl="1" indent="0">
              <a:buNone/>
            </a:pPr>
            <a:r>
              <a:rPr lang="cs-CZ" dirty="0" smtClean="0"/>
              <a:t>právo na osobní svobodu a soukromí</a:t>
            </a:r>
          </a:p>
          <a:p>
            <a:pPr marL="411480" lvl="1" indent="0">
              <a:buNone/>
            </a:pPr>
            <a:r>
              <a:rPr lang="cs-CZ" dirty="0" smtClean="0"/>
              <a:t>právo vlastnit majetek</a:t>
            </a:r>
          </a:p>
          <a:p>
            <a:pPr marL="411480" lvl="1" indent="0">
              <a:buNone/>
            </a:pPr>
            <a:r>
              <a:rPr lang="cs-CZ" dirty="0" smtClean="0"/>
              <a:t>právo na svobodu pohybu</a:t>
            </a:r>
          </a:p>
          <a:p>
            <a:pPr marL="411480" lvl="1" indent="0">
              <a:buNone/>
            </a:pPr>
            <a:r>
              <a:rPr lang="cs-CZ" dirty="0" smtClean="0"/>
              <a:t>právo na svobodu myšlení, svědomí a náboženského vyznání</a:t>
            </a:r>
          </a:p>
          <a:p>
            <a:pPr marL="411480" lvl="1" indent="0">
              <a:buNone/>
            </a:pPr>
            <a:r>
              <a:rPr lang="cs-CZ" dirty="0" smtClean="0"/>
              <a:t>právo na svobodu projevu</a:t>
            </a:r>
          </a:p>
          <a:p>
            <a:pPr marL="411480" lvl="1" indent="0">
              <a:buNone/>
            </a:pPr>
            <a:r>
              <a:rPr lang="cs-CZ" dirty="0" smtClean="0"/>
              <a:t>právo na vzdělání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5384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Nejdůležitější dětská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Mezi nejdůležitější dětská práva patří:</a:t>
            </a:r>
          </a:p>
          <a:p>
            <a:pPr marL="411480" lvl="1" indent="0">
              <a:buNone/>
            </a:pPr>
            <a:r>
              <a:rPr lang="cs-CZ" dirty="0" smtClean="0"/>
              <a:t>právo na život, jméno, státní příslušnost</a:t>
            </a:r>
          </a:p>
          <a:p>
            <a:pPr marL="411480" lvl="1" indent="0">
              <a:buNone/>
            </a:pPr>
            <a:r>
              <a:rPr lang="cs-CZ" dirty="0" smtClean="0"/>
              <a:t>právo znát své rodiče a stýkat se s nimi, právo na jejich péči</a:t>
            </a:r>
          </a:p>
          <a:p>
            <a:pPr marL="411480" lvl="1" indent="0">
              <a:buNone/>
            </a:pPr>
            <a:r>
              <a:rPr lang="cs-CZ" dirty="0" smtClean="0"/>
              <a:t>právo na soukromí ( v životě, v rodině)</a:t>
            </a:r>
          </a:p>
          <a:p>
            <a:pPr marL="411480" lvl="1" indent="0">
              <a:buNone/>
            </a:pPr>
            <a:r>
              <a:rPr lang="cs-CZ" dirty="0" smtClean="0"/>
              <a:t>právo na ochranu před násilím, urážením, týráním, zneužíváním, škodlivými látkami</a:t>
            </a:r>
          </a:p>
          <a:p>
            <a:pPr marL="411480" lvl="1" indent="0">
              <a:buNone/>
            </a:pPr>
            <a:r>
              <a:rPr lang="cs-CZ" dirty="0" smtClean="0"/>
              <a:t>právo  na zdraví a správný rozvoj</a:t>
            </a:r>
          </a:p>
          <a:p>
            <a:pPr marL="411480" lvl="1" indent="0">
              <a:buNone/>
            </a:pPr>
            <a:r>
              <a:rPr lang="cs-CZ" dirty="0" smtClean="0"/>
              <a:t>právo na svobodně (ale slušně) říkat své názory </a:t>
            </a:r>
          </a:p>
          <a:p>
            <a:pPr marL="411480" lvl="1" indent="0">
              <a:buNone/>
            </a:pPr>
            <a:r>
              <a:rPr lang="cs-CZ" dirty="0" smtClean="0"/>
              <a:t>právo získávat informace</a:t>
            </a:r>
          </a:p>
          <a:p>
            <a:pPr marL="411480" lvl="1" indent="0">
              <a:buNone/>
            </a:pPr>
            <a:r>
              <a:rPr lang="cs-CZ" dirty="0" smtClean="0"/>
              <a:t>právo na vzdělání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17652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jsou v České republice zaručena základní lidská práva?</a:t>
            </a:r>
          </a:p>
          <a:p>
            <a:r>
              <a:rPr lang="cs-CZ" dirty="0" smtClean="0"/>
              <a:t>Vyjmenuj nějaká základní lidská práva?</a:t>
            </a:r>
          </a:p>
          <a:p>
            <a:r>
              <a:rPr lang="cs-CZ" dirty="0" smtClean="0"/>
              <a:t>Znáte některá dětská práva?</a:t>
            </a:r>
          </a:p>
          <a:p>
            <a:r>
              <a:rPr lang="cs-CZ" dirty="0" smtClean="0"/>
              <a:t>Jaký je rozdíl mezi základními lidskými právy a </a:t>
            </a:r>
            <a:r>
              <a:rPr lang="cs-CZ" smtClean="0"/>
              <a:t>občanskými právy?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530</TotalTime>
  <Words>341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Prezentace aplikace PowerPoint</vt:lpstr>
      <vt:lpstr>Anotace</vt:lpstr>
      <vt:lpstr>Základní lidská práva a svobody</vt:lpstr>
      <vt:lpstr>Základní občanská práva</vt:lpstr>
      <vt:lpstr>Základní lidská práva</vt:lpstr>
      <vt:lpstr>Nejdůležitější dětská práva</vt:lpstr>
      <vt:lpstr>Otázky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67</cp:revision>
  <dcterms:created xsi:type="dcterms:W3CDTF">2011-08-21T15:31:45Z</dcterms:created>
  <dcterms:modified xsi:type="dcterms:W3CDTF">2012-10-19T18:02:22Z</dcterms:modified>
</cp:coreProperties>
</file>