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58" r:id="rId4"/>
    <p:sldId id="259" r:id="rId5"/>
    <p:sldId id="260" r:id="rId6"/>
    <p:sldId id="264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ZŠ a MŠ,Veselí nad Moravou,Kollárova1045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Andrea Filípková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VY_32_INOVACE_14/1_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</a:t>
          </a:r>
          <a:r>
            <a:rPr lang="cs-CZ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9074EA3E-D942-4BAD-AE23-5F892D0545EF}">
      <dgm:prSet phldrT="[Text]"/>
      <dgm:spPr/>
      <dgm:t>
        <a:bodyPr/>
        <a:lstStyle/>
        <a:p>
          <a:pPr algn="l"/>
          <a:r>
            <a:rPr lang="cs-CZ" dirty="0" smtClean="0"/>
            <a:t>Téma: AIDS a pohlavní choroby</a:t>
          </a:r>
          <a:endParaRPr lang="cs-CZ" dirty="0"/>
        </a:p>
      </dgm:t>
    </dgm:pt>
    <dgm:pt modelId="{15EC04F0-1942-4907-942F-18A91AF1E756}" type="parTrans" cxnId="{72772DD1-6276-406A-BFD2-ED55886A28C5}">
      <dgm:prSet/>
      <dgm:spPr/>
    </dgm:pt>
    <dgm:pt modelId="{83C80DB6-ACA7-4718-907F-3F96354D07D3}" type="sibTrans" cxnId="{72772DD1-6276-406A-BFD2-ED55886A28C5}">
      <dgm:prSet/>
      <dgm:spPr/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3EEA8C7B-68CF-4751-B331-16D19A45F902}" type="pres">
      <dgm:prSet presAssocID="{9074EA3E-D942-4BAD-AE23-5F892D0545EF}" presName="vertSpace4" presStyleLbl="node1" presStyleIdx="2" presStyleCnt="5"/>
      <dgm:spPr/>
    </dgm:pt>
    <dgm:pt modelId="{8BAF4230-DD4D-4E21-873C-5706621E0324}" type="pres">
      <dgm:prSet presAssocID="{9074EA3E-D942-4BAD-AE23-5F892D0545EF}" presName="circle4" presStyleLbl="node1" presStyleIdx="3" presStyleCnt="5"/>
      <dgm:spPr/>
    </dgm:pt>
    <dgm:pt modelId="{B5DC86BD-1657-46AE-B231-C93C9291827D}" type="pres">
      <dgm:prSet presAssocID="{9074EA3E-D942-4BAD-AE23-5F892D0545EF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EBCBAE-A1A3-45A9-A235-DA31F73A59F9}" type="pres">
      <dgm:prSet presAssocID="{9074EA3E-D942-4BAD-AE23-5F892D0545EF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934D9A97-74F0-481F-A114-EF8B9EEA3C27}" type="presOf" srcId="{EBC41103-E2E5-4D48-9B4B-425520D3D098}" destId="{A27B6496-BF1B-4384-9217-9659064D5D6A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75C0B3C3-4D3B-4860-9EE3-1C41A61328A8}" type="presOf" srcId="{EBC41103-E2E5-4D48-9B4B-425520D3D098}" destId="{3BA01B75-849B-4716-8BCD-084A86FF328F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72772DD1-6276-406A-BFD2-ED55886A28C5}" srcId="{39F8B381-5807-488E-AC22-73DD4140ED4A}" destId="{9074EA3E-D942-4BAD-AE23-5F892D0545EF}" srcOrd="3" destOrd="0" parTransId="{15EC04F0-1942-4907-942F-18A91AF1E756}" sibTransId="{83C80DB6-ACA7-4718-907F-3F96354D07D3}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A0925DE2-F5BA-470F-881C-EC6FEE8102B2}" type="presOf" srcId="{9074EA3E-D942-4BAD-AE23-5F892D0545EF}" destId="{63EBCBAE-A1A3-45A9-A235-DA31F73A59F9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05FBEBE7-014E-49CC-AC07-B91EAD90F935}" type="presOf" srcId="{9074EA3E-D942-4BAD-AE23-5F892D0545EF}" destId="{B5DC86BD-1657-46AE-B231-C93C9291827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06887A3-BD18-42BB-A297-5523D9D6B3CE}" type="presParOf" srcId="{71045F8C-00FA-488E-A7BD-E2E6753D979D}" destId="{3EEA8C7B-68CF-4751-B331-16D19A45F902}" srcOrd="9" destOrd="0" presId="urn:microsoft.com/office/officeart/2005/8/layout/target3"/>
    <dgm:cxn modelId="{96F4F1B0-485C-459E-A067-6B01533EC01C}" type="presParOf" srcId="{71045F8C-00FA-488E-A7BD-E2E6753D979D}" destId="{8BAF4230-DD4D-4E21-873C-5706621E0324}" srcOrd="10" destOrd="0" presId="urn:microsoft.com/office/officeart/2005/8/layout/target3"/>
    <dgm:cxn modelId="{F2E55D0D-C0A3-4DFB-AC2B-BF3A68F2D377}" type="presParOf" srcId="{71045F8C-00FA-488E-A7BD-E2E6753D979D}" destId="{B5DC86BD-1657-46AE-B231-C93C9291827D}" srcOrd="11" destOrd="0" presId="urn:microsoft.com/office/officeart/2005/8/layout/target3"/>
    <dgm:cxn modelId="{F875C9F7-C5E9-4AF4-8CB6-57A491C96FA3}" type="presParOf" srcId="{71045F8C-00FA-488E-A7BD-E2E6753D979D}" destId="{13BD0FAF-9F2C-4708-9E63-A8E8E5252943}" srcOrd="12" destOrd="0" presId="urn:microsoft.com/office/officeart/2005/8/layout/target3"/>
    <dgm:cxn modelId="{F6E27FDC-2E94-4EF0-B9CE-B488797A1D31}" type="presParOf" srcId="{71045F8C-00FA-488E-A7BD-E2E6753D979D}" destId="{6821E7C9-5E4B-45FA-8F82-01E6F26FAA25}" srcOrd="13" destOrd="0" presId="urn:microsoft.com/office/officeart/2005/8/layout/target3"/>
    <dgm:cxn modelId="{7B3EECE9-8518-4C9F-8F5A-719B67239BB6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5DEE0A9-A2F9-45DD-9A35-74B9820EE048}" type="presParOf" srcId="{71045F8C-00FA-488E-A7BD-E2E6753D979D}" destId="{63EBCBAE-A1A3-45A9-A235-DA31F73A59F9}" srcOrd="18" destOrd="0" presId="urn:microsoft.com/office/officeart/2005/8/layout/target3"/>
    <dgm:cxn modelId="{C2F10B35-0CA4-425C-BEF4-5FF89DE64398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ZŠ a MŠ,Veselí nad Moravou,Kollárova1045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Andrea Filípková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VY_32_INOVACE_14/1_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8BAF4230-DD4D-4E21-873C-5706621E0324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DC86BD-1657-46AE-B231-C93C9291827D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AIDS a pohlavní choroby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</a:t>
          </a:r>
          <a:r>
            <a:rPr lang="cs-CZ" sz="1800" kern="1200" smtClean="0"/>
            <a:t>projektu:CZ.1.07/1.4.00/21.0822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6683655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Materiál je určen pro výuku předmětu </a:t>
            </a:r>
            <a:r>
              <a:rPr lang="cs-CZ" dirty="0" smtClean="0"/>
              <a:t>občanská výchova pro </a:t>
            </a:r>
            <a:r>
              <a:rPr lang="cs-CZ" dirty="0"/>
              <a:t>základní školu praktickou.</a:t>
            </a:r>
          </a:p>
          <a:p>
            <a:r>
              <a:rPr lang="cs-CZ" dirty="0"/>
              <a:t>Příprava není nutná.</a:t>
            </a:r>
          </a:p>
          <a:p>
            <a:r>
              <a:rPr lang="cs-CZ" dirty="0"/>
              <a:t>Doba </a:t>
            </a:r>
            <a:r>
              <a:rPr lang="cs-CZ" dirty="0" smtClean="0"/>
              <a:t>vzniku srpen 2012</a:t>
            </a:r>
          </a:p>
          <a:p>
            <a:r>
              <a:rPr lang="cs-CZ" dirty="0" smtClean="0"/>
              <a:t>Doba </a:t>
            </a:r>
            <a:r>
              <a:rPr lang="cs-CZ" smtClean="0"/>
              <a:t>ověření </a:t>
            </a:r>
            <a:r>
              <a:rPr lang="cs-CZ" smtClean="0"/>
              <a:t>9.10.2012</a:t>
            </a:r>
            <a:endParaRPr lang="cs-CZ" dirty="0" smtClean="0"/>
          </a:p>
          <a:p>
            <a:r>
              <a:rPr lang="cs-CZ" dirty="0" smtClean="0"/>
              <a:t>Učitel žáky seznámí s nemocí AIDS a s nejznámějšími pohlavními chorobami a prevencí před nimi.</a:t>
            </a:r>
          </a:p>
          <a:p>
            <a:r>
              <a:rPr lang="cs-CZ" dirty="0" smtClean="0"/>
              <a:t>Zadaný úkol žáci zvládli.</a:t>
            </a:r>
          </a:p>
          <a:p>
            <a:r>
              <a:rPr lang="cs-CZ" dirty="0" smtClean="0"/>
              <a:t>Je </a:t>
            </a:r>
            <a:r>
              <a:rPr lang="cs-CZ" dirty="0"/>
              <a:t>určen pro žáky </a:t>
            </a:r>
            <a:r>
              <a:rPr lang="cs-CZ" dirty="0" smtClean="0"/>
              <a:t>9.ročníku.</a:t>
            </a:r>
            <a:endParaRPr lang="cs-CZ" dirty="0"/>
          </a:p>
          <a:p>
            <a:r>
              <a:rPr lang="cs-CZ" dirty="0"/>
              <a:t>Určeno pro práci na interaktivní </a:t>
            </a:r>
            <a:r>
              <a:rPr lang="cs-CZ" dirty="0" smtClean="0"/>
              <a:t>tabuli.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AIDS </a:t>
            </a:r>
            <a:r>
              <a:rPr lang="cs-CZ" sz="2200" i="1" dirty="0" err="1"/>
              <a:t>Acquired</a:t>
            </a:r>
            <a:r>
              <a:rPr lang="cs-CZ" sz="2200" i="1" dirty="0"/>
              <a:t> </a:t>
            </a:r>
            <a:r>
              <a:rPr lang="cs-CZ" sz="2200" i="1" dirty="0" err="1"/>
              <a:t>Immune</a:t>
            </a:r>
            <a:r>
              <a:rPr lang="cs-CZ" sz="2200" i="1" dirty="0"/>
              <a:t> </a:t>
            </a:r>
            <a:r>
              <a:rPr lang="cs-CZ" sz="2200" i="1" dirty="0" err="1"/>
              <a:t>Deficiency</a:t>
            </a:r>
            <a:r>
              <a:rPr lang="cs-CZ" sz="2200" i="1" dirty="0"/>
              <a:t> Syndrome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Způsobuje jej virus HIV ( </a:t>
            </a:r>
            <a:r>
              <a:rPr lang="cs-CZ" sz="2000" i="1" dirty="0" err="1" smtClean="0"/>
              <a:t>Human</a:t>
            </a:r>
            <a:r>
              <a:rPr lang="cs-CZ" sz="2000" i="1" dirty="0" smtClean="0"/>
              <a:t> </a:t>
            </a:r>
            <a:r>
              <a:rPr lang="cs-CZ" sz="2000" i="1" dirty="0" err="1"/>
              <a:t>Immunodeficiency</a:t>
            </a:r>
            <a:r>
              <a:rPr lang="cs-CZ" sz="2000" i="1" dirty="0"/>
              <a:t> Virus</a:t>
            </a:r>
            <a:r>
              <a:rPr lang="cs-CZ" sz="2000" dirty="0"/>
              <a:t>, </a:t>
            </a:r>
            <a:r>
              <a:rPr lang="cs-CZ" sz="2000" i="1" dirty="0"/>
              <a:t>virus lidské imunitní nedostatečnosti</a:t>
            </a:r>
            <a:r>
              <a:rPr lang="cs-CZ" dirty="0"/>
              <a:t>)</a:t>
            </a:r>
            <a:endParaRPr lang="cs-CZ" dirty="0" smtClean="0"/>
          </a:p>
          <a:p>
            <a:r>
              <a:rPr lang="cs-CZ" dirty="0" smtClean="0"/>
              <a:t>Virus napadá a ničí </a:t>
            </a:r>
            <a:r>
              <a:rPr lang="cs-CZ" b="1" dirty="0" smtClean="0"/>
              <a:t>imunitní systém</a:t>
            </a:r>
            <a:r>
              <a:rPr lang="cs-CZ" dirty="0" smtClean="0"/>
              <a:t>.</a:t>
            </a:r>
          </a:p>
          <a:p>
            <a:r>
              <a:rPr lang="cs-CZ" dirty="0" smtClean="0"/>
              <a:t>Téměř  vždy je nemoc nevyléčitelná a smrtelná.</a:t>
            </a:r>
          </a:p>
          <a:p>
            <a:r>
              <a:rPr lang="cs-CZ" dirty="0" smtClean="0"/>
              <a:t>Nejčastější typy přenosu viru HIV jsou </a:t>
            </a:r>
            <a:r>
              <a:rPr lang="cs-CZ" b="1" dirty="0" smtClean="0"/>
              <a:t>injekčními jehlami a pohlavním stykem</a:t>
            </a:r>
            <a:r>
              <a:rPr lang="cs-CZ" dirty="0" smtClean="0"/>
              <a:t>. Nemoc je taky </a:t>
            </a:r>
            <a:r>
              <a:rPr lang="cs-CZ" b="1" dirty="0" smtClean="0"/>
              <a:t>dědičná</a:t>
            </a:r>
            <a:r>
              <a:rPr lang="cs-CZ" dirty="0" smtClean="0"/>
              <a:t> z </a:t>
            </a:r>
            <a:r>
              <a:rPr lang="cs-CZ" b="1" dirty="0" smtClean="0"/>
              <a:t>matky na dítě </a:t>
            </a:r>
            <a:r>
              <a:rPr lang="cs-CZ" dirty="0" smtClean="0"/>
              <a:t>(šance dědičnosti je 15-30 procent).</a:t>
            </a:r>
          </a:p>
          <a:p>
            <a:r>
              <a:rPr lang="cs-CZ" dirty="0" smtClean="0"/>
              <a:t>Nejvíce je AIDS rozšířený v Africe.</a:t>
            </a:r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Kapavka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Patří mezi nejrozšířenější pohlavní nemoci na světě.</a:t>
            </a:r>
          </a:p>
          <a:p>
            <a:r>
              <a:rPr lang="cs-CZ" dirty="0" smtClean="0"/>
              <a:t>Způsobuje ji </a:t>
            </a:r>
            <a:r>
              <a:rPr lang="cs-CZ" b="1" dirty="0" smtClean="0"/>
              <a:t>bakterie</a:t>
            </a:r>
            <a:r>
              <a:rPr lang="cs-CZ" dirty="0" smtClean="0"/>
              <a:t>.</a:t>
            </a:r>
          </a:p>
          <a:p>
            <a:r>
              <a:rPr lang="cs-CZ" dirty="0"/>
              <a:t>Přenos kapavky se děje téměř výlučně pohlavním </a:t>
            </a:r>
            <a:r>
              <a:rPr lang="cs-CZ" dirty="0" smtClean="0"/>
              <a:t>stykem. Možná </a:t>
            </a:r>
            <a:r>
              <a:rPr lang="cs-CZ" dirty="0"/>
              <a:t>je také nákaza novorozence při průchodu porodními cestami infikované matky.</a:t>
            </a:r>
            <a:endParaRPr lang="cs-CZ" dirty="0" smtClean="0"/>
          </a:p>
          <a:p>
            <a:r>
              <a:rPr lang="cs-CZ" b="1" dirty="0" smtClean="0"/>
              <a:t>Projevuje</a:t>
            </a:r>
            <a:r>
              <a:rPr lang="cs-CZ" dirty="0" smtClean="0"/>
              <a:t> </a:t>
            </a:r>
            <a:r>
              <a:rPr lang="cs-CZ" dirty="0"/>
              <a:t>bolestivým močením a hnisavým výtokem z močové </a:t>
            </a:r>
            <a:r>
              <a:rPr lang="cs-CZ" dirty="0" smtClean="0"/>
              <a:t>trubice, zasáhne  tedy pohlavní a vylučovací sliznice.</a:t>
            </a:r>
          </a:p>
          <a:p>
            <a:r>
              <a:rPr lang="cs-CZ" dirty="0" smtClean="0"/>
              <a:t>U žen se může  </a:t>
            </a:r>
            <a:r>
              <a:rPr lang="cs-CZ" dirty="0"/>
              <a:t>infekce projevit také </a:t>
            </a:r>
            <a:r>
              <a:rPr lang="cs-CZ" b="1" dirty="0"/>
              <a:t>nemenstruačním krvácením.</a:t>
            </a:r>
            <a:endParaRPr lang="cs-CZ" b="1" dirty="0" smtClean="0"/>
          </a:p>
          <a:p>
            <a:r>
              <a:rPr lang="cs-CZ" dirty="0" smtClean="0"/>
              <a:t>K léčbě se používají </a:t>
            </a:r>
            <a:r>
              <a:rPr lang="cs-CZ" b="1" dirty="0" smtClean="0"/>
              <a:t>antibiotika</a:t>
            </a:r>
            <a:r>
              <a:rPr lang="cs-CZ" dirty="0" smtClean="0"/>
              <a:t>.</a:t>
            </a:r>
          </a:p>
          <a:p>
            <a:r>
              <a:rPr lang="cs-CZ" dirty="0" smtClean="0"/>
              <a:t>Neléčení kapavky způsobuje </a:t>
            </a:r>
            <a:r>
              <a:rPr lang="cs-CZ" b="1" dirty="0" smtClean="0"/>
              <a:t>neplodnost</a:t>
            </a:r>
            <a:r>
              <a:rPr lang="cs-CZ" dirty="0" smtClean="0"/>
              <a:t> u mužů i žen</a:t>
            </a:r>
          </a:p>
          <a:p>
            <a:r>
              <a:rPr lang="cs-CZ" dirty="0" smtClean="0"/>
              <a:t>Vhodná prevence je používání bariérové antikoncepce (například kondom).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Syfilis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Ve světě poměrně běžné pohlavní onemocnění.</a:t>
            </a:r>
          </a:p>
          <a:p>
            <a:r>
              <a:rPr lang="cs-CZ" dirty="0" smtClean="0"/>
              <a:t>Původcem je </a:t>
            </a:r>
            <a:r>
              <a:rPr lang="cs-CZ" b="1" dirty="0" smtClean="0"/>
              <a:t>bakterie.</a:t>
            </a:r>
          </a:p>
          <a:p>
            <a:r>
              <a:rPr lang="cs-CZ" dirty="0" smtClean="0"/>
              <a:t>Přenáší se nejčastěji </a:t>
            </a:r>
            <a:r>
              <a:rPr lang="cs-CZ" b="1" dirty="0" smtClean="0"/>
              <a:t>pohlavním stykem</a:t>
            </a:r>
            <a:r>
              <a:rPr lang="cs-CZ" dirty="0" smtClean="0"/>
              <a:t>. Někdy i </a:t>
            </a:r>
            <a:r>
              <a:rPr lang="cs-CZ" b="1" dirty="0" smtClean="0"/>
              <a:t>z</a:t>
            </a:r>
            <a:r>
              <a:rPr lang="cs-CZ" dirty="0" smtClean="0"/>
              <a:t> </a:t>
            </a:r>
            <a:r>
              <a:rPr lang="cs-CZ" b="1" dirty="0" smtClean="0"/>
              <a:t>matky na plod</a:t>
            </a:r>
            <a:r>
              <a:rPr lang="cs-CZ" dirty="0"/>
              <a:t>,</a:t>
            </a:r>
            <a:r>
              <a:rPr lang="cs-CZ" dirty="0" smtClean="0"/>
              <a:t> </a:t>
            </a:r>
            <a:r>
              <a:rPr lang="cs-CZ" dirty="0"/>
              <a:t>popř. krevní transfuzí infikované </a:t>
            </a:r>
            <a:r>
              <a:rPr lang="cs-CZ" dirty="0" smtClean="0"/>
              <a:t>krve.</a:t>
            </a:r>
          </a:p>
          <a:p>
            <a:r>
              <a:rPr lang="cs-CZ" dirty="0" smtClean="0"/>
              <a:t>projevuje se příznaky tzv.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„</a:t>
            </a:r>
            <a:r>
              <a:rPr lang="cs-CZ" b="1" dirty="0" smtClean="0"/>
              <a:t>tvrdého vředu“( </a:t>
            </a:r>
            <a:r>
              <a:rPr lang="cs-CZ" sz="2400" dirty="0" smtClean="0"/>
              <a:t>vytváří </a:t>
            </a:r>
            <a:r>
              <a:rPr lang="cs-CZ" sz="2400" dirty="0"/>
              <a:t>v oblasti </a:t>
            </a:r>
            <a:r>
              <a:rPr lang="cs-CZ" sz="2400" dirty="0" smtClean="0"/>
              <a:t>vstupu </a:t>
            </a:r>
            <a:r>
              <a:rPr lang="cs-CZ" sz="2400" dirty="0"/>
              <a:t>infekce, tedy nejčastěji v místě </a:t>
            </a:r>
            <a:r>
              <a:rPr lang="cs-CZ" sz="2400" dirty="0" smtClean="0"/>
              <a:t>zevního </a:t>
            </a:r>
            <a:r>
              <a:rPr lang="cs-CZ" sz="2400" dirty="0"/>
              <a:t>genitálu či děložního čípku, </a:t>
            </a:r>
            <a:r>
              <a:rPr lang="cs-CZ" sz="2400" dirty="0" smtClean="0"/>
              <a:t>popř</a:t>
            </a:r>
            <a:r>
              <a:rPr lang="cs-CZ" sz="2400" dirty="0"/>
              <a:t>. na rtu, ústním koutku, </a:t>
            </a:r>
            <a:r>
              <a:rPr lang="cs-CZ" sz="2400" dirty="0" smtClean="0"/>
              <a:t>dásních</a:t>
            </a:r>
            <a:r>
              <a:rPr lang="cs-CZ" sz="2400" dirty="0"/>
              <a:t>, </a:t>
            </a:r>
            <a:r>
              <a:rPr lang="cs-CZ" sz="2400" dirty="0" smtClean="0"/>
              <a:t>mandlích.)</a:t>
            </a:r>
            <a:endParaRPr lang="cs-CZ" sz="2400" b="1" dirty="0" smtClean="0"/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772816"/>
            <a:ext cx="8229600" cy="136815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Prevence 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>
                <a:solidFill>
                  <a:schemeClr val="tx1"/>
                </a:solidFill>
              </a:rPr>
              <a:t>syfilis spočívá zejména v uvážlivém sexuálním chování, ve vyvarování se nechráněným sexuálním stykům s neznámými osobami </a:t>
            </a:r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140968"/>
            <a:ext cx="6182305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1520" y="935306"/>
            <a:ext cx="41044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Kožní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sz="2800" dirty="0" smtClean="0">
                <a:solidFill>
                  <a:srgbClr val="00B0F0"/>
                </a:solidFill>
              </a:rPr>
              <a:t>projevy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sz="2800" dirty="0" smtClean="0">
                <a:solidFill>
                  <a:srgbClr val="00B0F0"/>
                </a:solidFill>
              </a:rPr>
              <a:t>syfilis</a:t>
            </a:r>
            <a:endParaRPr lang="cs-CZ" sz="28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4374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Napiš názvy pohlavních nemocí, které znáš?</a:t>
            </a:r>
          </a:p>
          <a:p>
            <a:endParaRPr lang="cs-CZ" sz="2800" dirty="0" smtClean="0"/>
          </a:p>
          <a:p>
            <a:r>
              <a:rPr lang="cs-CZ" sz="2800" dirty="0" smtClean="0"/>
              <a:t>Jakými způsoby se pohlavní nemoci přenášejí?</a:t>
            </a:r>
          </a:p>
          <a:p>
            <a:r>
              <a:rPr lang="cs-CZ" sz="2800" dirty="0" smtClean="0"/>
              <a:t>Který světadíl má nejvíce nemocných lidí AIDS?</a:t>
            </a:r>
          </a:p>
          <a:p>
            <a:r>
              <a:rPr lang="cs-CZ" sz="2800" dirty="0"/>
              <a:t>Nejčastější typy přenosu viru </a:t>
            </a:r>
            <a:r>
              <a:rPr lang="cs-CZ" sz="2800" dirty="0" smtClean="0"/>
              <a:t>HIV jsou: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……………………..	……………………..	………………………..</a:t>
            </a:r>
          </a:p>
          <a:p>
            <a:endParaRPr lang="cs-CZ" sz="2800" dirty="0" smtClean="0"/>
          </a:p>
          <a:p>
            <a:endParaRPr lang="cs-CZ" sz="2800" dirty="0" smtClean="0"/>
          </a:p>
        </p:txBody>
      </p:sp>
      <p:grpSp>
        <p:nvGrpSpPr>
          <p:cNvPr id="8" name="Skupina 7"/>
          <p:cNvGrpSpPr/>
          <p:nvPr/>
        </p:nvGrpSpPr>
        <p:grpSpPr>
          <a:xfrm>
            <a:off x="799875" y="2470434"/>
            <a:ext cx="6796461" cy="391794"/>
            <a:chOff x="799875" y="2470434"/>
            <a:chExt cx="6796461" cy="391794"/>
          </a:xfrm>
        </p:grpSpPr>
        <p:grpSp>
          <p:nvGrpSpPr>
            <p:cNvPr id="7" name="Skupina 6"/>
            <p:cNvGrpSpPr/>
            <p:nvPr/>
          </p:nvGrpSpPr>
          <p:grpSpPr>
            <a:xfrm>
              <a:off x="799875" y="2470434"/>
              <a:ext cx="4392488" cy="374995"/>
              <a:chOff x="683568" y="2487233"/>
              <a:chExt cx="4392488" cy="374995"/>
            </a:xfrm>
          </p:grpSpPr>
          <p:sp>
            <p:nvSpPr>
              <p:cNvPr id="4" name="TextovéPole 3"/>
              <p:cNvSpPr txBox="1"/>
              <p:nvPr/>
            </p:nvSpPr>
            <p:spPr>
              <a:xfrm>
                <a:off x="683568" y="2492896"/>
                <a:ext cx="1872208" cy="369332"/>
              </a:xfrm>
              <a:prstGeom prst="rect">
                <a:avLst/>
              </a:prstGeom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  <p:sp>
            <p:nvSpPr>
              <p:cNvPr id="5" name="TextovéPole 4"/>
              <p:cNvSpPr txBox="1"/>
              <p:nvPr/>
            </p:nvSpPr>
            <p:spPr>
              <a:xfrm>
                <a:off x="3203848" y="2487233"/>
                <a:ext cx="1872208" cy="369332"/>
              </a:xfrm>
              <a:prstGeom prst="rect">
                <a:avLst/>
              </a:prstGeom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wrap="square" rtlCol="0">
                <a:spAutoFit/>
              </a:bodyPr>
              <a:lstStyle/>
              <a:p>
                <a:endParaRPr lang="cs-CZ" dirty="0"/>
              </a:p>
            </p:txBody>
          </p:sp>
        </p:grpSp>
        <p:sp>
          <p:nvSpPr>
            <p:cNvPr id="6" name="TextovéPole 5"/>
            <p:cNvSpPr txBox="1"/>
            <p:nvPr/>
          </p:nvSpPr>
          <p:spPr>
            <a:xfrm>
              <a:off x="5724128" y="2492896"/>
              <a:ext cx="1872208" cy="369332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i="1" dirty="0"/>
              <a:t>Wikipedia</a:t>
            </a:r>
            <a:r>
              <a:rPr lang="en-US" dirty="0"/>
              <a:t>: </a:t>
            </a:r>
            <a:r>
              <a:rPr lang="en-US" i="1" dirty="0"/>
              <a:t>the free encyclopedia</a:t>
            </a:r>
            <a:r>
              <a:rPr lang="en-US" dirty="0"/>
              <a:t> [online]. San Francisco (CA): Wikimedia Foundation, 2001- [cit. 2012-09-23]. </a:t>
            </a:r>
            <a:r>
              <a:rPr lang="en-US" dirty="0" err="1"/>
              <a:t>Dostupné</a:t>
            </a:r>
            <a:r>
              <a:rPr lang="en-US"/>
              <a:t> z: http://cs.wikipedia.org/wiki/Soubor:SyphilistischeZiekten.jpg</a:t>
            </a:r>
          </a:p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551</TotalTime>
  <Words>390</Words>
  <Application>Microsoft Office PowerPoint</Application>
  <PresentationFormat>Předvádění na obrazovce (4:3)</PresentationFormat>
  <Paragraphs>47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Anotace</vt:lpstr>
      <vt:lpstr>AIDS Acquired Immune Deficiency Syndrome</vt:lpstr>
      <vt:lpstr>Kapavka</vt:lpstr>
      <vt:lpstr>Syfilis</vt:lpstr>
      <vt:lpstr>Prevence  syfilis spočívá zejména v uvážlivém sexuálním chování, ve vyvarování se nechráněným sexuálním stykům s neznámými osobami </vt:lpstr>
      <vt:lpstr>Otázky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Andrea Filípková</cp:lastModifiedBy>
  <cp:revision>74</cp:revision>
  <dcterms:created xsi:type="dcterms:W3CDTF">2011-08-21T15:31:45Z</dcterms:created>
  <dcterms:modified xsi:type="dcterms:W3CDTF">2012-10-23T07:11:37Z</dcterms:modified>
</cp:coreProperties>
</file>