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6" r:id="rId1"/>
  </p:sldMasterIdLst>
  <p:notesMasterIdLst>
    <p:notesMasterId r:id="rId17"/>
  </p:notesMasterIdLst>
  <p:sldIdLst>
    <p:sldId id="256" r:id="rId2"/>
    <p:sldId id="257" r:id="rId3"/>
    <p:sldId id="265" r:id="rId4"/>
    <p:sldId id="264" r:id="rId5"/>
    <p:sldId id="267" r:id="rId6"/>
    <p:sldId id="266" r:id="rId7"/>
    <p:sldId id="268" r:id="rId8"/>
    <p:sldId id="269" r:id="rId9"/>
    <p:sldId id="270" r:id="rId10"/>
    <p:sldId id="271" r:id="rId11"/>
    <p:sldId id="259" r:id="rId12"/>
    <p:sldId id="260" r:id="rId13"/>
    <p:sldId id="261" r:id="rId14"/>
    <p:sldId id="262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VY_32_INOVACE_14/3_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Drogové závislosti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  <dgm:t>
        <a:bodyPr/>
        <a:lstStyle/>
        <a:p>
          <a:endParaRPr lang="cs-CZ"/>
        </a:p>
      </dgm:t>
    </dgm:pt>
    <dgm:pt modelId="{83C80DB6-ACA7-4718-907F-3F96354D07D3}" type="sibTrans" cxnId="{72772DD1-6276-406A-BFD2-ED55886A28C5}">
      <dgm:prSet/>
      <dgm:spPr/>
      <dgm:t>
        <a:bodyPr/>
        <a:lstStyle/>
        <a:p>
          <a:endParaRPr lang="cs-CZ"/>
        </a:p>
      </dgm:t>
    </dgm:pt>
    <dgm:pt modelId="{19FD3E61-D708-48A4-8ACE-34AF2AB8CFD1}">
      <dgm:prSet phldrT="[Text]"/>
      <dgm:spPr/>
      <dgm:t>
        <a:bodyPr/>
        <a:lstStyle/>
        <a:p>
          <a:pPr algn="l"/>
          <a:r>
            <a:rPr lang="cs-CZ" smtClean="0"/>
            <a:t>Číslo projektu:CZ.1.07/1.4.00/21.0822</a:t>
          </a:r>
          <a:endParaRPr lang="cs-CZ" dirty="0"/>
        </a:p>
      </dgm:t>
    </dgm:pt>
    <dgm:pt modelId="{E3D5D926-3473-4DEC-A282-7AE48E4782B7}" type="parTrans" cxnId="{9C919A7A-D298-492A-BF41-E812D3DD85D0}">
      <dgm:prSet/>
      <dgm:spPr/>
      <dgm:t>
        <a:bodyPr/>
        <a:lstStyle/>
        <a:p>
          <a:endParaRPr lang="cs-CZ"/>
        </a:p>
      </dgm:t>
    </dgm:pt>
    <dgm:pt modelId="{51513F17-6E5D-4254-9CE1-055CFE81F7EC}" type="sibTrans" cxnId="{9C919A7A-D298-492A-BF41-E812D3DD85D0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F33A500-F575-462D-8794-26145C3AAB4B}" type="pres">
      <dgm:prSet presAssocID="{19FD3E61-D708-48A4-8ACE-34AF2AB8CFD1}" presName="vertSpace5" presStyleLbl="node1" presStyleIdx="3" presStyleCnt="5"/>
      <dgm:spPr/>
    </dgm:pt>
    <dgm:pt modelId="{916CC733-84B6-497F-A97F-D100A2DB608C}" type="pres">
      <dgm:prSet presAssocID="{19FD3E61-D708-48A4-8ACE-34AF2AB8CFD1}" presName="circle5" presStyleLbl="node1" presStyleIdx="4" presStyleCnt="5"/>
      <dgm:spPr/>
    </dgm:pt>
    <dgm:pt modelId="{074172BE-F69A-4EB3-BAB6-139959793D32}" type="pres">
      <dgm:prSet presAssocID="{19FD3E61-D708-48A4-8ACE-34AF2AB8CFD1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DBDCB5-5519-494C-8BEF-F9F647E3F61D}" type="pres">
      <dgm:prSet presAssocID="{19FD3E61-D708-48A4-8ACE-34AF2AB8CFD1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9C919A7A-D298-492A-BF41-E812D3DD85D0}" srcId="{39F8B381-5807-488E-AC22-73DD4140ED4A}" destId="{19FD3E61-D708-48A4-8ACE-34AF2AB8CFD1}" srcOrd="4" destOrd="0" parTransId="{E3D5D926-3473-4DEC-A282-7AE48E4782B7}" sibTransId="{51513F17-6E5D-4254-9CE1-055CFE81F7EC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F39CFC44-A77E-4775-9AA4-47CD48B1B05C}" type="presOf" srcId="{19FD3E61-D708-48A4-8ACE-34AF2AB8CFD1}" destId="{074172BE-F69A-4EB3-BAB6-139959793D32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F57595B-2AD5-43A7-82D7-2959D2DEB4C5}" type="presOf" srcId="{19FD3E61-D708-48A4-8ACE-34AF2AB8CFD1}" destId="{09DBDCB5-5519-494C-8BEF-F9F647E3F61D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22ACDAA6-E699-4921-9B1F-8FA3584A0190}" type="presParOf" srcId="{71045F8C-00FA-488E-A7BD-E2E6753D979D}" destId="{1F33A500-F575-462D-8794-26145C3AAB4B}" srcOrd="12" destOrd="0" presId="urn:microsoft.com/office/officeart/2005/8/layout/target3"/>
    <dgm:cxn modelId="{3F618E4C-EBC0-4267-8F19-462427301268}" type="presParOf" srcId="{71045F8C-00FA-488E-A7BD-E2E6753D979D}" destId="{916CC733-84B6-497F-A97F-D100A2DB608C}" srcOrd="13" destOrd="0" presId="urn:microsoft.com/office/officeart/2005/8/layout/target3"/>
    <dgm:cxn modelId="{8DC8EA5A-03A7-44C8-9AF7-E683C64C0BF6}" type="presParOf" srcId="{71045F8C-00FA-488E-A7BD-E2E6753D979D}" destId="{074172BE-F69A-4EB3-BAB6-139959793D32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911A9164-8768-455F-B29D-FE21433002CC}" type="presParOf" srcId="{71045F8C-00FA-488E-A7BD-E2E6753D979D}" destId="{09DBDCB5-5519-494C-8BEF-F9F647E3F61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VY_32_INOVACE_14/3_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Drogové závislosti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916CC733-84B6-497F-A97F-D100A2DB608C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172BE-F69A-4EB3-BAB6-139959793D32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Číslo 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6124B-7BF8-436E-A0A8-356260A0AA5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81EC8-2038-4616-9DA4-CF5B89048D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489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transition spd="med"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08326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smtClean="0"/>
              <a:t>Doba ověření </a:t>
            </a:r>
            <a:r>
              <a:rPr lang="cs-CZ" smtClean="0"/>
              <a:t>16.10.2012</a:t>
            </a:r>
            <a:endParaRPr lang="cs-CZ" dirty="0" smtClean="0"/>
          </a:p>
          <a:p>
            <a:r>
              <a:rPr lang="cs-CZ" dirty="0" smtClean="0"/>
              <a:t>Učitel žáky seznámí s nejznámějšími drogami a jejich základním dělením, jak rozpoznat drogovou závislost apod.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9.ročníku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kokain</a:t>
            </a:r>
          </a:p>
          <a:p>
            <a:r>
              <a:rPr lang="cs-CZ" sz="2400" dirty="0" smtClean="0"/>
              <a:t>marihuana</a:t>
            </a:r>
          </a:p>
          <a:p>
            <a:r>
              <a:rPr lang="cs-CZ" sz="2400" dirty="0" smtClean="0"/>
              <a:t>hašiš</a:t>
            </a:r>
          </a:p>
          <a:p>
            <a:r>
              <a:rPr lang="cs-CZ" sz="2400" dirty="0" smtClean="0"/>
              <a:t>pervitin</a:t>
            </a:r>
          </a:p>
          <a:p>
            <a:r>
              <a:rPr lang="cs-CZ" sz="2400" dirty="0" smtClean="0"/>
              <a:t>alkohol</a:t>
            </a:r>
          </a:p>
          <a:p>
            <a:r>
              <a:rPr lang="cs-CZ" sz="2400" dirty="0" smtClean="0"/>
              <a:t>cigarety</a:t>
            </a:r>
          </a:p>
          <a:p>
            <a:r>
              <a:rPr lang="cs-CZ" sz="2400" dirty="0" smtClean="0"/>
              <a:t>LSD</a:t>
            </a:r>
          </a:p>
          <a:p>
            <a:r>
              <a:rPr lang="cs-CZ" sz="2400" dirty="0" smtClean="0"/>
              <a:t>heroin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5680267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Drogová 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Závislost se rozděluje na psychickou a fyzickou.</a:t>
            </a:r>
          </a:p>
          <a:p>
            <a:r>
              <a:rPr lang="cs-CZ" sz="2800" dirty="0" smtClean="0"/>
              <a:t>Obvykle začíná zvědavostí, zkusit jaké to je, když si někdo vezme drogu.</a:t>
            </a:r>
          </a:p>
          <a:p>
            <a:r>
              <a:rPr lang="cs-CZ" sz="2800" dirty="0" smtClean="0"/>
              <a:t>Závislost na drogách vzniká častým užíváním drog.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odhalit Drogovou závislost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421087"/>
          </a:xfrm>
        </p:spPr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 problémy ve škole ( zvýšená absence, zhoršený prospěch)</a:t>
            </a:r>
          </a:p>
          <a:p>
            <a:r>
              <a:rPr lang="cs-CZ" sz="2800" dirty="0" smtClean="0"/>
              <a:t> ztráta původních zájmů</a:t>
            </a:r>
          </a:p>
          <a:p>
            <a:r>
              <a:rPr lang="cs-CZ" sz="2800" dirty="0" smtClean="0"/>
              <a:t> změna přátel, party</a:t>
            </a:r>
          </a:p>
          <a:p>
            <a:r>
              <a:rPr lang="cs-CZ" sz="2800" dirty="0" smtClean="0"/>
              <a:t>změna chování ( neodůvodněné stavy veselosti, aktivity, skleslost, únava)</a:t>
            </a:r>
          </a:p>
          <a:p>
            <a:r>
              <a:rPr lang="cs-CZ" sz="2800" dirty="0" smtClean="0"/>
              <a:t>únava, spaní přes den</a:t>
            </a:r>
          </a:p>
          <a:p>
            <a:r>
              <a:rPr lang="cs-CZ" sz="2800" dirty="0" smtClean="0"/>
              <a:t>ztráta chuti k jídlu, hubnutí</a:t>
            </a:r>
          </a:p>
          <a:p>
            <a:r>
              <a:rPr lang="cs-CZ" sz="2800" dirty="0" smtClean="0"/>
              <a:t>kožní problémy (stopy po škrábnutích a jiných drobných sebepoškozeních)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edostatek peněz a jejich mizení v rodině</a:t>
            </a:r>
          </a:p>
          <a:p>
            <a:r>
              <a:rPr lang="cs-CZ" sz="2800" dirty="0" smtClean="0"/>
              <a:t>nález stříkaček a jehel a drog u drogově závislého</a:t>
            </a:r>
          </a:p>
          <a:p>
            <a:r>
              <a:rPr lang="cs-CZ" sz="2800" dirty="0" smtClean="0"/>
              <a:t>stopy po injekčním vpichu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915461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 a jejich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Konopné drogy</a:t>
            </a:r>
            <a:endParaRPr lang="cs-CZ" sz="2000" dirty="0" smtClean="0"/>
          </a:p>
          <a:p>
            <a:r>
              <a:rPr lang="cs-CZ" sz="2800" dirty="0" smtClean="0"/>
              <a:t>Opiáty</a:t>
            </a:r>
            <a:endParaRPr lang="cs-CZ" sz="2800" dirty="0"/>
          </a:p>
          <a:p>
            <a:r>
              <a:rPr lang="cs-CZ" sz="2800" dirty="0" smtClean="0"/>
              <a:t>Stimulační látky</a:t>
            </a:r>
          </a:p>
          <a:p>
            <a:r>
              <a:rPr lang="cs-CZ" sz="2800" dirty="0" smtClean="0"/>
              <a:t>Halucinogeny</a:t>
            </a:r>
          </a:p>
          <a:p>
            <a:r>
              <a:rPr lang="cs-CZ" sz="2800" dirty="0" smtClean="0"/>
              <a:t>Psychotropní léky</a:t>
            </a:r>
          </a:p>
          <a:p>
            <a:pPr marL="68580" indent="0">
              <a:buNone/>
            </a:pPr>
            <a:r>
              <a:rPr lang="cs-CZ" sz="2800" dirty="0" smtClean="0"/>
              <a:t>Tyto skupiny látek se mezi sebou liší : </a:t>
            </a:r>
            <a:r>
              <a:rPr lang="cs-CZ" sz="2800" b="1" dirty="0" smtClean="0"/>
              <a:t>vzhledem, účinky, průběhem závislosti, mírou rizika pro uživatele.</a:t>
            </a:r>
            <a:endParaRPr lang="cs-CZ" sz="2000" b="1" dirty="0" smtClean="0"/>
          </a:p>
          <a:p>
            <a:pPr lvl="1"/>
            <a:endParaRPr lang="cs-CZ" sz="2000" dirty="0" smtClean="0"/>
          </a:p>
          <a:p>
            <a:pPr lvl="1"/>
            <a:endParaRPr lang="cs-CZ" sz="2000" dirty="0" smtClean="0"/>
          </a:p>
          <a:p>
            <a:pPr lvl="1"/>
            <a:endParaRPr lang="cs-CZ" sz="2000" dirty="0" smtClean="0"/>
          </a:p>
          <a:p>
            <a:pPr lvl="2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8747495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7772400" cy="1143000"/>
          </a:xfrm>
        </p:spPr>
        <p:txBody>
          <a:bodyPr/>
          <a:lstStyle/>
          <a:p>
            <a:r>
              <a:rPr lang="cs-CZ" dirty="0" smtClean="0"/>
              <a:t>konopné Drogy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7772400" cy="373380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dirty="0" smtClean="0"/>
              <a:t>Marihuana (konopí)</a:t>
            </a:r>
          </a:p>
          <a:p>
            <a:pPr lvl="1"/>
            <a:r>
              <a:rPr lang="cs-CZ" sz="2000" dirty="0" smtClean="0"/>
              <a:t>Získává se usušením květenství samičích rostlin konopí s obsahem THC</a:t>
            </a:r>
          </a:p>
          <a:p>
            <a:pPr lvl="1"/>
            <a:r>
              <a:rPr lang="cs-CZ" sz="2000" dirty="0" smtClean="0"/>
              <a:t>Kouří se jako cigareta (joint) nebo přes sklo</a:t>
            </a:r>
            <a:r>
              <a:rPr lang="cs-CZ" sz="2000" dirty="0"/>
              <a:t> </a:t>
            </a:r>
            <a:r>
              <a:rPr lang="cs-CZ" sz="2000" dirty="0" smtClean="0"/>
              <a:t>(skleněnka).</a:t>
            </a:r>
          </a:p>
          <a:p>
            <a:pPr lvl="1"/>
            <a:r>
              <a:rPr lang="cs-CZ" sz="2000" dirty="0" smtClean="0"/>
              <a:t>po aplikaci se mohou projevovat poruchy vnímání času, nápadná veselost, ale i skleslost, poruchy myšlení, sucho v ústech, pocit hladu atd.</a:t>
            </a:r>
          </a:p>
          <a:p>
            <a:pPr lvl="1"/>
            <a:endParaRPr lang="cs-CZ" sz="2000" dirty="0" smtClean="0"/>
          </a:p>
          <a:p>
            <a:pPr marL="468630" lvl="1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 lvl="1"/>
            <a:endParaRPr lang="cs-CZ" sz="1800" dirty="0"/>
          </a:p>
          <a:p>
            <a:pPr lvl="1"/>
            <a:endParaRPr lang="cs-CZ" sz="2000" dirty="0"/>
          </a:p>
          <a:p>
            <a:pPr lvl="1"/>
            <a:endParaRPr lang="cs-CZ" sz="2000" dirty="0" smtClean="0"/>
          </a:p>
          <a:p>
            <a:pPr lvl="1"/>
            <a:endParaRPr lang="cs-CZ" sz="1800" dirty="0"/>
          </a:p>
          <a:p>
            <a:pPr lvl="1"/>
            <a:endParaRPr lang="cs-CZ" sz="2000" dirty="0" smtClean="0"/>
          </a:p>
          <a:p>
            <a:pPr lvl="1"/>
            <a:endParaRPr lang="cs-CZ" sz="2000" dirty="0"/>
          </a:p>
          <a:p>
            <a:pPr lvl="2"/>
            <a:endParaRPr lang="cs-CZ" sz="1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39207" y="3717032"/>
            <a:ext cx="7772400" cy="37338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konopná pryskyřice, obvykle obsahuje malý obsah květenství a drobných nečistot</a:t>
            </a:r>
          </a:p>
          <a:p>
            <a:r>
              <a:rPr lang="cs-CZ" dirty="0" smtClean="0"/>
              <a:t>Získává se buď třením květenství samičích rostlin (na rukou se pak vytváří vrstva pryskyřice , nebo extrakcí v organických rozpouštědlech (např. 80% líh), které se pak bezezbytku odpaří. </a:t>
            </a:r>
          </a:p>
          <a:p>
            <a:r>
              <a:rPr lang="cs-CZ" dirty="0" smtClean="0"/>
              <a:t>Má hnědou nebo tmavě zelenou až černou barvu</a:t>
            </a:r>
          </a:p>
          <a:p>
            <a:r>
              <a:rPr lang="cs-CZ" dirty="0" smtClean="0"/>
              <a:t>projevy podobné užití marihuany</a:t>
            </a:r>
          </a:p>
          <a:p>
            <a:r>
              <a:rPr lang="cs-CZ" dirty="0" smtClean="0"/>
              <a:t>užíván většinou kouřením,  nebo jako součást pokrmů či nápojů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84984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Hašiš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819705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772400" cy="1143000"/>
          </a:xfrm>
        </p:spPr>
        <p:txBody>
          <a:bodyPr/>
          <a:lstStyle/>
          <a:p>
            <a:r>
              <a:rPr lang="cs-CZ" dirty="0" smtClean="0"/>
              <a:t>opiáty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124744"/>
            <a:ext cx="77724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pium</a:t>
            </a:r>
          </a:p>
          <a:p>
            <a:pPr lvl="1"/>
            <a:r>
              <a:rPr lang="cs-CZ" sz="2000" dirty="0" smtClean="0"/>
              <a:t> získává se z nezralých makovic opiového máku</a:t>
            </a:r>
          </a:p>
          <a:p>
            <a:pPr lvl="1"/>
            <a:r>
              <a:rPr lang="cs-CZ" sz="2000" dirty="0" smtClean="0"/>
              <a:t> má tlumivý účinek na centrální nervový systém</a:t>
            </a:r>
          </a:p>
          <a:p>
            <a:pPr lvl="1"/>
            <a:r>
              <a:rPr lang="cs-CZ" sz="2000" dirty="0" err="1" smtClean="0"/>
              <a:t>protibolestivý</a:t>
            </a:r>
            <a:r>
              <a:rPr lang="cs-CZ" sz="2000" dirty="0" smtClean="0"/>
              <a:t> účinek např. u onkologických pacientů</a:t>
            </a:r>
          </a:p>
          <a:p>
            <a:pPr lvl="1"/>
            <a:r>
              <a:rPr lang="cs-CZ" sz="2000" dirty="0" smtClean="0"/>
              <a:t>aplikace pomocí jehly, dříve i ve formě tablet</a:t>
            </a:r>
          </a:p>
          <a:p>
            <a:pPr lvl="1"/>
            <a:r>
              <a:rPr lang="cs-CZ" sz="2000" dirty="0" smtClean="0"/>
              <a:t>účinky- </a:t>
            </a:r>
            <a:r>
              <a:rPr lang="cs-CZ" sz="2000" dirty="0"/>
              <a:t>stavy euforie, </a:t>
            </a:r>
            <a:r>
              <a:rPr lang="cs-CZ" sz="2000" dirty="0" smtClean="0"/>
              <a:t>zvyšuje se sebevědomí a duševní aktivita poté dochází </a:t>
            </a:r>
            <a:r>
              <a:rPr lang="cs-CZ" sz="2000" dirty="0"/>
              <a:t>k projevům abstinenčních příznaků, jako například deprese, průjem, zvracení, poruchy krevního oběhu. </a:t>
            </a:r>
            <a:endParaRPr lang="cs-CZ" sz="2000" dirty="0" smtClean="0"/>
          </a:p>
          <a:p>
            <a:r>
              <a:rPr lang="cs-CZ" sz="2800" dirty="0" smtClean="0"/>
              <a:t> Heroin</a:t>
            </a:r>
          </a:p>
          <a:p>
            <a:r>
              <a:rPr lang="cs-CZ" sz="2200" dirty="0" smtClean="0"/>
              <a:t>je silně návykový, vyvolává silnou euforii</a:t>
            </a:r>
          </a:p>
          <a:p>
            <a:r>
              <a:rPr lang="cs-CZ" dirty="0"/>
              <a:t>Heroin je užíván mnoha způsoby, např. šňupáním nebo injekčně.</a:t>
            </a:r>
            <a:endParaRPr lang="cs-CZ" sz="2000" dirty="0" smtClean="0"/>
          </a:p>
          <a:p>
            <a:pPr lvl="1"/>
            <a:r>
              <a:rPr lang="cs-CZ" sz="2000" dirty="0"/>
              <a:t>Nástup účinku heroinu je závislý na způsobu užití. </a:t>
            </a:r>
            <a:r>
              <a:rPr lang="cs-CZ" sz="2000" dirty="0" smtClean="0"/>
              <a:t> </a:t>
            </a:r>
            <a:r>
              <a:rPr lang="cs-CZ" sz="2000" dirty="0"/>
              <a:t>Šňupání heroinu způsobuje prudký nástup účinku během 10 až 15 minut. Kouření heroinu způsobuje n</a:t>
            </a:r>
            <a:r>
              <a:rPr lang="cs-CZ" sz="2000" dirty="0" smtClean="0"/>
              <a:t>ástup </a:t>
            </a:r>
            <a:r>
              <a:rPr lang="cs-CZ" sz="2000" dirty="0"/>
              <a:t>účinků během 2 až 5 minut. </a:t>
            </a:r>
            <a:r>
              <a:rPr lang="cs-CZ" sz="2000" dirty="0" smtClean="0"/>
              <a:t>Aplikace do žíly způsobuje </a:t>
            </a:r>
            <a:r>
              <a:rPr lang="cs-CZ" sz="2000" dirty="0"/>
              <a:t>okamžitý nástup během 7 až 8 sekund, zatím co po </a:t>
            </a:r>
            <a:r>
              <a:rPr lang="cs-CZ" sz="2000" dirty="0" smtClean="0"/>
              <a:t>vpichem do svalu nastupuje </a:t>
            </a:r>
            <a:r>
              <a:rPr lang="cs-CZ" sz="2000" dirty="0"/>
              <a:t>účinek po 5 až 8 minutách.</a:t>
            </a:r>
          </a:p>
          <a:p>
            <a:pPr lvl="1"/>
            <a:r>
              <a:rPr lang="cs-CZ" sz="2000" dirty="0" smtClean="0"/>
              <a:t>abstinenční příznaky bolesti svalů a kloubů, průjem, svalové křeče, pocení, zimnice, neklid, nespavost atd.</a:t>
            </a:r>
          </a:p>
          <a:p>
            <a:pPr lvl="1"/>
            <a:endParaRPr lang="cs-CZ" sz="2000" dirty="0" smtClean="0"/>
          </a:p>
          <a:p>
            <a:pPr lvl="2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798306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7772400" cy="1143000"/>
          </a:xfrm>
        </p:spPr>
        <p:txBody>
          <a:bodyPr/>
          <a:lstStyle/>
          <a:p>
            <a:r>
              <a:rPr lang="cs-CZ" dirty="0" err="1" smtClean="0"/>
              <a:t>stimulaČní</a:t>
            </a:r>
            <a:r>
              <a:rPr lang="cs-CZ" dirty="0" smtClean="0"/>
              <a:t> 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7772400" cy="5472607"/>
          </a:xfrm>
        </p:spPr>
        <p:txBody>
          <a:bodyPr>
            <a:noAutofit/>
          </a:bodyPr>
          <a:lstStyle/>
          <a:p>
            <a:r>
              <a:rPr lang="cs-CZ" sz="2200" dirty="0" smtClean="0"/>
              <a:t>Pervitin</a:t>
            </a:r>
          </a:p>
          <a:p>
            <a:pPr lvl="1"/>
            <a:r>
              <a:rPr lang="cs-CZ" sz="1500" dirty="0" smtClean="0"/>
              <a:t>vyrábí se izolováním efedrinu (hlavní přísada léku proti kašli) v amatérských varnách</a:t>
            </a:r>
          </a:p>
          <a:p>
            <a:pPr lvl="1"/>
            <a:r>
              <a:rPr lang="cs-CZ" sz="1500" dirty="0" smtClean="0"/>
              <a:t>oblíbený </a:t>
            </a:r>
            <a:r>
              <a:rPr lang="cs-CZ" sz="1500" dirty="0"/>
              <a:t>pro svoji velmi účinnou schopnost stimulovat nervovou soustavu, vyvolávat euforii, podporovat celkové tempo, vnímavost a </a:t>
            </a:r>
            <a:r>
              <a:rPr lang="cs-CZ" sz="1500" dirty="0" smtClean="0"/>
              <a:t>sebedůvěru</a:t>
            </a:r>
          </a:p>
          <a:p>
            <a:pPr lvl="1"/>
            <a:r>
              <a:rPr lang="cs-CZ" sz="1500" dirty="0" smtClean="0"/>
              <a:t>  při předávkování může dojít k akutnímu selhání srdce, krvácení do mozku, bezvědomí</a:t>
            </a:r>
          </a:p>
          <a:p>
            <a:pPr lvl="1"/>
            <a:r>
              <a:rPr lang="cs-CZ" sz="1500" dirty="0"/>
              <a:t> </a:t>
            </a:r>
            <a:r>
              <a:rPr lang="cs-CZ" sz="1500" dirty="0" smtClean="0"/>
              <a:t>je užíván  šňupáním nebo injekčně</a:t>
            </a:r>
          </a:p>
          <a:p>
            <a:pPr lvl="1"/>
            <a:r>
              <a:rPr lang="cs-CZ" sz="1500" dirty="0" smtClean="0"/>
              <a:t>závislý na pervitinu má rozšířené zornice,  nejí, nespí, je hyperaktivní atd.</a:t>
            </a:r>
          </a:p>
          <a:p>
            <a:r>
              <a:rPr lang="cs-CZ" dirty="0" smtClean="0"/>
              <a:t> </a:t>
            </a:r>
            <a:r>
              <a:rPr lang="cs-CZ" sz="2200" dirty="0" smtClean="0"/>
              <a:t>Kokain</a:t>
            </a:r>
          </a:p>
          <a:p>
            <a:pPr lvl="1"/>
            <a:r>
              <a:rPr lang="cs-CZ" sz="1500" dirty="0" smtClean="0"/>
              <a:t>bílá krystalická látka vyrobená z jihoamerického keře Koka</a:t>
            </a:r>
          </a:p>
          <a:p>
            <a:pPr lvl="1"/>
            <a:r>
              <a:rPr lang="cs-CZ" sz="1500" dirty="0" smtClean="0"/>
              <a:t>hlavní účinky – povzbuzení organismu, euforie,  velké množství energie atd.</a:t>
            </a:r>
          </a:p>
          <a:p>
            <a:pPr lvl="1"/>
            <a:r>
              <a:rPr lang="cs-CZ" sz="1500" dirty="0" smtClean="0"/>
              <a:t> je užíván šňupáním nebo injekčně</a:t>
            </a:r>
          </a:p>
          <a:p>
            <a:r>
              <a:rPr lang="cs-CZ" sz="2200" dirty="0" smtClean="0"/>
              <a:t>Extáze</a:t>
            </a:r>
          </a:p>
          <a:p>
            <a:pPr lvl="2"/>
            <a:r>
              <a:rPr lang="cs-CZ" sz="1600" dirty="0" smtClean="0"/>
              <a:t>nejčastěji se vyskytuje v podobě malé tablety</a:t>
            </a:r>
          </a:p>
          <a:p>
            <a:pPr lvl="2"/>
            <a:r>
              <a:rPr lang="cs-CZ" sz="1600" dirty="0" smtClean="0"/>
              <a:t>užívá se  orálně</a:t>
            </a:r>
          </a:p>
          <a:p>
            <a:pPr lvl="2"/>
            <a:r>
              <a:rPr lang="cs-CZ" sz="1600" dirty="0"/>
              <a:t>konzument je schopen zvýšené fyzické aktivity, aniž by adekvátně pociťoval únavu, což může vést až ke kolapsu organismu následkem fyzického </a:t>
            </a:r>
            <a:r>
              <a:rPr lang="cs-CZ" sz="1600" dirty="0" smtClean="0"/>
              <a:t>vyčerpání</a:t>
            </a:r>
          </a:p>
          <a:p>
            <a:pPr lvl="2"/>
            <a:r>
              <a:rPr lang="cs-CZ" sz="1600" dirty="0"/>
              <a:t>extáze </a:t>
            </a:r>
            <a:r>
              <a:rPr lang="cs-CZ" sz="1600" dirty="0" smtClean="0"/>
              <a:t> </a:t>
            </a:r>
            <a:r>
              <a:rPr lang="cs-CZ" sz="1600" dirty="0"/>
              <a:t>podporuje vnější citové </a:t>
            </a:r>
            <a:r>
              <a:rPr lang="cs-CZ" sz="1600" dirty="0" smtClean="0"/>
              <a:t>vnímání, z </a:t>
            </a:r>
            <a:r>
              <a:rPr lang="cs-CZ" sz="1600" dirty="0"/>
              <a:t>tohoto důvodu se extázi říká také </a:t>
            </a:r>
            <a:r>
              <a:rPr lang="cs-CZ" sz="1600" i="1" dirty="0"/>
              <a:t>droga lásky</a:t>
            </a:r>
            <a:r>
              <a:rPr lang="cs-CZ" sz="1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3512383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halucinogeny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6740" y="1340768"/>
            <a:ext cx="7772400" cy="269289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Lysohlávka česká</a:t>
            </a:r>
            <a:endParaRPr lang="cs-CZ" sz="2600" dirty="0" smtClean="0"/>
          </a:p>
          <a:p>
            <a:pPr lvl="1"/>
            <a:r>
              <a:rPr lang="cs-CZ" sz="2600" dirty="0" smtClean="0"/>
              <a:t> obsahuje přírodní halucinogen </a:t>
            </a:r>
            <a:r>
              <a:rPr lang="cs-CZ" sz="2600" dirty="0" err="1" smtClean="0"/>
              <a:t>Psilocybin</a:t>
            </a:r>
            <a:endParaRPr lang="cs-CZ" sz="2600" dirty="0" smtClean="0"/>
          </a:p>
          <a:p>
            <a:pPr lvl="1"/>
            <a:r>
              <a:rPr lang="cs-CZ" sz="2600" dirty="0" smtClean="0"/>
              <a:t>užívají se orálně sušené nebo čerstvé</a:t>
            </a:r>
          </a:p>
          <a:p>
            <a:pPr lvl="1"/>
            <a:r>
              <a:rPr lang="cs-CZ" sz="2600" dirty="0" smtClean="0"/>
              <a:t>vyvolává euforii, sluchové a zrakové halucinace, poruchy vnímání prostoru a času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24283" y="3933056"/>
            <a:ext cx="7772400" cy="2448272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LSD</a:t>
            </a:r>
          </a:p>
          <a:p>
            <a:pPr lvl="1"/>
            <a:r>
              <a:rPr lang="cs-CZ" sz="2600" dirty="0" smtClean="0"/>
              <a:t>užívá se formou „</a:t>
            </a:r>
            <a:r>
              <a:rPr lang="cs-CZ" sz="2600" dirty="0" err="1" smtClean="0"/>
              <a:t>tripů</a:t>
            </a:r>
            <a:r>
              <a:rPr lang="cs-CZ" sz="2600" dirty="0" smtClean="0"/>
              <a:t>“ malé papírky o rozměrech 0,5x0,5cm napuštěné jeho roztokem</a:t>
            </a:r>
          </a:p>
          <a:p>
            <a:pPr lvl="1"/>
            <a:r>
              <a:rPr lang="cs-CZ" sz="2600" dirty="0" smtClean="0"/>
              <a:t>může navodit halucinogenní stav bez možnosti ovlivnění vůlí, poruchy myšlení, paměti, pozornosti atd.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8674739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Soubor:Cannabis floweri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0"/>
            <a:ext cx="3929060" cy="6858000"/>
          </a:xfrm>
          <a:prstGeom prst="rect">
            <a:avLst/>
          </a:prstGeom>
          <a:noFill/>
        </p:spPr>
      </p:pic>
      <p:pic>
        <p:nvPicPr>
          <p:cNvPr id="6148" name="Picture 4" descr="Soubor:Erythroxylum coca 0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8"/>
            <a:ext cx="5214942" cy="68580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7504" y="124213"/>
            <a:ext cx="214314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kokainovník</a:t>
            </a:r>
            <a:r>
              <a:rPr lang="cs-CZ" dirty="0" smtClean="0"/>
              <a:t> pravý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43570" y="6286520"/>
            <a:ext cx="214314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konopí seté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7215206" y="-1"/>
            <a:ext cx="1928795" cy="1614184"/>
            <a:chOff x="7215206" y="-1"/>
            <a:chExt cx="1928795" cy="1614184"/>
          </a:xfrm>
        </p:grpSpPr>
        <p:pic>
          <p:nvPicPr>
            <p:cNvPr id="6150" name="Picture 6" descr="Soubor:Unrolled joint.jpg"/>
            <p:cNvPicPr>
              <a:picLocks noChangeAspect="1" noChangeArrowheads="1"/>
            </p:cNvPicPr>
            <p:nvPr/>
          </p:nvPicPr>
          <p:blipFill>
            <a:blip r:embed="rId4" cstate="print"/>
            <a:srcRect l="7795" t="14829" r="10276" b="17681"/>
            <a:stretch>
              <a:fillRect/>
            </a:stretch>
          </p:blipFill>
          <p:spPr bwMode="auto">
            <a:xfrm flipV="1">
              <a:off x="7215207" y="-1"/>
              <a:ext cx="1928794" cy="987092"/>
            </a:xfrm>
            <a:prstGeom prst="rect">
              <a:avLst/>
            </a:prstGeom>
            <a:noFill/>
          </p:spPr>
        </p:pic>
        <p:pic>
          <p:nvPicPr>
            <p:cNvPr id="6152" name="Picture 8" descr="Soubor:Joint.jpg"/>
            <p:cNvPicPr>
              <a:picLocks noChangeAspect="1" noChangeArrowheads="1"/>
            </p:cNvPicPr>
            <p:nvPr/>
          </p:nvPicPr>
          <p:blipFill>
            <a:blip r:embed="rId5" cstate="print"/>
            <a:srcRect l="8504" t="21520" r="10984" b="18551"/>
            <a:stretch>
              <a:fillRect/>
            </a:stretch>
          </p:blipFill>
          <p:spPr bwMode="auto">
            <a:xfrm flipH="1">
              <a:off x="7215206" y="928670"/>
              <a:ext cx="1928794" cy="685513"/>
            </a:xfrm>
            <a:prstGeom prst="rect">
              <a:avLst/>
            </a:prstGeom>
            <a:noFill/>
          </p:spPr>
        </p:pic>
      </p:grpSp>
      <p:pic>
        <p:nvPicPr>
          <p:cNvPr id="6154" name="Picture 10" descr="Soubor:Cocaine lines 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63688" y="3576570"/>
            <a:ext cx="3451254" cy="328143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63688" y="3576570"/>
            <a:ext cx="108012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kokain</a:t>
            </a:r>
            <a:endParaRPr lang="cs-CZ" sz="24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igarett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500694" cy="536317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214290"/>
            <a:ext cx="1785950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cigarety</a:t>
            </a:r>
            <a:endParaRPr lang="cs-CZ" sz="2800" dirty="0"/>
          </a:p>
        </p:txBody>
      </p:sp>
      <p:pic>
        <p:nvPicPr>
          <p:cNvPr id="5124" name="Picture 4" descr="Soubor:Ecstacy monogra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0150" y="2819399"/>
            <a:ext cx="4133850" cy="40386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86446" y="2214554"/>
            <a:ext cx="2500330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pilulky extáze</a:t>
            </a:r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Heroin asi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594339" cy="364331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14546" y="2857496"/>
            <a:ext cx="1214446" cy="52322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heroin</a:t>
            </a:r>
            <a:endParaRPr lang="cs-CZ" sz="2800" dirty="0"/>
          </a:p>
        </p:txBody>
      </p:sp>
      <p:pic>
        <p:nvPicPr>
          <p:cNvPr id="4100" name="Picture 4" descr="Soubor:Pink Elephants on Parade Blotter LS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3242204"/>
            <a:ext cx="5048232" cy="36157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72132" y="6457890"/>
            <a:ext cx="2857520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Papírek napuštěný LSD</a:t>
            </a:r>
            <a:endParaRPr lang="cs-CZ" sz="2000" dirty="0"/>
          </a:p>
        </p:txBody>
      </p:sp>
      <p:pic>
        <p:nvPicPr>
          <p:cNvPr id="4102" name="Picture 6" descr="Soubor:Crack street dosag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0"/>
            <a:ext cx="3571868" cy="33275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143900" y="500042"/>
            <a:ext cx="785818" cy="40011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err="1" smtClean="0"/>
              <a:t>crack</a:t>
            </a:r>
            <a:endParaRPr lang="cs-CZ" sz="2000" dirty="0"/>
          </a:p>
        </p:txBody>
      </p:sp>
      <p:pic>
        <p:nvPicPr>
          <p:cNvPr id="4104" name="Picture 8" descr="Soubor:Psilocybe sp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3536157"/>
            <a:ext cx="4429124" cy="332184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42844" y="3786190"/>
            <a:ext cx="1214446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lysohlávky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951" y="0"/>
            <a:ext cx="7772400" cy="1143000"/>
          </a:xfrm>
        </p:spPr>
        <p:txBody>
          <a:bodyPr/>
          <a:lstStyle/>
          <a:p>
            <a:r>
              <a:rPr lang="cs-CZ" dirty="0" smtClean="0"/>
              <a:t>Poznej drogy na obrázcích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49081"/>
            <a:ext cx="3230480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1804" y="3881094"/>
            <a:ext cx="2186872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5229"/>
            <a:ext cx="3613618" cy="2708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01" y="916941"/>
            <a:ext cx="220027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775" y="1124539"/>
            <a:ext cx="3451225" cy="327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961379" y="560890"/>
            <a:ext cx="2186872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480" y="3872306"/>
            <a:ext cx="4581880" cy="2985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613618" y="3349086"/>
            <a:ext cx="2186872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http://cs.wikipedia.org/wiki/Soubor:Cigarette.jpg</a:t>
            </a:r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 dirty="0"/>
              <a:t> z: http://cs.wikipedia.org/wiki/Soubor:Cannabis_flowering.jpg</a:t>
            </a:r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/>
              <a:t> z: http://cs.wikipedia.org/wiki/Soubor:Erythroxylum_coca_002.JPG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988</TotalTime>
  <Words>839</Words>
  <Application>Microsoft Office PowerPoint</Application>
  <PresentationFormat>Předvádění na obrazovce (4:3)</PresentationFormat>
  <Paragraphs>116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 Pop</vt:lpstr>
      <vt:lpstr>Prezentace aplikace PowerPoint</vt:lpstr>
      <vt:lpstr>Anotace</vt:lpstr>
      <vt:lpstr>nejznámější drogy</vt:lpstr>
      <vt:lpstr>Drogová závislost</vt:lpstr>
      <vt:lpstr>Jak odhalit Drogovou závislost</vt:lpstr>
      <vt:lpstr>Drogy a jejich dělení</vt:lpstr>
      <vt:lpstr>konopné Drogy  </vt:lpstr>
      <vt:lpstr>opiáty</vt:lpstr>
      <vt:lpstr>stimulaČní drogy</vt:lpstr>
      <vt:lpstr>halucinogeny</vt:lpstr>
      <vt:lpstr>drogy</vt:lpstr>
      <vt:lpstr>Prezentace aplikace PowerPoint</vt:lpstr>
      <vt:lpstr>Prezentace aplikace PowerPoint</vt:lpstr>
      <vt:lpstr>Poznej drogy na obrázcích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98</cp:revision>
  <dcterms:created xsi:type="dcterms:W3CDTF">2011-08-21T15:31:45Z</dcterms:created>
  <dcterms:modified xsi:type="dcterms:W3CDTF">2012-10-23T07:12:19Z</dcterms:modified>
</cp:coreProperties>
</file>