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doc" ContentType="application/msword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9" r:id="rId2"/>
    <p:sldId id="268" r:id="rId3"/>
    <p:sldId id="271" r:id="rId4"/>
    <p:sldId id="256" r:id="rId5"/>
    <p:sldId id="257" r:id="rId6"/>
    <p:sldId id="258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74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B2B98-6304-4193-B8F9-9B5925C6AE12}" type="datetimeFigureOut">
              <a:rPr lang="cs-CZ" smtClean="0"/>
              <a:pPr/>
              <a:t>19.2.2013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0FC8A3A-ECB5-4BB7-BD78-AC92647F56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B2B98-6304-4193-B8F9-9B5925C6AE12}" type="datetimeFigureOut">
              <a:rPr lang="cs-CZ" smtClean="0"/>
              <a:pPr/>
              <a:t>19.2.2013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F0FC8A3A-ECB5-4BB7-BD78-AC92647F56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B2B98-6304-4193-B8F9-9B5925C6AE12}" type="datetimeFigureOut">
              <a:rPr lang="cs-CZ" smtClean="0"/>
              <a:pPr/>
              <a:t>19.2.2013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0FC8A3A-ECB5-4BB7-BD78-AC92647F56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CAB2B98-6304-4193-B8F9-9B5925C6AE12}" type="datetimeFigureOut">
              <a:rPr lang="cs-CZ" smtClean="0"/>
              <a:pPr/>
              <a:t>19.2.2013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C8A3A-ECB5-4BB7-BD78-AC92647F56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B2B98-6304-4193-B8F9-9B5925C6AE12}" type="datetimeFigureOut">
              <a:rPr lang="cs-CZ" smtClean="0"/>
              <a:pPr/>
              <a:t>19.2.2013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F0FC8A3A-ECB5-4BB7-BD78-AC92647F56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B2B98-6304-4193-B8F9-9B5925C6AE12}" type="datetimeFigureOut">
              <a:rPr lang="cs-CZ" smtClean="0"/>
              <a:pPr/>
              <a:t>19.2.2013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F0FC8A3A-ECB5-4BB7-BD78-AC92647F56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B2B98-6304-4193-B8F9-9B5925C6AE12}" type="datetimeFigureOut">
              <a:rPr lang="cs-CZ" smtClean="0"/>
              <a:pPr/>
              <a:t>19.2.2013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0FC8A3A-ECB5-4BB7-BD78-AC92647F56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0FC8A3A-ECB5-4BB7-BD78-AC92647F56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B2B98-6304-4193-B8F9-9B5925C6AE12}" type="datetimeFigureOut">
              <a:rPr lang="cs-CZ" smtClean="0"/>
              <a:pPr/>
              <a:t>19.2.2013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F0FC8A3A-ECB5-4BB7-BD78-AC92647F56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CAB2B98-6304-4193-B8F9-9B5925C6AE12}" type="datetimeFigureOut">
              <a:rPr lang="cs-CZ" smtClean="0"/>
              <a:pPr/>
              <a:t>19.2.2013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B2B98-6304-4193-B8F9-9B5925C6AE12}" type="datetimeFigureOut">
              <a:rPr lang="cs-CZ" smtClean="0"/>
              <a:pPr/>
              <a:t>19.2.2013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C8A3A-ECB5-4BB7-BD78-AC92647F56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F0FC8A3A-ECB5-4BB7-BD78-AC92647F56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B2B98-6304-4193-B8F9-9B5925C6AE12}" type="datetimeFigureOut">
              <a:rPr lang="cs-CZ" smtClean="0"/>
              <a:pPr/>
              <a:t>19.2.2013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CAB2B98-6304-4193-B8F9-9B5925C6AE12}" type="datetimeFigureOut">
              <a:rPr lang="cs-CZ" smtClean="0"/>
              <a:pPr/>
              <a:t>19.2.2013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0FC8A3A-ECB5-4BB7-BD78-AC92647F56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Dokument_aplikace_Microsoft_Office_Word_97-_20031.doc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Dokument_aplikace_Microsoft_Office_Word_97-_20032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Vytvořila:	Mgr. Marie Kardová</a:t>
            </a:r>
          </a:p>
          <a:p>
            <a:r>
              <a:rPr lang="cs-CZ" dirty="0" smtClean="0"/>
              <a:t>Dne:		19. 2. 2013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Základní editace textu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734512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 noChangeAspect="1"/>
          </p:cNvGraphicFramePr>
          <p:nvPr>
            <p:ph sz="quarter" idx="1"/>
            <p:extLst>
              <p:ext uri="{D42A27DB-BD31-4B8C-83A1-F6EECF244321}">
                <p14:modId xmlns="" xmlns:p14="http://schemas.microsoft.com/office/powerpoint/2010/main" val="1260542248"/>
              </p:ext>
            </p:extLst>
          </p:nvPr>
        </p:nvGraphicFramePr>
        <p:xfrm>
          <a:off x="1023938" y="1527175"/>
          <a:ext cx="7059612" cy="4572000"/>
        </p:xfrm>
        <a:graphic>
          <a:graphicData uri="http://schemas.openxmlformats.org/presentationml/2006/ole">
            <p:oleObj spid="_x0000_s6148" name="Dokument" r:id="rId3" imgW="8891239" imgH="5757109" progId="Word.Document.8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1749254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3498788941"/>
              </p:ext>
            </p:extLst>
          </p:nvPr>
        </p:nvGraphicFramePr>
        <p:xfrm>
          <a:off x="546100" y="900113"/>
          <a:ext cx="7713663" cy="4999037"/>
        </p:xfrm>
        <a:graphic>
          <a:graphicData uri="http://schemas.openxmlformats.org/presentationml/2006/ole">
            <p:oleObj spid="_x0000_s7172" name="Document" r:id="rId3" imgW="8753439" imgH="5664771" progId="Word.Document.8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697396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980729"/>
            <a:ext cx="7772400" cy="216024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Základní editace textu</a:t>
            </a:r>
            <a:endParaRPr lang="cs-CZ" sz="3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2420888"/>
            <a:ext cx="7647745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4168012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Kurzor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Malá svislá blikající čárka na řádku v ploše papíru.</a:t>
            </a:r>
          </a:p>
          <a:p>
            <a:r>
              <a:rPr lang="cs-CZ" dirty="0" smtClean="0"/>
              <a:t>Ukazuje, kde v textu se právě nacházíme.</a:t>
            </a:r>
          </a:p>
          <a:p>
            <a:r>
              <a:rPr lang="cs-CZ" dirty="0" smtClean="0"/>
              <a:t>Bez kurzoru by nebylo možné editovat a psát text.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987975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496722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Pravidla při psaní textu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endParaRPr lang="cs-CZ" dirty="0" smtClean="0"/>
          </a:p>
          <a:p>
            <a:r>
              <a:rPr lang="cs-CZ" dirty="0" smtClean="0"/>
              <a:t>V souvislém textu neukončujeme řádek klávesou </a:t>
            </a:r>
            <a:r>
              <a:rPr lang="cs-CZ" b="1" dirty="0" smtClean="0"/>
              <a:t>Enter </a:t>
            </a:r>
            <a:r>
              <a:rPr lang="cs-CZ" dirty="0" smtClean="0"/>
              <a:t>– program sám zalomí řádek.</a:t>
            </a:r>
          </a:p>
          <a:p>
            <a:r>
              <a:rPr lang="cs-CZ" dirty="0" smtClean="0"/>
              <a:t>Vše, co je odděleno klávesou Enter, je pro Word nový odstavec.</a:t>
            </a:r>
          </a:p>
          <a:p>
            <a:r>
              <a:rPr lang="cs-CZ" dirty="0" smtClean="0"/>
              <a:t>Konečný vzhled dokumentu upravujeme až po napsání. </a:t>
            </a:r>
          </a:p>
          <a:p>
            <a:r>
              <a:rPr lang="cs-CZ" dirty="0" smtClean="0"/>
              <a:t>Velká písmena píšeme pomocí klávesy Shift.</a:t>
            </a:r>
          </a:p>
          <a:p>
            <a:r>
              <a:rPr lang="cs-CZ" dirty="0" smtClean="0"/>
              <a:t>Velká písmena s háčkem a čárkou píšeme nejdřív háček(čárku) a potom velké písmeno.</a:t>
            </a:r>
          </a:p>
          <a:p>
            <a:r>
              <a:rPr lang="cs-CZ" dirty="0" smtClean="0"/>
              <a:t>Mezera se vždy píše za interpunkčním znaménkem, před pomlčkou a za ní. Uvnitř závorek se mezera nepíše.</a:t>
            </a:r>
          </a:p>
          <a:p>
            <a:endParaRPr lang="cs-CZ" b="1" dirty="0"/>
          </a:p>
        </p:txBody>
      </p:sp>
    </p:spTree>
    <p:extLst>
      <p:ext uri="{BB962C8B-B14F-4D97-AF65-F5344CB8AC3E}">
        <p14:creationId xmlns="" xmlns:p14="http://schemas.microsoft.com/office/powerpoint/2010/main" val="2312386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Bloky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ln>
            <a:solidFill>
              <a:schemeClr val="bg1">
                <a:lumMod val="85000"/>
              </a:schemeClr>
            </a:solidFill>
          </a:ln>
        </p:spPr>
        <p:txBody>
          <a:bodyPr/>
          <a:lstStyle/>
          <a:p>
            <a:r>
              <a:rPr lang="cs-CZ" dirty="0" smtClean="0"/>
              <a:t>Ohraničení části textu, se kterou budeme pracovat.</a:t>
            </a:r>
          </a:p>
          <a:p>
            <a:r>
              <a:rPr lang="cs-CZ" dirty="0" smtClean="0"/>
              <a:t>Text označený do bloku se jeví jako inverzní.</a:t>
            </a:r>
          </a:p>
          <a:p>
            <a:r>
              <a:rPr lang="cs-CZ" dirty="0" smtClean="0"/>
              <a:t>Bloky vyznačíme levým tlačítkem myši. Tahem vyznačíme velikost bloku.</a:t>
            </a:r>
          </a:p>
          <a:p>
            <a:r>
              <a:rPr lang="cs-CZ" dirty="0" smtClean="0"/>
              <a:t>Pomocí klávesnice vyznačíme bloky klávesou Shift + šipka.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926566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cs-CZ" dirty="0" smtClean="0"/>
              <a:t>Bloky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556791"/>
            <a:ext cx="8136904" cy="4464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09470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Typy písma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V kartě </a:t>
            </a:r>
            <a:r>
              <a:rPr lang="cs-CZ" b="1" dirty="0" smtClean="0"/>
              <a:t>Domů</a:t>
            </a:r>
            <a:r>
              <a:rPr lang="cs-CZ" dirty="0" smtClean="0"/>
              <a:t> skupina </a:t>
            </a:r>
            <a:r>
              <a:rPr lang="cs-CZ" b="1" dirty="0" smtClean="0"/>
              <a:t>Písmo</a:t>
            </a:r>
            <a:r>
              <a:rPr lang="cs-CZ" dirty="0" smtClean="0"/>
              <a:t> obsahuje různé typy písma seřazené podle abecedy.</a:t>
            </a:r>
          </a:p>
          <a:p>
            <a:r>
              <a:rPr lang="cs-CZ" dirty="0" err="1" smtClean="0"/>
              <a:t>Times</a:t>
            </a:r>
            <a:r>
              <a:rPr lang="cs-CZ" dirty="0" smtClean="0"/>
              <a:t> New Roman – knižní písmo</a:t>
            </a:r>
          </a:p>
          <a:p>
            <a:r>
              <a:rPr lang="cs-CZ" dirty="0" err="1" smtClean="0"/>
              <a:t>Arial</a:t>
            </a:r>
            <a:r>
              <a:rPr lang="cs-CZ" dirty="0" smtClean="0"/>
              <a:t> – proporcionální písmo</a:t>
            </a:r>
          </a:p>
          <a:p>
            <a:r>
              <a:rPr lang="cs-CZ" dirty="0" err="1" smtClean="0"/>
              <a:t>Calibri</a:t>
            </a:r>
            <a:r>
              <a:rPr lang="cs-CZ" dirty="0" smtClean="0"/>
              <a:t> – standardní písmo</a:t>
            </a:r>
          </a:p>
          <a:p>
            <a:r>
              <a:rPr lang="cs-CZ" dirty="0" err="1" smtClean="0"/>
              <a:t>Wingdings</a:t>
            </a:r>
            <a:r>
              <a:rPr lang="cs-CZ" dirty="0" smtClean="0"/>
              <a:t> – písmo složené ze symbolů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876515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Typy písma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628800"/>
            <a:ext cx="8424935" cy="4536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29031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Velikost písma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V kartě </a:t>
            </a:r>
            <a:r>
              <a:rPr lang="cs-CZ" b="1" dirty="0" smtClean="0"/>
              <a:t>Domů</a:t>
            </a:r>
            <a:r>
              <a:rPr lang="cs-CZ" dirty="0" smtClean="0"/>
              <a:t> skupina </a:t>
            </a:r>
            <a:r>
              <a:rPr lang="cs-CZ" b="1" dirty="0" smtClean="0"/>
              <a:t>Písmo </a:t>
            </a:r>
            <a:r>
              <a:rPr lang="cs-CZ" dirty="0" smtClean="0"/>
              <a:t>v horní řadě uprostřed v rozevírací nabídce.</a:t>
            </a:r>
          </a:p>
          <a:p>
            <a:r>
              <a:rPr lang="cs-CZ" dirty="0" smtClean="0"/>
              <a:t>Pro změnu velikosti písma je třeba vyznačit požadovaný text do bloku.</a:t>
            </a:r>
          </a:p>
          <a:p>
            <a:r>
              <a:rPr lang="cs-CZ" dirty="0" smtClean="0"/>
              <a:t>V nabídce vybrat nebo napsat do okénka.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933588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Řez písma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b="1" dirty="0" smtClean="0"/>
          </a:p>
          <a:p>
            <a:r>
              <a:rPr lang="cs-CZ" b="1" dirty="0" smtClean="0"/>
              <a:t>Tučné písmo </a:t>
            </a:r>
            <a:r>
              <a:rPr lang="cs-CZ" dirty="0" smtClean="0"/>
              <a:t>– </a:t>
            </a:r>
            <a:r>
              <a:rPr lang="cs-CZ" b="1" dirty="0" smtClean="0"/>
              <a:t>B</a:t>
            </a:r>
          </a:p>
          <a:p>
            <a:r>
              <a:rPr lang="cs-CZ" i="1" smtClean="0"/>
              <a:t>Kurzíva</a:t>
            </a:r>
            <a:r>
              <a:rPr lang="cs-CZ" smtClean="0"/>
              <a:t> </a:t>
            </a:r>
            <a:r>
              <a:rPr lang="cs-CZ" dirty="0" smtClean="0"/>
              <a:t>– </a:t>
            </a:r>
            <a:r>
              <a:rPr lang="cs-CZ" i="1" dirty="0" smtClean="0"/>
              <a:t>I</a:t>
            </a:r>
          </a:p>
          <a:p>
            <a:r>
              <a:rPr lang="cs-CZ" u="sng" dirty="0" smtClean="0"/>
              <a:t>Podtržené písmo</a:t>
            </a:r>
            <a:r>
              <a:rPr lang="cs-CZ" dirty="0" smtClean="0"/>
              <a:t> – </a:t>
            </a:r>
            <a:r>
              <a:rPr lang="cs-CZ" u="sng" dirty="0" smtClean="0"/>
              <a:t>U</a:t>
            </a:r>
          </a:p>
          <a:p>
            <a:r>
              <a:rPr lang="cs-CZ" b="1" i="1" dirty="0" smtClean="0"/>
              <a:t>Tučná kurzíva – B </a:t>
            </a:r>
            <a:r>
              <a:rPr lang="cs-CZ" i="1" dirty="0" smtClean="0"/>
              <a:t>I</a:t>
            </a:r>
          </a:p>
          <a:p>
            <a:r>
              <a:rPr lang="cs-CZ" b="1" u="sng" dirty="0" smtClean="0"/>
              <a:t>Tučné podtržené písmo – B U</a:t>
            </a:r>
          </a:p>
          <a:p>
            <a:r>
              <a:rPr lang="cs-CZ" b="1" i="1" u="sng" dirty="0" smtClean="0"/>
              <a:t>Tučná podtržená kurzíva - BUI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877025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Pavel Navrátil, S počítačem nejen k maturitě 1. díl, </a:t>
            </a:r>
            <a:r>
              <a:rPr lang="cs-CZ" dirty="0" err="1" smtClean="0"/>
              <a:t>Computer</a:t>
            </a:r>
            <a:r>
              <a:rPr lang="cs-CZ" dirty="0" smtClean="0"/>
              <a:t> Media, 2009</a:t>
            </a:r>
          </a:p>
          <a:p>
            <a:r>
              <a:rPr lang="cs-CZ" dirty="0" smtClean="0"/>
              <a:t>Pavel Navrátil, Word pro školy, </a:t>
            </a:r>
            <a:r>
              <a:rPr lang="cs-CZ" dirty="0" err="1" smtClean="0"/>
              <a:t>Computer</a:t>
            </a:r>
            <a:r>
              <a:rPr lang="cs-CZ" dirty="0" smtClean="0"/>
              <a:t> Media, 2001</a:t>
            </a:r>
          </a:p>
          <a:p>
            <a:r>
              <a:rPr lang="cs-CZ" dirty="0" smtClean="0"/>
              <a:t>Všechny obrázky jsou z vlastních zdrojů</a:t>
            </a:r>
          </a:p>
          <a:p>
            <a:pPr marL="4572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699001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1793289" y="4372168"/>
            <a:ext cx="6512511" cy="1143000"/>
          </a:xfrm>
          <a:prstGeom prst="rect">
            <a:avLst/>
          </a:prstGeom>
        </p:spPr>
        <p:txBody>
          <a:bodyPr/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buFont typeface="Georgia" pitchFamily="18" charset="0"/>
              <a:buNone/>
            </a:pPr>
            <a:r>
              <a:rPr lang="cs-CZ" sz="2800" smtClean="0"/>
              <a:t>Prohlášení</a:t>
            </a:r>
            <a:endParaRPr lang="cs-CZ" sz="2800" dirty="0"/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1115616" y="692696"/>
            <a:ext cx="6400800" cy="3474720"/>
          </a:xfrm>
          <a:prstGeom prst="rect">
            <a:avLst/>
          </a:prstGeom>
        </p:spPr>
        <p:txBody>
          <a:bodyPr>
            <a:normAutofit fontScale="70000" lnSpcReduction="20000"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Font typeface="Georgia" pitchFamily="18" charset="0"/>
              <a:buNone/>
            </a:pPr>
            <a:r>
              <a:rPr lang="cs-CZ" b="1" dirty="0" smtClean="0"/>
              <a:t> </a:t>
            </a:r>
            <a:endParaRPr lang="cs-CZ" dirty="0" smtClean="0"/>
          </a:p>
          <a:p>
            <a:endParaRPr lang="cs-CZ" dirty="0" smtClean="0"/>
          </a:p>
          <a:p>
            <a:pPr marL="45720" indent="0">
              <a:buFont typeface="Georgia" pitchFamily="18" charset="0"/>
              <a:buNone/>
            </a:pPr>
            <a:r>
              <a:rPr lang="cs-CZ" b="1" dirty="0" smtClean="0"/>
              <a:t> </a:t>
            </a:r>
            <a:endParaRPr lang="cs-CZ" dirty="0" smtClean="0"/>
          </a:p>
          <a:p>
            <a:pPr marL="45720" indent="0">
              <a:buFont typeface="Georgia" pitchFamily="18" charset="0"/>
              <a:buNone/>
            </a:pPr>
            <a:r>
              <a:rPr lang="cs-CZ" dirty="0" smtClean="0"/>
              <a:t>Prohlašuji, že při tvorbě tohoto výukového materiálu jsem respektovala všeobecně užívané právní a morální zvyklosti, autorská a jiná práva 3. osob, zejména práva duševního vlastnictví dle zákona č. 121/2000 Sb. (autorský zákon). Nesu veškerou právní odpovědnost za obsah a původ svého díla. Prohlašuji dále, že výše uvedený materiál jsem ověřila ve výuce a provedla o tom zápis do TK. Dávám souhlas, aby moje dílo bylo dáno k dispozici veřejnosti k účelům volného užití (§ 30, odst. 1 zákona 121/2000 Sb.), tj. že k uvedeným účelům může být kýmkoliv zveřejňováno, používáno, upravováno a uchováváno.</a:t>
            </a:r>
          </a:p>
          <a:p>
            <a:pPr marL="45720" indent="0">
              <a:buFont typeface="Georgia" pitchFamily="18" charset="0"/>
              <a:buNone/>
            </a:pPr>
            <a:r>
              <a:rPr lang="cs-CZ" dirty="0" smtClean="0"/>
              <a:t> </a:t>
            </a:r>
          </a:p>
          <a:p>
            <a:pPr marL="45720" indent="0">
              <a:buFont typeface="Georgia" pitchFamily="18" charset="0"/>
              <a:buNone/>
            </a:pPr>
            <a:r>
              <a:rPr lang="cs-CZ" dirty="0" smtClean="0"/>
              <a:t> </a:t>
            </a:r>
          </a:p>
          <a:p>
            <a:pPr marL="45720" indent="0">
              <a:buFont typeface="Georgia" pitchFamily="18" charset="0"/>
              <a:buNone/>
            </a:pPr>
            <a:r>
              <a:rPr lang="cs-CZ" dirty="0" smtClean="0"/>
              <a:t>Datum: 19.2.2013			Autor: Mgr. Marie Kardová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687556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167</TotalTime>
  <Words>295</Words>
  <Application>Microsoft Office PowerPoint</Application>
  <PresentationFormat>Předvádění na obrazovce (4:3)</PresentationFormat>
  <Paragraphs>57</Paragraphs>
  <Slides>15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2</vt:i4>
      </vt:variant>
      <vt:variant>
        <vt:lpstr>Nadpisy snímků</vt:lpstr>
      </vt:variant>
      <vt:variant>
        <vt:i4>15</vt:i4>
      </vt:variant>
    </vt:vector>
  </HeadingPairs>
  <TitlesOfParts>
    <vt:vector size="18" baseType="lpstr">
      <vt:lpstr>Administrativní</vt:lpstr>
      <vt:lpstr>Dokument</vt:lpstr>
      <vt:lpstr>Document</vt:lpstr>
      <vt:lpstr>Základní editace textu</vt:lpstr>
      <vt:lpstr>Snímek 2</vt:lpstr>
      <vt:lpstr>Snímek 3</vt:lpstr>
      <vt:lpstr>Základní editace textu</vt:lpstr>
      <vt:lpstr>Kurzor</vt:lpstr>
      <vt:lpstr>Snímek 6</vt:lpstr>
      <vt:lpstr>Pravidla při psaní textu</vt:lpstr>
      <vt:lpstr>Bloky</vt:lpstr>
      <vt:lpstr>Bloky</vt:lpstr>
      <vt:lpstr>Typy písma</vt:lpstr>
      <vt:lpstr>Typy písma</vt:lpstr>
      <vt:lpstr>Velikost písma</vt:lpstr>
      <vt:lpstr>Řez písma</vt:lpstr>
      <vt:lpstr>Citace</vt:lpstr>
      <vt:lpstr>Snímek 15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editace textu</dc:title>
  <dc:creator>Marie</dc:creator>
  <cp:lastModifiedBy>Majka</cp:lastModifiedBy>
  <cp:revision>17</cp:revision>
  <dcterms:created xsi:type="dcterms:W3CDTF">2013-02-19T12:37:14Z</dcterms:created>
  <dcterms:modified xsi:type="dcterms:W3CDTF">2013-02-19T19:07:07Z</dcterms:modified>
</cp:coreProperties>
</file>