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4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8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18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0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30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41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455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63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4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797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938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444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971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90EBB-A215-45A6-84BD-EE6501C83F85}" type="datetimeFigureOut">
              <a:rPr lang="cs-CZ" smtClean="0"/>
              <a:t>12.2.2013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517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zlomek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97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536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Vysvětlení zlomku a jejich uspořádání na číselné ose.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  <a:r>
              <a:rPr lang="cs-CZ" dirty="0" smtClean="0">
                <a:solidFill>
                  <a:schemeClr val="tx1"/>
                </a:solidFill>
              </a:rPr>
              <a:t>Žáci dovedou </a:t>
            </a:r>
            <a:r>
              <a:rPr lang="cs-CZ" dirty="0" smtClean="0">
                <a:solidFill>
                  <a:schemeClr val="tx1"/>
                </a:solidFill>
              </a:rPr>
              <a:t>číst, znázorňovat a zapisovat zlomky.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7.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Zlomky.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30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si na základě prezentace vysvětlují </a:t>
            </a:r>
            <a:r>
              <a:rPr lang="cs-CZ" dirty="0" smtClean="0">
                <a:solidFill>
                  <a:schemeClr val="tx1"/>
                </a:solidFill>
              </a:rPr>
              <a:t> zápis a znázornění zlomků. </a:t>
            </a:r>
            <a:r>
              <a:rPr lang="cs-CZ" smtClean="0">
                <a:solidFill>
                  <a:schemeClr val="tx1"/>
                </a:solidFill>
              </a:rPr>
              <a:t>Následně </a:t>
            </a:r>
            <a:r>
              <a:rPr lang="cs-CZ" dirty="0" smtClean="0">
                <a:solidFill>
                  <a:schemeClr val="tx1"/>
                </a:solidFill>
              </a:rPr>
              <a:t>prověřují na zadaných příkladech.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93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Zlomek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934870" y="2058078"/>
            <a:ext cx="2304256" cy="2304256"/>
            <a:chOff x="1951250" y="1376174"/>
            <a:chExt cx="2304256" cy="2304256"/>
          </a:xfrm>
          <a:solidFill>
            <a:schemeClr val="accent6"/>
          </a:solidFill>
        </p:grpSpPr>
        <p:grpSp>
          <p:nvGrpSpPr>
            <p:cNvPr id="8" name="Skupina 7"/>
            <p:cNvGrpSpPr/>
            <p:nvPr/>
          </p:nvGrpSpPr>
          <p:grpSpPr>
            <a:xfrm>
              <a:off x="1951250" y="1376174"/>
              <a:ext cx="2304256" cy="2304256"/>
              <a:chOff x="1043608" y="3068960"/>
              <a:chExt cx="2304256" cy="2304256"/>
            </a:xfrm>
            <a:grpFill/>
          </p:grpSpPr>
          <p:sp>
            <p:nvSpPr>
              <p:cNvPr id="5" name="Oblouk 4"/>
              <p:cNvSpPr/>
              <p:nvPr/>
            </p:nvSpPr>
            <p:spPr>
              <a:xfrm>
                <a:off x="1043608" y="3068960"/>
                <a:ext cx="2304256" cy="2304256"/>
              </a:xfrm>
              <a:prstGeom prst="arc">
                <a:avLst>
                  <a:gd name="adj1" fmla="val 5359357"/>
                  <a:gd name="adj2" fmla="val 16132903"/>
                </a:avLst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 flipV="1">
                <a:off x="2195736" y="3068960"/>
                <a:ext cx="0" cy="2304256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2138551" y="2047773"/>
                  <a:ext cx="936103" cy="1129476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38551" y="2047773"/>
                  <a:ext cx="936103" cy="1129476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" name="Skupina 13"/>
          <p:cNvGrpSpPr/>
          <p:nvPr/>
        </p:nvGrpSpPr>
        <p:grpSpPr>
          <a:xfrm>
            <a:off x="1918490" y="2058077"/>
            <a:ext cx="2304256" cy="2304256"/>
            <a:chOff x="1907704" y="1999272"/>
            <a:chExt cx="2304256" cy="2304256"/>
          </a:xfrm>
          <a:solidFill>
            <a:schemeClr val="accent6"/>
          </a:solidFill>
        </p:grpSpPr>
        <p:grpSp>
          <p:nvGrpSpPr>
            <p:cNvPr id="9" name="Skupina 8"/>
            <p:cNvGrpSpPr/>
            <p:nvPr/>
          </p:nvGrpSpPr>
          <p:grpSpPr>
            <a:xfrm rot="10800000">
              <a:off x="1907704" y="1999272"/>
              <a:ext cx="2304256" cy="2304256"/>
              <a:chOff x="1043608" y="3068960"/>
              <a:chExt cx="2304256" cy="2304256"/>
            </a:xfrm>
            <a:grpFill/>
          </p:grpSpPr>
          <p:sp>
            <p:nvSpPr>
              <p:cNvPr id="10" name="Oblouk 9"/>
              <p:cNvSpPr/>
              <p:nvPr/>
            </p:nvSpPr>
            <p:spPr>
              <a:xfrm>
                <a:off x="1043608" y="3068960"/>
                <a:ext cx="2304256" cy="2304256"/>
              </a:xfrm>
              <a:prstGeom prst="arc">
                <a:avLst>
                  <a:gd name="adj1" fmla="val 5359357"/>
                  <a:gd name="adj2" fmla="val 16132903"/>
                </a:avLst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11" name="Přímá spojnice 10"/>
              <p:cNvCxnSpPr/>
              <p:nvPr/>
            </p:nvCxnSpPr>
            <p:spPr>
              <a:xfrm flipV="1">
                <a:off x="2195736" y="3068960"/>
                <a:ext cx="0" cy="2304256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3103508" y="2586662"/>
                  <a:ext cx="936103" cy="1129476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3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oMath>
                    </m:oMathPara>
                  </a14:m>
                  <a:endParaRPr lang="cs-CZ" b="1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03508" y="2586662"/>
                  <a:ext cx="936103" cy="1129476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5" name="TextovéPole 14"/>
          <p:cNvSpPr txBox="1"/>
          <p:nvPr/>
        </p:nvSpPr>
        <p:spPr>
          <a:xfrm>
            <a:off x="25043" y="5465212"/>
            <a:ext cx="84969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Rozdělíš-li celek na stejné části, získáš </a:t>
            </a:r>
            <a:r>
              <a:rPr lang="cs-CZ" sz="3200" b="1" dirty="0" smtClean="0">
                <a:solidFill>
                  <a:srgbClr val="002060"/>
                </a:solidFill>
              </a:rPr>
              <a:t>ZLOMKY</a:t>
            </a:r>
            <a:r>
              <a:rPr lang="cs-CZ" sz="3200" b="1" dirty="0" smtClean="0"/>
              <a:t>.</a:t>
            </a:r>
          </a:p>
          <a:p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611560" y="1052736"/>
            <a:ext cx="79386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</a:t>
            </a:r>
            <a:r>
              <a:rPr lang="cs-CZ" sz="3200" i="1" dirty="0"/>
              <a:t>Slouží k vyjádření části celku. </a:t>
            </a:r>
          </a:p>
        </p:txBody>
      </p:sp>
    </p:spTree>
    <p:extLst>
      <p:ext uri="{BB962C8B-B14F-4D97-AF65-F5344CB8AC3E}">
        <p14:creationId xmlns:p14="http://schemas.microsoft.com/office/powerpoint/2010/main" val="204115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Zlomek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699792" y="2089215"/>
                <a:ext cx="1728192" cy="21738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7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7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72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089215"/>
                <a:ext cx="1728192" cy="21738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avidelný pětiúhelník 3"/>
          <p:cNvSpPr/>
          <p:nvPr/>
        </p:nvSpPr>
        <p:spPr>
          <a:xfrm>
            <a:off x="467544" y="770686"/>
            <a:ext cx="2520280" cy="2400267"/>
          </a:xfrm>
          <a:prstGeom prst="pentagon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0" name="Přímá spojnice 19"/>
          <p:cNvCxnSpPr>
            <a:stCxn id="4" idx="0"/>
          </p:cNvCxnSpPr>
          <p:nvPr/>
        </p:nvCxnSpPr>
        <p:spPr>
          <a:xfrm>
            <a:off x="1727684" y="770686"/>
            <a:ext cx="0" cy="12001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4" idx="1"/>
          </p:cNvCxnSpPr>
          <p:nvPr/>
        </p:nvCxnSpPr>
        <p:spPr>
          <a:xfrm flipH="1" flipV="1">
            <a:off x="467547" y="1687504"/>
            <a:ext cx="1260137" cy="2833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727684" y="1687504"/>
            <a:ext cx="1260137" cy="2833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4" idx="0"/>
            <a:endCxn id="4" idx="5"/>
          </p:cNvCxnSpPr>
          <p:nvPr/>
        </p:nvCxnSpPr>
        <p:spPr>
          <a:xfrm>
            <a:off x="1727684" y="770686"/>
            <a:ext cx="1260137" cy="9168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4" idx="5"/>
            <a:endCxn id="4" idx="4"/>
          </p:cNvCxnSpPr>
          <p:nvPr/>
        </p:nvCxnSpPr>
        <p:spPr>
          <a:xfrm flipH="1">
            <a:off x="2506492" y="1687504"/>
            <a:ext cx="481329" cy="14834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Skupina 34"/>
          <p:cNvGrpSpPr/>
          <p:nvPr/>
        </p:nvGrpSpPr>
        <p:grpSpPr>
          <a:xfrm>
            <a:off x="953960" y="1988840"/>
            <a:ext cx="1557616" cy="1200128"/>
            <a:chOff x="948876" y="1970819"/>
            <a:chExt cx="1557616" cy="1200128"/>
          </a:xfrm>
        </p:grpSpPr>
        <p:cxnSp>
          <p:nvCxnSpPr>
            <p:cNvPr id="26" name="Přímá spojnice 25"/>
            <p:cNvCxnSpPr>
              <a:endCxn id="4" idx="2"/>
            </p:cNvCxnSpPr>
            <p:nvPr/>
          </p:nvCxnSpPr>
          <p:spPr>
            <a:xfrm flipH="1">
              <a:off x="948876" y="1970819"/>
              <a:ext cx="778808" cy="120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>
              <a:endCxn id="4" idx="4"/>
            </p:cNvCxnSpPr>
            <p:nvPr/>
          </p:nvCxnSpPr>
          <p:spPr>
            <a:xfrm>
              <a:off x="1727684" y="1970819"/>
              <a:ext cx="778808" cy="12001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>
              <a:stCxn id="4" idx="4"/>
              <a:endCxn id="4" idx="2"/>
            </p:cNvCxnSpPr>
            <p:nvPr/>
          </p:nvCxnSpPr>
          <p:spPr>
            <a:xfrm flipH="1">
              <a:off x="948876" y="3170947"/>
              <a:ext cx="15576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9" name="Přímá spojnice 48"/>
          <p:cNvCxnSpPr>
            <a:stCxn id="4" idx="0"/>
            <a:endCxn id="4" idx="1"/>
          </p:cNvCxnSpPr>
          <p:nvPr/>
        </p:nvCxnSpPr>
        <p:spPr>
          <a:xfrm flipH="1">
            <a:off x="467547" y="770686"/>
            <a:ext cx="1260137" cy="9168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4" idx="1"/>
            <a:endCxn id="4" idx="2"/>
          </p:cNvCxnSpPr>
          <p:nvPr/>
        </p:nvCxnSpPr>
        <p:spPr>
          <a:xfrm>
            <a:off x="467547" y="1687504"/>
            <a:ext cx="481329" cy="14834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ovnoramenný trojúhelník 51"/>
          <p:cNvSpPr/>
          <p:nvPr/>
        </p:nvSpPr>
        <p:spPr>
          <a:xfrm>
            <a:off x="984238" y="1989278"/>
            <a:ext cx="1557616" cy="1200128"/>
          </a:xfrm>
          <a:prstGeom prst="triangle">
            <a:avLst>
              <a:gd name="adj" fmla="val 49124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Rovnoramenný trojúhelník 53"/>
          <p:cNvSpPr/>
          <p:nvPr/>
        </p:nvSpPr>
        <p:spPr>
          <a:xfrm rot="12943475">
            <a:off x="1251110" y="1104067"/>
            <a:ext cx="1589773" cy="1038095"/>
          </a:xfrm>
          <a:prstGeom prst="triangle">
            <a:avLst>
              <a:gd name="adj" fmla="val 51043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Rovnoramenný trojúhelník 52"/>
          <p:cNvSpPr/>
          <p:nvPr/>
        </p:nvSpPr>
        <p:spPr>
          <a:xfrm rot="17300746">
            <a:off x="1447472" y="1674062"/>
            <a:ext cx="1574696" cy="1109508"/>
          </a:xfrm>
          <a:prstGeom prst="triangle">
            <a:avLst>
              <a:gd name="adj" fmla="val 51973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485771" y="292494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 zlomková čára</a:t>
            </a:r>
            <a:endParaRPr lang="cs-CZ" sz="3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491880" y="3571275"/>
            <a:ext cx="324036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>
                <a:solidFill>
                  <a:srgbClr val="002060"/>
                </a:solidFill>
              </a:rPr>
              <a:t>jmenovatel</a:t>
            </a:r>
          </a:p>
          <a:p>
            <a:r>
              <a:rPr lang="cs-CZ" dirty="0" smtClean="0"/>
              <a:t>na kolik dílu je celek rozdělen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520605" y="2310584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>
                <a:solidFill>
                  <a:schemeClr val="accent6"/>
                </a:solidFill>
              </a:rPr>
              <a:t>čitatel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27584" y="5157192"/>
            <a:ext cx="7812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čteme:</a:t>
            </a:r>
            <a:r>
              <a:rPr lang="cs-CZ" sz="3600" b="1" dirty="0" smtClean="0">
                <a:solidFill>
                  <a:srgbClr val="FF0000"/>
                </a:solidFill>
              </a:rPr>
              <a:t> tři pětiny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3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13691E-6 L 0.01475 0.00787 C 0.01788 0.00948 0.02257 0.01064 0.0276 0.01064 C 0.03316 0.01064 0.0375 0.00948 0.04062 0.00787 L 0.05573 -2.13691E-6 " pathEditMode="relative" rAng="0" ptsTypes="FffFF">
                                      <p:cBhvr>
                                        <p:cTn id="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8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7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48844E-6 L 0.01667 0.0074 C 0.02014 0.00902 0.0257 0.01017 0.03108 0.01017 C 0.03733 0.01017 0.04236 0.00902 0.04584 0.0074 L 0.06302 2.48844E-6 " pathEditMode="relative" rAng="0" ptsTypes="FffFF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7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44218E-6 L 0.01909 0.00833 C 0.02309 0.01018 0.02916 0.01133 0.03541 0.01133 C 0.04253 0.01133 0.04826 0.01018 0.05225 0.00833 L 0.07153 -2.44218E-6 " pathEditMode="relative" rAng="0" ptsTypes="FffFF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6" y="555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3" grpId="0" animBg="1"/>
      <p:bldP spid="55" grpId="0"/>
      <p:bldP spid="55" grpId="1"/>
      <p:bldP spid="56" grpId="0"/>
      <p:bldP spid="56" grpId="1"/>
      <p:bldP spid="57" grpId="0"/>
      <p:bldP spid="5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Zlomek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56278" y="1484784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278" y="1484784"/>
                <a:ext cx="571446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395536" y="951423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Přečti zlomky: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65622" y="2420888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622" y="2420888"/>
                <a:ext cx="571446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65622" y="3356992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622" y="3356992"/>
                <a:ext cx="571446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87877" y="4255407"/>
                <a:ext cx="571446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77" y="4255407"/>
                <a:ext cx="571446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87877" y="5157192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17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877" y="5157192"/>
                <a:ext cx="571446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4209289" y="951423"/>
            <a:ext cx="45879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Zapiš zlomek do sešitu: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09289" y="1772816"/>
            <a:ext cx="49347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pět šestin; tři sedminy; deset</a:t>
            </a:r>
            <a:r>
              <a:rPr lang="cs-CZ" sz="2800" dirty="0"/>
              <a:t> </a:t>
            </a:r>
            <a:r>
              <a:rPr lang="cs-CZ" sz="2800" dirty="0" smtClean="0"/>
              <a:t>třináctin; jedna šestina; devět dvacetin; dvě setiny; jedna</a:t>
            </a:r>
            <a:r>
              <a:rPr lang="cs-CZ" sz="2800" dirty="0"/>
              <a:t> </a:t>
            </a:r>
            <a:r>
              <a:rPr lang="cs-CZ" sz="2800" dirty="0" smtClean="0"/>
              <a:t>tisícina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220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2562797" y="216886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922837" y="216886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282877" y="216886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02047" y="213285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462087" y="213285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822127" y="213285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182167" y="213285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Zlomek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95536" y="951423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Zapiš zlomkem: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77574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1600" y="177574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1560" y="213578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71600" y="213578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02757" y="180882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62797" y="180882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922837" y="180882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202757" y="216886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82877" y="1808820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02047" y="177281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62087" y="177281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822127" y="177281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182167" y="177281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42007" y="177281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42007" y="2132856"/>
            <a:ext cx="360040" cy="36004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77918" y="908720"/>
            <a:ext cx="1584176" cy="158417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395536" y="3279092"/>
            <a:ext cx="3564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Znázorni zlomkem: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85877" y="3884303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877" y="3884303"/>
                <a:ext cx="571446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560394" y="3884464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394" y="3884464"/>
                <a:ext cx="571446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792642" y="3818647"/>
                <a:ext cx="57144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2642" y="3818647"/>
                <a:ext cx="571446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7218620" y="3863867"/>
                <a:ext cx="571446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7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8620" y="3863867"/>
                <a:ext cx="571446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ál 2"/>
          <p:cNvSpPr/>
          <p:nvPr/>
        </p:nvSpPr>
        <p:spPr>
          <a:xfrm>
            <a:off x="250484" y="4869160"/>
            <a:ext cx="1513204" cy="151320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3" idx="2"/>
            <a:endCxn id="3" idx="6"/>
          </p:cNvCxnSpPr>
          <p:nvPr/>
        </p:nvCxnSpPr>
        <p:spPr>
          <a:xfrm>
            <a:off x="250484" y="5625762"/>
            <a:ext cx="15132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3" idx="4"/>
            <a:endCxn id="3" idx="0"/>
          </p:cNvCxnSpPr>
          <p:nvPr/>
        </p:nvCxnSpPr>
        <p:spPr>
          <a:xfrm flipV="1">
            <a:off x="1007086" y="4869160"/>
            <a:ext cx="0" cy="15132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ravidelný pětiúhelník 11"/>
          <p:cNvSpPr/>
          <p:nvPr/>
        </p:nvSpPr>
        <p:spPr>
          <a:xfrm>
            <a:off x="2051720" y="4869160"/>
            <a:ext cx="1588864" cy="1513204"/>
          </a:xfrm>
          <a:prstGeom prst="pent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2" idx="5"/>
          </p:cNvCxnSpPr>
          <p:nvPr/>
        </p:nvCxnSpPr>
        <p:spPr>
          <a:xfrm flipH="1">
            <a:off x="2846152" y="5447151"/>
            <a:ext cx="794430" cy="25106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2" idx="0"/>
          </p:cNvCxnSpPr>
          <p:nvPr/>
        </p:nvCxnSpPr>
        <p:spPr>
          <a:xfrm>
            <a:off x="2846152" y="4869160"/>
            <a:ext cx="0" cy="829055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12" idx="1"/>
          </p:cNvCxnSpPr>
          <p:nvPr/>
        </p:nvCxnSpPr>
        <p:spPr>
          <a:xfrm>
            <a:off x="2051722" y="5447151"/>
            <a:ext cx="794430" cy="25106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12" idx="2"/>
          </p:cNvCxnSpPr>
          <p:nvPr/>
        </p:nvCxnSpPr>
        <p:spPr>
          <a:xfrm flipV="1">
            <a:off x="2355167" y="5698215"/>
            <a:ext cx="490985" cy="684145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stCxn id="12" idx="4"/>
          </p:cNvCxnSpPr>
          <p:nvPr/>
        </p:nvCxnSpPr>
        <p:spPr>
          <a:xfrm flipH="1" flipV="1">
            <a:off x="2846152" y="5698215"/>
            <a:ext cx="490985" cy="684145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smiúhelník 55"/>
          <p:cNvSpPr/>
          <p:nvPr/>
        </p:nvSpPr>
        <p:spPr>
          <a:xfrm>
            <a:off x="4211960" y="4869160"/>
            <a:ext cx="1790187" cy="1790187"/>
          </a:xfrm>
          <a:prstGeom prst="oct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>
            <a:stCxn id="56" idx="4"/>
            <a:endCxn id="56" idx="0"/>
          </p:cNvCxnSpPr>
          <p:nvPr/>
        </p:nvCxnSpPr>
        <p:spPr>
          <a:xfrm flipV="1">
            <a:off x="4211960" y="5393488"/>
            <a:ext cx="1790187" cy="74153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stCxn id="56" idx="5"/>
            <a:endCxn id="56" idx="1"/>
          </p:cNvCxnSpPr>
          <p:nvPr/>
        </p:nvCxnSpPr>
        <p:spPr>
          <a:xfrm>
            <a:off x="4211960" y="5393488"/>
            <a:ext cx="1790187" cy="74153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56" idx="3"/>
            <a:endCxn id="56" idx="7"/>
          </p:cNvCxnSpPr>
          <p:nvPr/>
        </p:nvCxnSpPr>
        <p:spPr>
          <a:xfrm flipV="1">
            <a:off x="4736288" y="4869160"/>
            <a:ext cx="741531" cy="17901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stCxn id="56" idx="6"/>
            <a:endCxn id="56" idx="2"/>
          </p:cNvCxnSpPr>
          <p:nvPr/>
        </p:nvCxnSpPr>
        <p:spPr>
          <a:xfrm>
            <a:off x="4736288" y="4869160"/>
            <a:ext cx="741531" cy="17901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7055768" y="533817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415808" y="533817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775848" y="533817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135888" y="533817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7055768" y="497813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415808" y="497813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775848" y="497813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135888" y="497813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6695728" y="497813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695728" y="5338175"/>
            <a:ext cx="360040" cy="36004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6933265" y="6250042"/>
            <a:ext cx="1142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řešení</a:t>
            </a:r>
            <a:endParaRPr lang="cs-CZ" sz="28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685877" y="2564904"/>
                <a:ext cx="571446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600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877" y="2564904"/>
                <a:ext cx="571446" cy="7838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2600659" y="2564904"/>
                <a:ext cx="571446" cy="8156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600" dirty="0"/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0659" y="2564904"/>
                <a:ext cx="571446" cy="81567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5430701" y="2564904"/>
                <a:ext cx="571446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6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0701" y="2564904"/>
                <a:ext cx="571446" cy="78380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7670145" y="2564904"/>
                <a:ext cx="571446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600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0145" y="2564904"/>
                <a:ext cx="571446" cy="7838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162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  <p:bldLst>
      <p:bldP spid="75" grpId="0"/>
      <p:bldP spid="75" grpId="1"/>
      <p:bldP spid="76" grpId="0"/>
      <p:bldP spid="76" grpId="1"/>
      <p:bldP spid="77" grpId="0"/>
      <p:bldP spid="77" grpId="1"/>
      <p:bldP spid="78" grpId="0"/>
      <p:bldP spid="78" grpId="1"/>
      <p:bldP spid="79" grpId="0"/>
      <p:bldP spid="7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Velikost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0" y="1196752"/>
            <a:ext cx="9143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Je-li čitatel stejný jako jmenovatel, je zlomek roven jedné</a:t>
            </a:r>
            <a:r>
              <a:rPr lang="cs-CZ" sz="2800" b="1" dirty="0" smtClean="0"/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48511" y="2165296"/>
            <a:ext cx="751725" cy="75172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00236" y="2165296"/>
            <a:ext cx="751725" cy="75172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511" y="2917021"/>
            <a:ext cx="751725" cy="75172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00236" y="2917021"/>
            <a:ext cx="751725" cy="75172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627784" y="2232190"/>
                <a:ext cx="936104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232190"/>
                <a:ext cx="936104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627784" y="2237058"/>
                <a:ext cx="936104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237058"/>
                <a:ext cx="936104" cy="11294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627784" y="2227516"/>
                <a:ext cx="936104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227516"/>
                <a:ext cx="936104" cy="11294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43808" y="2204864"/>
                <a:ext cx="1584336" cy="11337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3600" dirty="0" smtClean="0"/>
                  <a:t> = 1</a:t>
                </a:r>
                <a:endParaRPr lang="cs-CZ" sz="36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204864"/>
                <a:ext cx="1584336" cy="1133772"/>
              </a:xfrm>
              <a:prstGeom prst="rect">
                <a:avLst/>
              </a:prstGeom>
              <a:blipFill rotWithShape="1">
                <a:blip r:embed="rId5"/>
                <a:stretch>
                  <a:fillRect b="-32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7092281" y="6511652"/>
            <a:ext cx="1008111" cy="369332"/>
            <a:chOff x="6558191" y="6326986"/>
            <a:chExt cx="1428533" cy="369332"/>
          </a:xfrm>
        </p:grpSpPr>
        <p:sp>
          <p:nvSpPr>
            <p:cNvPr id="6" name="Tlačítko akce: Dopředu nebo Další 5">
              <a:hlinkClick r:id="" action="ppaction://noaction" highlightClick="1"/>
            </p:cNvPr>
            <p:cNvSpPr/>
            <p:nvPr/>
          </p:nvSpPr>
          <p:spPr>
            <a:xfrm>
              <a:off x="6660232" y="6326986"/>
              <a:ext cx="1224457" cy="369332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558191" y="6326986"/>
              <a:ext cx="14285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animace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20" name="Obdélník 19"/>
          <p:cNvSpPr/>
          <p:nvPr/>
        </p:nvSpPr>
        <p:spPr>
          <a:xfrm>
            <a:off x="751638" y="2167599"/>
            <a:ext cx="751725" cy="751725"/>
          </a:xfrm>
          <a:prstGeom prst="rect">
            <a:avLst/>
          </a:prstGeom>
          <a:solidFill>
            <a:srgbClr val="7030A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8509" y="2917019"/>
            <a:ext cx="751725" cy="751725"/>
          </a:xfrm>
          <a:prstGeom prst="rect">
            <a:avLst/>
          </a:prstGeom>
          <a:solidFill>
            <a:srgbClr val="7030A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500236" y="2167599"/>
            <a:ext cx="751725" cy="751725"/>
          </a:xfrm>
          <a:prstGeom prst="rect">
            <a:avLst/>
          </a:prstGeom>
          <a:solidFill>
            <a:srgbClr val="7030A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500235" y="2917020"/>
            <a:ext cx="751725" cy="751725"/>
          </a:xfrm>
          <a:prstGeom prst="rect">
            <a:avLst/>
          </a:prstGeom>
          <a:solidFill>
            <a:srgbClr val="7030A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4932040" y="2268949"/>
            <a:ext cx="2664296" cy="1296144"/>
            <a:chOff x="4932040" y="2268949"/>
            <a:chExt cx="2664296" cy="1296144"/>
          </a:xfrm>
        </p:grpSpPr>
        <p:grpSp>
          <p:nvGrpSpPr>
            <p:cNvPr id="45" name="Skupina 44"/>
            <p:cNvGrpSpPr/>
            <p:nvPr/>
          </p:nvGrpSpPr>
          <p:grpSpPr>
            <a:xfrm>
              <a:off x="4932040" y="2268949"/>
              <a:ext cx="1284260" cy="1296144"/>
              <a:chOff x="1609831" y="4653136"/>
              <a:chExt cx="1284260" cy="1296144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1609831" y="4665020"/>
                <a:ext cx="1284260" cy="1284260"/>
              </a:xfrm>
              <a:prstGeom prst="ellipse">
                <a:avLst/>
              </a:prstGeom>
              <a:solidFill>
                <a:schemeClr val="accent6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" name="Přímá spojnice 25"/>
              <p:cNvCxnSpPr/>
              <p:nvPr/>
            </p:nvCxnSpPr>
            <p:spPr>
              <a:xfrm flipV="1">
                <a:off x="1691680" y="5307150"/>
                <a:ext cx="576064" cy="339202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2267744" y="4653136"/>
                <a:ext cx="0" cy="654014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 flipV="1">
                <a:off x="2267744" y="5307152"/>
                <a:ext cx="576064" cy="339200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6" name="TextovéPole 45"/>
                <p:cNvSpPr txBox="1"/>
                <p:nvPr/>
              </p:nvSpPr>
              <p:spPr>
                <a:xfrm>
                  <a:off x="6216300" y="2414203"/>
                  <a:ext cx="1380036" cy="10175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=1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 xmlns="">
            <p:sp>
              <p:nvSpPr>
                <p:cNvPr id="46" name="TextovéPole 4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16300" y="2414203"/>
                  <a:ext cx="1380036" cy="1017523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9" name="Skupina 68"/>
          <p:cNvGrpSpPr/>
          <p:nvPr/>
        </p:nvGrpSpPr>
        <p:grpSpPr>
          <a:xfrm>
            <a:off x="1132518" y="4293096"/>
            <a:ext cx="3055927" cy="1872218"/>
            <a:chOff x="1516072" y="4293096"/>
            <a:chExt cx="3055927" cy="1872218"/>
          </a:xfrm>
        </p:grpSpPr>
        <p:grpSp>
          <p:nvGrpSpPr>
            <p:cNvPr id="67" name="Skupina 66"/>
            <p:cNvGrpSpPr/>
            <p:nvPr/>
          </p:nvGrpSpPr>
          <p:grpSpPr>
            <a:xfrm>
              <a:off x="1516072" y="4293096"/>
              <a:ext cx="1872218" cy="1872218"/>
              <a:chOff x="1516072" y="4293096"/>
              <a:chExt cx="1872218" cy="1872218"/>
            </a:xfrm>
          </p:grpSpPr>
          <p:sp>
            <p:nvSpPr>
              <p:cNvPr id="48" name="Sedmiúhelník 47"/>
              <p:cNvSpPr/>
              <p:nvPr/>
            </p:nvSpPr>
            <p:spPr>
              <a:xfrm>
                <a:off x="1516077" y="4293096"/>
                <a:ext cx="1872208" cy="1872208"/>
              </a:xfrm>
              <a:prstGeom prst="heptagon">
                <a:avLst/>
              </a:pr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nice 49"/>
              <p:cNvCxnSpPr>
                <a:stCxn id="48" idx="4"/>
              </p:cNvCxnSpPr>
              <p:nvPr/>
            </p:nvCxnSpPr>
            <p:spPr>
              <a:xfrm flipV="1">
                <a:off x="1516072" y="5291154"/>
                <a:ext cx="936109" cy="20597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>
                <a:stCxn id="48" idx="6"/>
              </p:cNvCxnSpPr>
              <p:nvPr/>
            </p:nvCxnSpPr>
            <p:spPr>
              <a:xfrm>
                <a:off x="2452181" y="4293096"/>
                <a:ext cx="0" cy="99805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>
                <a:stCxn id="48" idx="5"/>
              </p:cNvCxnSpPr>
              <p:nvPr/>
            </p:nvCxnSpPr>
            <p:spPr>
              <a:xfrm>
                <a:off x="1701483" y="4663911"/>
                <a:ext cx="750698" cy="62724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>
                <a:stCxn id="48" idx="0"/>
              </p:cNvCxnSpPr>
              <p:nvPr/>
            </p:nvCxnSpPr>
            <p:spPr>
              <a:xfrm flipH="1">
                <a:off x="2452181" y="4663911"/>
                <a:ext cx="750698" cy="62724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>
                <a:stCxn id="48" idx="3"/>
              </p:cNvCxnSpPr>
              <p:nvPr/>
            </p:nvCxnSpPr>
            <p:spPr>
              <a:xfrm flipV="1">
                <a:off x="2035578" y="5291154"/>
                <a:ext cx="416603" cy="87416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>
                <a:stCxn id="48" idx="2"/>
              </p:cNvCxnSpPr>
              <p:nvPr/>
            </p:nvCxnSpPr>
            <p:spPr>
              <a:xfrm flipH="1" flipV="1">
                <a:off x="2452181" y="5291154"/>
                <a:ext cx="416603" cy="87416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>
                <a:stCxn id="48" idx="1"/>
              </p:cNvCxnSpPr>
              <p:nvPr/>
            </p:nvCxnSpPr>
            <p:spPr>
              <a:xfrm flipH="1" flipV="1">
                <a:off x="2452181" y="5291154"/>
                <a:ext cx="936109" cy="205971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8" name="TextovéPole 67"/>
                <p:cNvSpPr txBox="1"/>
                <p:nvPr/>
              </p:nvSpPr>
              <p:spPr>
                <a:xfrm>
                  <a:off x="3388290" y="4663911"/>
                  <a:ext cx="1183709" cy="101252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7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=1</m:t>
                        </m:r>
                      </m:oMath>
                    </m:oMathPara>
                  </a14:m>
                  <a:endParaRPr lang="cs-CZ" sz="3200" dirty="0"/>
                </a:p>
              </p:txBody>
            </p:sp>
          </mc:Choice>
          <mc:Fallback xmlns="">
            <p:sp>
              <p:nvSpPr>
                <p:cNvPr id="68" name="TextovéPole 6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88290" y="4663911"/>
                  <a:ext cx="1183709" cy="101252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70" name="TextovéPole 69"/>
          <p:cNvSpPr txBox="1"/>
          <p:nvPr/>
        </p:nvSpPr>
        <p:spPr>
          <a:xfrm>
            <a:off x="4537040" y="4599214"/>
            <a:ext cx="43559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Vyjmenujte další zlomky, které se rovnají 1: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649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5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4" grpId="0"/>
      <p:bldP spid="14" grpId="1"/>
      <p:bldP spid="15" grpId="0"/>
      <p:bldP spid="15" grpId="1"/>
      <p:bldP spid="16" grpId="0"/>
      <p:bldP spid="20" grpId="0" animBg="1"/>
      <p:bldP spid="21" grpId="0" animBg="1"/>
      <p:bldP spid="22" grpId="0" animBg="1"/>
      <p:bldP spid="23" grpId="0" animBg="1"/>
      <p:bldP spid="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vál 39"/>
          <p:cNvSpPr/>
          <p:nvPr/>
        </p:nvSpPr>
        <p:spPr>
          <a:xfrm>
            <a:off x="709229" y="2075108"/>
            <a:ext cx="1371056" cy="1371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Velikost zlomku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51520" y="908720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Je-li čitatel větší než jmenovatel</a:t>
            </a:r>
            <a:r>
              <a:rPr lang="cs-CZ" sz="3200" b="1" dirty="0" smtClean="0"/>
              <a:t>,</a:t>
            </a:r>
          </a:p>
          <a:p>
            <a:r>
              <a:rPr lang="cs-CZ" sz="3200" b="1" dirty="0" smtClean="0"/>
              <a:t> </a:t>
            </a:r>
            <a:r>
              <a:rPr lang="cs-CZ" sz="3200" b="1" dirty="0"/>
              <a:t>je zlomek větší než jedna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171" y="3573016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Je-li čitatel menší než jmenovatel, je zlomek menší než jedna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7092281" y="6511652"/>
            <a:ext cx="1008111" cy="369332"/>
            <a:chOff x="6558191" y="6326986"/>
            <a:chExt cx="1428533" cy="369332"/>
          </a:xfrm>
        </p:grpSpPr>
        <p:sp>
          <p:nvSpPr>
            <p:cNvPr id="10" name="Tlačítko akce: Dopředu nebo Další 9">
              <a:hlinkClick r:id="" action="ppaction://noaction" highlightClick="1"/>
            </p:cNvPr>
            <p:cNvSpPr/>
            <p:nvPr/>
          </p:nvSpPr>
          <p:spPr>
            <a:xfrm>
              <a:off x="6660232" y="6326986"/>
              <a:ext cx="1224457" cy="369332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558191" y="6326986"/>
              <a:ext cx="14285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animace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83568" y="2060848"/>
            <a:ext cx="1371054" cy="1371054"/>
            <a:chOff x="899592" y="1985938"/>
            <a:chExt cx="1371054" cy="1371054"/>
          </a:xfrm>
        </p:grpSpPr>
        <p:sp>
          <p:nvSpPr>
            <p:cNvPr id="5" name="Oblouk 4"/>
            <p:cNvSpPr/>
            <p:nvPr/>
          </p:nvSpPr>
          <p:spPr>
            <a:xfrm>
              <a:off x="899592" y="1985938"/>
              <a:ext cx="1371054" cy="1371054"/>
            </a:xfrm>
            <a:prstGeom prst="arc">
              <a:avLst/>
            </a:prstGeom>
            <a:solidFill>
              <a:schemeClr val="accent2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585119" y="2671465"/>
              <a:ext cx="6855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stCxn id="5" idx="0"/>
            </p:cNvCxnSpPr>
            <p:nvPr/>
          </p:nvCxnSpPr>
          <p:spPr>
            <a:xfrm>
              <a:off x="1585119" y="1985938"/>
              <a:ext cx="0" cy="6855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 rot="5400000">
            <a:off x="709229" y="2060848"/>
            <a:ext cx="1371054" cy="1371054"/>
            <a:chOff x="899592" y="1985938"/>
            <a:chExt cx="1371054" cy="1371054"/>
          </a:xfrm>
        </p:grpSpPr>
        <p:sp>
          <p:nvSpPr>
            <p:cNvPr id="25" name="Oblouk 24"/>
            <p:cNvSpPr/>
            <p:nvPr/>
          </p:nvSpPr>
          <p:spPr>
            <a:xfrm>
              <a:off x="899592" y="1985938"/>
              <a:ext cx="1371054" cy="1371054"/>
            </a:xfrm>
            <a:prstGeom prst="arc">
              <a:avLst/>
            </a:prstGeom>
            <a:solidFill>
              <a:schemeClr val="accent2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1585119" y="2671465"/>
              <a:ext cx="6855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25" idx="0"/>
            </p:cNvCxnSpPr>
            <p:nvPr/>
          </p:nvCxnSpPr>
          <p:spPr>
            <a:xfrm>
              <a:off x="1585119" y="1985938"/>
              <a:ext cx="0" cy="6855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 rot="16200000">
            <a:off x="709229" y="2062394"/>
            <a:ext cx="1371054" cy="1371054"/>
            <a:chOff x="899592" y="1985938"/>
            <a:chExt cx="1371054" cy="1371054"/>
          </a:xfrm>
        </p:grpSpPr>
        <p:sp>
          <p:nvSpPr>
            <p:cNvPr id="29" name="Oblouk 28"/>
            <p:cNvSpPr/>
            <p:nvPr/>
          </p:nvSpPr>
          <p:spPr>
            <a:xfrm>
              <a:off x="899592" y="1985938"/>
              <a:ext cx="1371054" cy="1371054"/>
            </a:xfrm>
            <a:prstGeom prst="arc">
              <a:avLst/>
            </a:prstGeom>
            <a:solidFill>
              <a:schemeClr val="accent2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1585119" y="2671465"/>
              <a:ext cx="6855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29" idx="0"/>
            </p:cNvCxnSpPr>
            <p:nvPr/>
          </p:nvCxnSpPr>
          <p:spPr>
            <a:xfrm>
              <a:off x="1585119" y="1985938"/>
              <a:ext cx="0" cy="6855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 rot="10800000">
            <a:off x="709231" y="2060848"/>
            <a:ext cx="1371054" cy="1371054"/>
            <a:chOff x="899592" y="1985938"/>
            <a:chExt cx="1371054" cy="1371054"/>
          </a:xfrm>
        </p:grpSpPr>
        <p:sp>
          <p:nvSpPr>
            <p:cNvPr id="33" name="Oblouk 32"/>
            <p:cNvSpPr/>
            <p:nvPr/>
          </p:nvSpPr>
          <p:spPr>
            <a:xfrm>
              <a:off x="899592" y="1985938"/>
              <a:ext cx="1371054" cy="1371054"/>
            </a:xfrm>
            <a:prstGeom prst="arc">
              <a:avLst/>
            </a:prstGeom>
            <a:solidFill>
              <a:schemeClr val="accent2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nice 33"/>
            <p:cNvCxnSpPr/>
            <p:nvPr/>
          </p:nvCxnSpPr>
          <p:spPr>
            <a:xfrm>
              <a:off x="1585119" y="2671465"/>
              <a:ext cx="6855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3" idx="0"/>
            </p:cNvCxnSpPr>
            <p:nvPr/>
          </p:nvCxnSpPr>
          <p:spPr>
            <a:xfrm>
              <a:off x="1585119" y="1985938"/>
              <a:ext cx="0" cy="6855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 rot="16200000">
            <a:off x="2267744" y="2075108"/>
            <a:ext cx="1371054" cy="1371054"/>
            <a:chOff x="899592" y="1985938"/>
            <a:chExt cx="1371054" cy="1371054"/>
          </a:xfrm>
        </p:grpSpPr>
        <p:sp>
          <p:nvSpPr>
            <p:cNvPr id="37" name="Oblouk 36"/>
            <p:cNvSpPr/>
            <p:nvPr/>
          </p:nvSpPr>
          <p:spPr>
            <a:xfrm>
              <a:off x="899592" y="1985938"/>
              <a:ext cx="1371054" cy="1371054"/>
            </a:xfrm>
            <a:prstGeom prst="arc">
              <a:avLst/>
            </a:prstGeom>
            <a:solidFill>
              <a:schemeClr val="accent2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nice 37"/>
            <p:cNvCxnSpPr/>
            <p:nvPr/>
          </p:nvCxnSpPr>
          <p:spPr>
            <a:xfrm>
              <a:off x="1585119" y="2671465"/>
              <a:ext cx="685527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stCxn id="37" idx="0"/>
            </p:cNvCxnSpPr>
            <p:nvPr/>
          </p:nvCxnSpPr>
          <p:spPr>
            <a:xfrm>
              <a:off x="1585119" y="1985938"/>
              <a:ext cx="0" cy="6855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779912" y="2204864"/>
                <a:ext cx="1332148" cy="1024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&gt;1</m:t>
                      </m:r>
                    </m:oMath>
                  </m:oMathPara>
                </a14:m>
                <a:endParaRPr lang="cs-CZ" sz="32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2204864"/>
                <a:ext cx="1332148" cy="102431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7" name="Skupina 46"/>
          <p:cNvGrpSpPr/>
          <p:nvPr/>
        </p:nvGrpSpPr>
        <p:grpSpPr>
          <a:xfrm>
            <a:off x="650801" y="4833019"/>
            <a:ext cx="1512168" cy="1512168"/>
            <a:chOff x="1259632" y="4941168"/>
            <a:chExt cx="1512168" cy="1512168"/>
          </a:xfrm>
        </p:grpSpPr>
        <p:sp>
          <p:nvSpPr>
            <p:cNvPr id="42" name="Oblouk 41"/>
            <p:cNvSpPr/>
            <p:nvPr/>
          </p:nvSpPr>
          <p:spPr>
            <a:xfrm>
              <a:off x="1259632" y="4941168"/>
              <a:ext cx="1512168" cy="1512168"/>
            </a:xfrm>
            <a:prstGeom prst="arc">
              <a:avLst/>
            </a:prstGeom>
            <a:solidFill>
              <a:srgbClr val="FFFF00"/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>
              <a:stCxn id="42" idx="1"/>
              <a:endCxn id="42" idx="0"/>
            </p:cNvCxnSpPr>
            <p:nvPr/>
          </p:nvCxnSpPr>
          <p:spPr>
            <a:xfrm flipV="1">
              <a:off x="2015716" y="4941168"/>
              <a:ext cx="0" cy="75608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>
              <a:stCxn id="42" idx="1"/>
              <a:endCxn id="42" idx="2"/>
            </p:cNvCxnSpPr>
            <p:nvPr/>
          </p:nvCxnSpPr>
          <p:spPr>
            <a:xfrm>
              <a:off x="2015716" y="5697252"/>
              <a:ext cx="75608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 rot="10800000">
            <a:off x="665287" y="4833019"/>
            <a:ext cx="1512168" cy="1512168"/>
            <a:chOff x="1309172" y="4992049"/>
            <a:chExt cx="1512168" cy="1512168"/>
          </a:xfrm>
        </p:grpSpPr>
        <p:sp>
          <p:nvSpPr>
            <p:cNvPr id="49" name="Oblouk 48"/>
            <p:cNvSpPr/>
            <p:nvPr/>
          </p:nvSpPr>
          <p:spPr>
            <a:xfrm>
              <a:off x="1309172" y="4992049"/>
              <a:ext cx="1512168" cy="1512168"/>
            </a:xfrm>
            <a:prstGeom prst="arc">
              <a:avLst/>
            </a:prstGeom>
            <a:solidFill>
              <a:srgbClr val="FFFF00"/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0" name="Přímá spojnice 49"/>
            <p:cNvCxnSpPr>
              <a:stCxn id="49" idx="1"/>
              <a:endCxn id="49" idx="0"/>
            </p:cNvCxnSpPr>
            <p:nvPr/>
          </p:nvCxnSpPr>
          <p:spPr>
            <a:xfrm rot="10800000">
              <a:off x="2065256" y="4992049"/>
              <a:ext cx="0" cy="75608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stCxn id="49" idx="1"/>
              <a:endCxn id="49" idx="2"/>
            </p:cNvCxnSpPr>
            <p:nvPr/>
          </p:nvCxnSpPr>
          <p:spPr>
            <a:xfrm rot="10800000" flipH="1">
              <a:off x="2065256" y="5748133"/>
              <a:ext cx="75608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 rot="16200000">
            <a:off x="665287" y="4833019"/>
            <a:ext cx="1512168" cy="1512168"/>
            <a:chOff x="1259632" y="4941168"/>
            <a:chExt cx="1512168" cy="1512168"/>
          </a:xfrm>
        </p:grpSpPr>
        <p:sp>
          <p:nvSpPr>
            <p:cNvPr id="53" name="Oblouk 52"/>
            <p:cNvSpPr/>
            <p:nvPr/>
          </p:nvSpPr>
          <p:spPr>
            <a:xfrm>
              <a:off x="1259632" y="4941168"/>
              <a:ext cx="1512168" cy="1512168"/>
            </a:xfrm>
            <a:prstGeom prst="arc">
              <a:avLst/>
            </a:prstGeom>
            <a:solidFill>
              <a:srgbClr val="FFFF00"/>
            </a:solidFill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>
              <a:stCxn id="53" idx="1"/>
              <a:endCxn id="53" idx="0"/>
            </p:cNvCxnSpPr>
            <p:nvPr/>
          </p:nvCxnSpPr>
          <p:spPr>
            <a:xfrm flipV="1">
              <a:off x="2015716" y="4941168"/>
              <a:ext cx="0" cy="75608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>
              <a:stCxn id="53" idx="1"/>
              <a:endCxn id="53" idx="2"/>
            </p:cNvCxnSpPr>
            <p:nvPr/>
          </p:nvCxnSpPr>
          <p:spPr>
            <a:xfrm>
              <a:off x="2015716" y="5697252"/>
              <a:ext cx="75608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2843808" y="5076943"/>
                <a:ext cx="1332148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&lt;1</m:t>
                      </m:r>
                    </m:oMath>
                  </m:oMathPara>
                </a14:m>
                <a:endParaRPr lang="cs-CZ" sz="32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5076943"/>
                <a:ext cx="1332148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5436096" y="2222025"/>
            <a:ext cx="3707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Vyjmenujte zlomky větší jak jedna:</a:t>
            </a:r>
            <a:endParaRPr lang="cs-CZ" sz="32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36096" y="4892245"/>
            <a:ext cx="3707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Vyjmenujte zlomky menší jak jedna: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594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1" grpId="0"/>
      <p:bldP spid="59" grpId="0"/>
      <p:bldP spid="60" grpId="0"/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1143000"/>
          </a:xfrm>
        </p:spPr>
        <p:txBody>
          <a:bodyPr/>
          <a:lstStyle/>
          <a:p>
            <a:r>
              <a:rPr lang="cs-CZ" dirty="0" smtClean="0"/>
              <a:t>Zlomek na číselné ose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95536" y="1988840"/>
            <a:ext cx="8748464" cy="718339"/>
            <a:chOff x="395536" y="1988840"/>
            <a:chExt cx="8748464" cy="718339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611560" y="2060848"/>
              <a:ext cx="85324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V="1">
              <a:off x="611560" y="1988840"/>
              <a:ext cx="0" cy="14401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6300192" y="1988840"/>
              <a:ext cx="0" cy="14401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95536" y="2060848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/>
                <a:t>0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084168" y="2060848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1</a:t>
              </a:r>
              <a:endParaRPr lang="cs-CZ" sz="36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95536" y="4294837"/>
            <a:ext cx="8748464" cy="718339"/>
            <a:chOff x="395536" y="1988840"/>
            <a:chExt cx="8748464" cy="718339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611560" y="2060848"/>
              <a:ext cx="853244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611560" y="1988840"/>
              <a:ext cx="0" cy="14401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6300192" y="1988840"/>
              <a:ext cx="0" cy="14401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395536" y="2060848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/>
                <a:t>0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084168" y="2060848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1</a:t>
              </a:r>
              <a:endParaRPr lang="cs-CZ" sz="3600" dirty="0"/>
            </a:p>
          </p:txBody>
        </p:sp>
      </p:grpSp>
      <p:cxnSp>
        <p:nvCxnSpPr>
          <p:cNvPr id="10" name="Přímá spojnice 9"/>
          <p:cNvCxnSpPr/>
          <p:nvPr/>
        </p:nvCxnSpPr>
        <p:spPr>
          <a:xfrm flipV="1">
            <a:off x="2051720" y="198884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812360" y="198884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491880" y="198884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4932040" y="198884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05172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81236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49188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493204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1331640" y="4280774"/>
            <a:ext cx="0" cy="144016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09228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277180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21196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65212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8532440" y="428077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611560" y="836712"/>
                <a:ext cx="8280920" cy="707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1) Znázorni na číselné ose zlomky: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 ;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 smtClean="0"/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800" dirty="0" smtClean="0"/>
                  <a:t>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836712"/>
                <a:ext cx="8280920" cy="707758"/>
              </a:xfrm>
              <a:prstGeom prst="rect">
                <a:avLst/>
              </a:prstGeom>
              <a:blipFill rotWithShape="1">
                <a:blip r:embed="rId2"/>
                <a:stretch>
                  <a:fillRect l="-1472" b="-1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 flipV="1">
            <a:off x="2771800" y="4280774"/>
            <a:ext cx="0" cy="144016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652120" y="4280774"/>
            <a:ext cx="0" cy="144016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3491880" y="4280774"/>
            <a:ext cx="0" cy="144016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7092280" y="4280774"/>
            <a:ext cx="0" cy="144016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11560" y="335699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Zapiš zvýrazněné body na číselné ose zlomkem.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Obdélník 12"/>
              <p:cNvSpPr/>
              <p:nvPr/>
            </p:nvSpPr>
            <p:spPr>
              <a:xfrm>
                <a:off x="1844230" y="2132856"/>
                <a:ext cx="423514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4230" y="2132856"/>
                <a:ext cx="423514" cy="7126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Obdélník 42"/>
              <p:cNvSpPr/>
              <p:nvPr/>
            </p:nvSpPr>
            <p:spPr>
              <a:xfrm>
                <a:off x="4724550" y="2132856"/>
                <a:ext cx="423514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550" y="2132856"/>
                <a:ext cx="423514" cy="7126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Obdélník 43"/>
              <p:cNvSpPr/>
              <p:nvPr/>
            </p:nvSpPr>
            <p:spPr>
              <a:xfrm>
                <a:off x="7604870" y="2132856"/>
                <a:ext cx="423514" cy="7189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4870" y="2132856"/>
                <a:ext cx="423514" cy="7189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Obdélník 44"/>
              <p:cNvSpPr/>
              <p:nvPr/>
            </p:nvSpPr>
            <p:spPr>
              <a:xfrm>
                <a:off x="3284390" y="2132856"/>
                <a:ext cx="423514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390" y="2132856"/>
                <a:ext cx="423514" cy="7126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6" name="Obdélník 45"/>
              <p:cNvSpPr/>
              <p:nvPr/>
            </p:nvSpPr>
            <p:spPr>
              <a:xfrm>
                <a:off x="1115616" y="4509120"/>
                <a:ext cx="423514" cy="7148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4509120"/>
                <a:ext cx="423514" cy="71481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7" name="Obdélník 46"/>
              <p:cNvSpPr/>
              <p:nvPr/>
            </p:nvSpPr>
            <p:spPr>
              <a:xfrm>
                <a:off x="3284390" y="4516569"/>
                <a:ext cx="423514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7" name="Obdélník 4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390" y="4516569"/>
                <a:ext cx="423514" cy="7126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8" name="Obdélník 47"/>
              <p:cNvSpPr/>
              <p:nvPr/>
            </p:nvSpPr>
            <p:spPr>
              <a:xfrm>
                <a:off x="5444630" y="4509120"/>
                <a:ext cx="423514" cy="71275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8" name="Obdélník 4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4630" y="4509120"/>
                <a:ext cx="423514" cy="7127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9" name="Obdélník 48"/>
              <p:cNvSpPr/>
              <p:nvPr/>
            </p:nvSpPr>
            <p:spPr>
              <a:xfrm>
                <a:off x="6884790" y="4509120"/>
                <a:ext cx="423514" cy="7148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49" name="Obdélník 4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4790" y="4509120"/>
                <a:ext cx="423514" cy="71481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0" name="Obdélník 49"/>
              <p:cNvSpPr/>
              <p:nvPr/>
            </p:nvSpPr>
            <p:spPr>
              <a:xfrm>
                <a:off x="2564310" y="4516569"/>
                <a:ext cx="423514" cy="7148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50" name="Obdélník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4310" y="4516569"/>
                <a:ext cx="423514" cy="71481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1" name="Obdélník 50"/>
              <p:cNvSpPr/>
              <p:nvPr/>
            </p:nvSpPr>
            <p:spPr>
              <a:xfrm>
                <a:off x="3275856" y="5164641"/>
                <a:ext cx="423514" cy="71365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>
          <p:sp>
            <p:nvSpPr>
              <p:cNvPr id="51" name="Obdélník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5164641"/>
                <a:ext cx="423514" cy="71365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ovéPole 51"/>
          <p:cNvSpPr txBox="1"/>
          <p:nvPr/>
        </p:nvSpPr>
        <p:spPr>
          <a:xfrm>
            <a:off x="6933265" y="6250042"/>
            <a:ext cx="1142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řešení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07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43" grpId="0"/>
      <p:bldP spid="43" grpId="1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  <p:bldP spid="48" grpId="0"/>
      <p:bldP spid="48" grpId="1"/>
      <p:bldP spid="49" grpId="0"/>
      <p:bldP spid="49" grpId="1"/>
      <p:bldP spid="50" grpId="0"/>
      <p:bldP spid="50" grpId="1"/>
      <p:bldP spid="51" grpId="0"/>
      <p:bldP spid="51" grpId="1"/>
      <p:bldP spid="52" grpId="0"/>
      <p:bldP spid="52" grpId="1"/>
      <p:bldP spid="52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Zlomky - konec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14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463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Zlomek</vt:lpstr>
      <vt:lpstr>Zlomek</vt:lpstr>
      <vt:lpstr>Zlomek</vt:lpstr>
      <vt:lpstr>Zlomek</vt:lpstr>
      <vt:lpstr>Velikost zlomku</vt:lpstr>
      <vt:lpstr>Velikost zlomku</vt:lpstr>
      <vt:lpstr>Zlomek na číselné ose</vt:lpstr>
      <vt:lpstr>Zlomky - 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28</cp:revision>
  <dcterms:created xsi:type="dcterms:W3CDTF">2012-11-26T20:52:40Z</dcterms:created>
  <dcterms:modified xsi:type="dcterms:W3CDTF">2013-02-12T11:09:04Z</dcterms:modified>
</cp:coreProperties>
</file>