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0181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202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309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412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455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63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646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797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7938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444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971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90EBB-A215-45A6-84BD-EE6501C83F85}" type="datetimeFigureOut">
              <a:rPr lang="cs-CZ" smtClean="0"/>
              <a:t>20.2.2013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517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</a:t>
            </a:r>
            <a:r>
              <a:rPr lang="cs-CZ" dirty="0" smtClean="0"/>
              <a:t>7.r zlomek </a:t>
            </a:r>
            <a:r>
              <a:rPr lang="cs-CZ" smtClean="0"/>
              <a:t>- rozšiřování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19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97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260648"/>
            <a:ext cx="8229600" cy="586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Vysvětlení a procvičení rozšiřování zlomků.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Žáci dovedou rozšiřovat zlomky.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7. třída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Klíčová slova: </a:t>
            </a:r>
            <a:r>
              <a:rPr lang="cs-CZ" dirty="0" smtClean="0">
                <a:solidFill>
                  <a:schemeClr val="tx1"/>
                </a:solidFill>
              </a:rPr>
              <a:t>Zlomky.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 20 minut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 smtClean="0">
                <a:solidFill>
                  <a:schemeClr val="tx1"/>
                </a:solidFill>
              </a:rPr>
              <a:t>Žáci si na základě prezentace vysvětlují  rozšiřování zlomků. Následně procvičují na zadaných příkladech.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51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378904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Zlomek rozšíříme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když čitatele i jmenovatele vynásobíme stejným číslem.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Rozšiřování zlomků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95536" y="692696"/>
            <a:ext cx="1971351" cy="1971351"/>
            <a:chOff x="755576" y="1889697"/>
            <a:chExt cx="1971351" cy="1971351"/>
          </a:xfrm>
        </p:grpSpPr>
        <p:sp>
          <p:nvSpPr>
            <p:cNvPr id="3" name="Ovál 2"/>
            <p:cNvSpPr/>
            <p:nvPr/>
          </p:nvSpPr>
          <p:spPr>
            <a:xfrm>
              <a:off x="755576" y="1889697"/>
              <a:ext cx="1971351" cy="1971351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755576" y="1889697"/>
              <a:ext cx="1969565" cy="1971351"/>
              <a:chOff x="755576" y="1889697"/>
              <a:chExt cx="1969565" cy="1971351"/>
            </a:xfrm>
            <a:solidFill>
              <a:schemeClr val="accent6">
                <a:lumMod val="75000"/>
              </a:schemeClr>
            </a:solidFill>
          </p:grpSpPr>
          <p:sp>
            <p:nvSpPr>
              <p:cNvPr id="4" name="Oblouk 3"/>
              <p:cNvSpPr/>
              <p:nvPr/>
            </p:nvSpPr>
            <p:spPr>
              <a:xfrm>
                <a:off x="755576" y="1889697"/>
                <a:ext cx="1969565" cy="1969565"/>
              </a:xfrm>
              <a:prstGeom prst="arc">
                <a:avLst>
                  <a:gd name="adj1" fmla="val 16200000"/>
                  <a:gd name="adj2" fmla="val 5402451"/>
                </a:avLst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0" name="Přímá spojnice 19"/>
              <p:cNvCxnSpPr/>
              <p:nvPr/>
            </p:nvCxnSpPr>
            <p:spPr>
              <a:xfrm flipV="1">
                <a:off x="1763688" y="1889697"/>
                <a:ext cx="0" cy="1971351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3" name="Skupina 22"/>
          <p:cNvGrpSpPr/>
          <p:nvPr/>
        </p:nvGrpSpPr>
        <p:grpSpPr>
          <a:xfrm>
            <a:off x="5871502" y="692696"/>
            <a:ext cx="1971351" cy="1973137"/>
            <a:chOff x="755576" y="1887911"/>
            <a:chExt cx="1971351" cy="1973137"/>
          </a:xfrm>
        </p:grpSpPr>
        <p:sp>
          <p:nvSpPr>
            <p:cNvPr id="24" name="Ovál 23"/>
            <p:cNvSpPr/>
            <p:nvPr/>
          </p:nvSpPr>
          <p:spPr>
            <a:xfrm>
              <a:off x="755576" y="1889697"/>
              <a:ext cx="1971351" cy="1971351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756468" y="1887911"/>
              <a:ext cx="1969565" cy="1973137"/>
              <a:chOff x="756468" y="1887911"/>
              <a:chExt cx="1969565" cy="1973137"/>
            </a:xfrm>
            <a:solidFill>
              <a:schemeClr val="accent6">
                <a:lumMod val="75000"/>
              </a:schemeClr>
            </a:solidFill>
          </p:grpSpPr>
          <p:sp>
            <p:nvSpPr>
              <p:cNvPr id="26" name="Oblouk 25"/>
              <p:cNvSpPr/>
              <p:nvPr/>
            </p:nvSpPr>
            <p:spPr>
              <a:xfrm>
                <a:off x="756468" y="1887911"/>
                <a:ext cx="1969565" cy="1969565"/>
              </a:xfrm>
              <a:prstGeom prst="arc">
                <a:avLst>
                  <a:gd name="adj1" fmla="val 16200000"/>
                  <a:gd name="adj2" fmla="val 5402451"/>
                </a:avLst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7" name="Přímá spojnice 26"/>
              <p:cNvCxnSpPr>
                <a:stCxn id="24" idx="4"/>
                <a:endCxn id="24" idx="0"/>
              </p:cNvCxnSpPr>
              <p:nvPr/>
            </p:nvCxnSpPr>
            <p:spPr>
              <a:xfrm flipV="1">
                <a:off x="1741252" y="1889697"/>
                <a:ext cx="0" cy="1971351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8" name="Skupina 27"/>
          <p:cNvGrpSpPr/>
          <p:nvPr/>
        </p:nvGrpSpPr>
        <p:grpSpPr>
          <a:xfrm>
            <a:off x="3059832" y="692696"/>
            <a:ext cx="1971351" cy="1971351"/>
            <a:chOff x="755576" y="1889697"/>
            <a:chExt cx="1971351" cy="1971351"/>
          </a:xfrm>
        </p:grpSpPr>
        <p:sp>
          <p:nvSpPr>
            <p:cNvPr id="29" name="Ovál 28"/>
            <p:cNvSpPr/>
            <p:nvPr/>
          </p:nvSpPr>
          <p:spPr>
            <a:xfrm>
              <a:off x="755576" y="1889697"/>
              <a:ext cx="1971351" cy="1971351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0" name="Skupina 29"/>
            <p:cNvGrpSpPr/>
            <p:nvPr/>
          </p:nvGrpSpPr>
          <p:grpSpPr>
            <a:xfrm>
              <a:off x="755576" y="1889697"/>
              <a:ext cx="1969565" cy="1971351"/>
              <a:chOff x="755576" y="1889697"/>
              <a:chExt cx="1969565" cy="1971351"/>
            </a:xfrm>
            <a:solidFill>
              <a:schemeClr val="accent6">
                <a:lumMod val="75000"/>
              </a:schemeClr>
            </a:solidFill>
          </p:grpSpPr>
          <p:sp>
            <p:nvSpPr>
              <p:cNvPr id="31" name="Oblouk 30"/>
              <p:cNvSpPr/>
              <p:nvPr/>
            </p:nvSpPr>
            <p:spPr>
              <a:xfrm>
                <a:off x="755576" y="1889697"/>
                <a:ext cx="1969565" cy="1969565"/>
              </a:xfrm>
              <a:prstGeom prst="arc">
                <a:avLst>
                  <a:gd name="adj1" fmla="val 16200000"/>
                  <a:gd name="adj2" fmla="val 5402451"/>
                </a:avLst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2" name="Přímá spojnice 31"/>
              <p:cNvCxnSpPr/>
              <p:nvPr/>
            </p:nvCxnSpPr>
            <p:spPr>
              <a:xfrm flipV="1">
                <a:off x="1763688" y="1889697"/>
                <a:ext cx="0" cy="1971351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876262" y="2708920"/>
                <a:ext cx="1008112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6262" y="2708920"/>
                <a:ext cx="1008112" cy="11294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375558" y="2732089"/>
                <a:ext cx="1008112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5558" y="2732089"/>
                <a:ext cx="1008112" cy="11294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540558" y="2709343"/>
                <a:ext cx="1008112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0558" y="2709343"/>
                <a:ext cx="1008112" cy="11294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lačítko akce: Dopředu nebo Další 35">
            <a:hlinkClick r:id="" action="ppaction://noaction" highlightClick="1"/>
          </p:cNvPr>
          <p:cNvSpPr/>
          <p:nvPr/>
        </p:nvSpPr>
        <p:spPr>
          <a:xfrm>
            <a:off x="8135888" y="5517232"/>
            <a:ext cx="1008112" cy="50637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8135888" y="52199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animace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3059832" y="1700808"/>
            <a:ext cx="197135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stCxn id="24" idx="2"/>
            <a:endCxn id="24" idx="6"/>
          </p:cNvCxnSpPr>
          <p:nvPr/>
        </p:nvCxnSpPr>
        <p:spPr>
          <a:xfrm>
            <a:off x="5871502" y="1680158"/>
            <a:ext cx="197135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6492886" y="2732089"/>
                <a:ext cx="743410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2886" y="2732089"/>
                <a:ext cx="743410" cy="11294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684574" y="2708920"/>
                <a:ext cx="743410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4574" y="2708920"/>
                <a:ext cx="743410" cy="112947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4" name="Skupina 63"/>
          <p:cNvGrpSpPr/>
          <p:nvPr/>
        </p:nvGrpSpPr>
        <p:grpSpPr>
          <a:xfrm>
            <a:off x="6160200" y="983180"/>
            <a:ext cx="1393955" cy="1393955"/>
            <a:chOff x="6160200" y="983180"/>
            <a:chExt cx="1393955" cy="1393955"/>
          </a:xfrm>
        </p:grpSpPr>
        <p:cxnSp>
          <p:nvCxnSpPr>
            <p:cNvPr id="54" name="Přímá spojnice 53"/>
            <p:cNvCxnSpPr>
              <a:stCxn id="24" idx="3"/>
              <a:endCxn id="24" idx="7"/>
            </p:cNvCxnSpPr>
            <p:nvPr/>
          </p:nvCxnSpPr>
          <p:spPr>
            <a:xfrm flipV="1">
              <a:off x="6160200" y="983180"/>
              <a:ext cx="1393955" cy="139395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>
              <a:stCxn id="24" idx="1"/>
              <a:endCxn id="24" idx="5"/>
            </p:cNvCxnSpPr>
            <p:nvPr/>
          </p:nvCxnSpPr>
          <p:spPr>
            <a:xfrm>
              <a:off x="6160200" y="983180"/>
              <a:ext cx="1393955" cy="139395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6444208" y="2740033"/>
                <a:ext cx="792088" cy="11310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2740033"/>
                <a:ext cx="792088" cy="113101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540558" y="2708920"/>
                <a:ext cx="1008112" cy="11079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600" b="1" i="0" smtClean="0">
                          <a:latin typeface="Cambria Math"/>
                        </a:rPr>
                        <m:t>?</m:t>
                      </m:r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0558" y="2708920"/>
                <a:ext cx="1008112" cy="110799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336196" y="2708920"/>
                <a:ext cx="1008112" cy="11079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600" b="1" i="0" smtClean="0">
                          <a:latin typeface="Cambria Math"/>
                        </a:rPr>
                        <m:t>?</m:t>
                      </m:r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6196" y="2708920"/>
                <a:ext cx="1008112" cy="110799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2366887" y="2817720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=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148064" y="2845385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=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7504" y="6074132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Hodnota zlomku se při rozšiřování nezmění.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7504" y="4743147"/>
                <a:ext cx="8064896" cy="1201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dvěma:</a:t>
                </a:r>
                <a:r>
                  <a:rPr lang="cs-CZ" dirty="0" smtClean="0"/>
                  <a:t>			</a:t>
                </a:r>
                <a:r>
                  <a:rPr lang="cs-CZ" sz="2400" dirty="0" smtClean="0"/>
                  <a:t>čtyřmi:</a:t>
                </a:r>
              </a:p>
              <a:p>
                <a:r>
                  <a:rPr lang="cs-CZ" dirty="0"/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1 .  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2 .  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		</a:t>
                </a:r>
                <a:r>
                  <a:rPr lang="cs-CZ" sz="32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32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1 .  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2 .  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2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4743147"/>
                <a:ext cx="8064896" cy="1201804"/>
              </a:xfrm>
              <a:prstGeom prst="rect">
                <a:avLst/>
              </a:prstGeom>
              <a:blipFill rotWithShape="1">
                <a:blip r:embed="rId10"/>
                <a:stretch>
                  <a:fillRect l="-1209" t="-40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1155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10" presetClass="exit" presetSubtype="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6" grpId="0"/>
      <p:bldP spid="34" grpId="0"/>
      <p:bldP spid="35" grpId="0"/>
      <p:bldP spid="36" grpId="0" animBg="1"/>
      <p:bldP spid="36" grpId="1" animBg="1"/>
      <p:bldP spid="36" grpId="2" animBg="1"/>
      <p:bldP spid="36" grpId="3" animBg="1"/>
      <p:bldP spid="36" grpId="4" animBg="1"/>
      <p:bldP spid="41" grpId="0"/>
      <p:bldP spid="51" grpId="0"/>
      <p:bldP spid="51" grpId="1"/>
      <p:bldP spid="52" grpId="0"/>
      <p:bldP spid="65" grpId="0"/>
      <p:bldP spid="37" grpId="0"/>
      <p:bldP spid="37" grpId="1"/>
      <p:bldP spid="38" grpId="0"/>
      <p:bldP spid="38" grpId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Rozšiřování zlomku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8135888" y="579597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51520" y="1124744"/>
                <a:ext cx="3312368" cy="50786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dirty="0" smtClean="0"/>
                  <a:t>Rozšiř následující zlomky sedmi:</a:t>
                </a:r>
                <a:endParaRPr lang="cs-CZ" sz="280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b="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7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11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15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b="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25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124744"/>
                <a:ext cx="3312368" cy="5078698"/>
              </a:xfrm>
              <a:prstGeom prst="rect">
                <a:avLst/>
              </a:prstGeom>
              <a:blipFill rotWithShape="1">
                <a:blip r:embed="rId2"/>
                <a:stretch>
                  <a:fillRect l="-3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ovéPole 41"/>
          <p:cNvSpPr txBox="1"/>
          <p:nvPr/>
        </p:nvSpPr>
        <p:spPr>
          <a:xfrm>
            <a:off x="8100392" y="544522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další př.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51520" y="1124744"/>
                <a:ext cx="3312368" cy="50894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dirty="0" smtClean="0"/>
                  <a:t>Rozšiř následující zlomky sedmi:</a:t>
                </a:r>
                <a:endParaRPr lang="cs-CZ" sz="280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1 .  7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2 .  7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14</m:t>
                        </m:r>
                      </m:den>
                    </m:f>
                  </m:oMath>
                </a14:m>
                <a:endParaRPr lang="cs-CZ" sz="2800" b="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7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3 .  7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7 .  7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49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11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14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.  7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11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.  7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98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77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15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7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.  7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15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.  7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49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105</m:t>
                        </m:r>
                      </m:den>
                    </m:f>
                  </m:oMath>
                </a14:m>
                <a:endParaRPr lang="cs-CZ" sz="2800" b="0" dirty="0" smtClean="0"/>
              </a:p>
              <a:p>
                <a:pPr marL="342900" indent="-342900">
                  <a:lnSpc>
                    <a:spcPct val="150000"/>
                  </a:lnSpc>
                  <a:buAutoNum type="alphaLcParenR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25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14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.  7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25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.  7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98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175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124744"/>
                <a:ext cx="3312368" cy="5089470"/>
              </a:xfrm>
              <a:prstGeom prst="rect">
                <a:avLst/>
              </a:prstGeom>
              <a:blipFill rotWithShape="1">
                <a:blip r:embed="rId3"/>
                <a:stretch>
                  <a:fillRect l="-3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355976" y="836712"/>
                <a:ext cx="3528392" cy="51217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sz="2400" dirty="0" smtClean="0"/>
                  <a:t>2)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400" dirty="0" smtClean="0"/>
                  <a:t> rozšiř číslem:</a:t>
                </a:r>
              </a:p>
              <a:p>
                <a:pPr marL="342900" indent="-3429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2</a:t>
                </a:r>
              </a:p>
              <a:p>
                <a:pPr marL="342900" indent="-3429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8</a:t>
                </a:r>
              </a:p>
              <a:p>
                <a:pPr marL="342900" indent="-3429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11</a:t>
                </a:r>
              </a:p>
              <a:p>
                <a:pPr marL="342900" indent="-3429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20</a:t>
                </a:r>
              </a:p>
              <a:p>
                <a:pPr marL="342900" indent="-3429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50</a:t>
                </a:r>
              </a:p>
              <a:p>
                <a:pPr marL="342900" indent="-342900">
                  <a:buAutoNum type="alphaLcParenR"/>
                </a:pPr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836712"/>
                <a:ext cx="3528392" cy="5121787"/>
              </a:xfrm>
              <a:prstGeom prst="rect">
                <a:avLst/>
              </a:prstGeom>
              <a:blipFill rotWithShape="1">
                <a:blip r:embed="rId4"/>
                <a:stretch>
                  <a:fillRect l="-27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211960" y="1983901"/>
                <a:ext cx="3384376" cy="40373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72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9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180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450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1983901"/>
                <a:ext cx="3384376" cy="40373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3942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41" grpId="0"/>
      <p:bldP spid="41" grpId="1"/>
      <p:bldP spid="41" grpId="2"/>
      <p:bldP spid="9" grpId="0"/>
      <p:bldP spid="42" grpId="0"/>
      <p:bldP spid="42" grpId="1"/>
      <p:bldP spid="44" grpId="0"/>
      <p:bldP spid="11" grpId="0"/>
      <p:bldP spid="11" grpId="1"/>
      <p:bldP spid="12" grpId="0"/>
      <p:bldP spid="1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Rozšiřování zlomku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8135888" y="26276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100392" y="544522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další př.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3528" y="1196752"/>
                <a:ext cx="6768752" cy="8792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Vyjmenujte zlomky, které se rovnají zlomku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: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196752"/>
                <a:ext cx="6768752" cy="879215"/>
              </a:xfrm>
              <a:prstGeom prst="rect">
                <a:avLst/>
              </a:prstGeom>
              <a:blipFill rotWithShape="1">
                <a:blip r:embed="rId2"/>
                <a:stretch>
                  <a:fillRect l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48092" y="2177496"/>
                <a:ext cx="72008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092" y="2177496"/>
                <a:ext cx="720080" cy="6347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368172" y="1994338"/>
                <a:ext cx="72008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8172" y="1994338"/>
                <a:ext cx="720080" cy="63478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35896" y="2209795"/>
                <a:ext cx="72008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2209795"/>
                <a:ext cx="720080" cy="63478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741735" y="3025094"/>
                <a:ext cx="72008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1735" y="3025094"/>
                <a:ext cx="720080" cy="6347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355976" y="2494891"/>
                <a:ext cx="72008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2494891"/>
                <a:ext cx="720080" cy="63478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654044" y="2527189"/>
                <a:ext cx="72008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4044" y="2527189"/>
                <a:ext cx="720080" cy="63478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987824" y="3356992"/>
                <a:ext cx="72008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3356992"/>
                <a:ext cx="720080" cy="63478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4" y="4365104"/>
                <a:ext cx="6408712" cy="616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Kolik je zlomků, které se rovnají zlomku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?</a:t>
                </a:r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365104"/>
                <a:ext cx="6408712" cy="616964"/>
              </a:xfrm>
              <a:prstGeom prst="rect">
                <a:avLst/>
              </a:prstGeom>
              <a:blipFill rotWithShape="1">
                <a:blip r:embed="rId10"/>
                <a:stretch>
                  <a:fillRect l="-1522" b="-9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0849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41" grpId="0"/>
      <p:bldP spid="41" grpId="1"/>
      <p:bldP spid="42" grpId="0"/>
      <p:bldP spid="42" grpId="1"/>
      <p:bldP spid="4" grpId="0"/>
      <p:bldP spid="4" grpId="1"/>
      <p:bldP spid="14" grpId="0"/>
      <p:bldP spid="14" grpId="1"/>
      <p:bldP spid="15" grpId="0"/>
      <p:bldP spid="15" grpId="1"/>
      <p:bldP spid="16" grpId="0"/>
      <p:bldP spid="16" grpId="1"/>
      <p:bldP spid="20" grpId="0"/>
      <p:bldP spid="20" grpId="1"/>
      <p:bldP spid="21" grpId="0"/>
      <p:bldP spid="21" grpId="1"/>
      <p:bldP spid="22" grpId="0"/>
      <p:bldP spid="22" grpId="1"/>
      <p:bldP spid="5" grpId="0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Rozšiřování zlomku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8135888" y="579597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1520" y="956234"/>
                <a:ext cx="6768752" cy="5308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Rozšiř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na zlomek s jmenovatelem:</a:t>
                </a:r>
              </a:p>
              <a:p>
                <a:pPr marL="457200" indent="-4572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10</a:t>
                </a:r>
              </a:p>
              <a:p>
                <a:pPr marL="457200" indent="-4572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20</a:t>
                </a:r>
              </a:p>
              <a:p>
                <a:pPr marL="457200" indent="-4572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50</a:t>
                </a:r>
              </a:p>
              <a:p>
                <a:pPr marL="457200" indent="-4572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25</a:t>
                </a:r>
              </a:p>
              <a:p>
                <a:pPr marL="457200" indent="-4572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500</a:t>
                </a:r>
              </a:p>
              <a:p>
                <a:pPr marL="457200" indent="-457200">
                  <a:lnSpc>
                    <a:spcPct val="200000"/>
                  </a:lnSpc>
                  <a:buAutoNum type="alphaLcParenR"/>
                </a:pPr>
                <a:r>
                  <a:rPr lang="cs-CZ" sz="2400" dirty="0" smtClean="0"/>
                  <a:t>250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956234"/>
                <a:ext cx="6768752" cy="5308954"/>
              </a:xfrm>
              <a:prstGeom prst="rect">
                <a:avLst/>
              </a:prstGeom>
              <a:blipFill rotWithShape="1">
                <a:blip r:embed="rId2"/>
                <a:stretch>
                  <a:fillRect l="-13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691680" y="1876503"/>
                <a:ext cx="1800200" cy="44939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sz="22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2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2200" b="1" i="1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2200" b="1" dirty="0" smtClean="0"/>
              </a:p>
              <a:p>
                <a:pPr>
                  <a:lnSpc>
                    <a:spcPct val="150000"/>
                  </a:lnSpc>
                </a:pPr>
                <a:r>
                  <a:rPr lang="cs-CZ" sz="22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2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 smtClean="0">
                            <a:latin typeface="Cambria Math"/>
                          </a:rPr>
                          <m:t>𝟏𝟔</m:t>
                        </m:r>
                      </m:num>
                      <m:den>
                        <m:r>
                          <a:rPr lang="cs-CZ" sz="2200" b="1" i="1" smtClean="0"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sz="2200" b="1" dirty="0" smtClean="0"/>
              </a:p>
              <a:p>
                <a:pPr>
                  <a:lnSpc>
                    <a:spcPct val="150000"/>
                  </a:lnSpc>
                </a:pPr>
                <a:r>
                  <a:rPr lang="cs-CZ" sz="22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2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>
                            <a:latin typeface="Cambria Math"/>
                          </a:rPr>
                          <m:t>𝟒</m:t>
                        </m:r>
                        <m:r>
                          <a:rPr lang="cs-CZ" sz="2200" b="1" i="1" smtClean="0">
                            <a:latin typeface="Cambria Math"/>
                          </a:rPr>
                          <m:t>𝟎</m:t>
                        </m:r>
                      </m:num>
                      <m:den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  <m:r>
                          <a:rPr lang="cs-CZ" sz="2200" b="1" i="1" smtClean="0"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endParaRPr lang="cs-CZ" sz="2200" b="1" dirty="0" smtClean="0"/>
              </a:p>
              <a:p>
                <a:pPr>
                  <a:lnSpc>
                    <a:spcPct val="150000"/>
                  </a:lnSpc>
                </a:pPr>
                <a:r>
                  <a:rPr lang="cs-CZ" sz="22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2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 smtClean="0"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sz="22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2200" b="1" dirty="0" smtClean="0"/>
              </a:p>
              <a:p>
                <a:pPr>
                  <a:lnSpc>
                    <a:spcPct val="150000"/>
                  </a:lnSpc>
                </a:pPr>
                <a:r>
                  <a:rPr lang="cs-CZ" sz="22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2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>
                            <a:latin typeface="Cambria Math"/>
                          </a:rPr>
                          <m:t>𝟒</m:t>
                        </m:r>
                        <m:r>
                          <a:rPr lang="cs-CZ" sz="2200" b="1" i="1" smtClean="0">
                            <a:latin typeface="Cambria Math"/>
                          </a:rPr>
                          <m:t>𝟎𝟎</m:t>
                        </m:r>
                      </m:num>
                      <m:den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  <m:r>
                          <a:rPr lang="cs-CZ" sz="2200" b="1" i="1" smtClean="0">
                            <a:latin typeface="Cambria Math"/>
                          </a:rPr>
                          <m:t>𝟎𝟎</m:t>
                        </m:r>
                      </m:den>
                    </m:f>
                  </m:oMath>
                </a14:m>
                <a:endParaRPr lang="cs-CZ" sz="2200" b="1" dirty="0" smtClean="0"/>
              </a:p>
              <a:p>
                <a:pPr>
                  <a:lnSpc>
                    <a:spcPct val="150000"/>
                  </a:lnSpc>
                </a:pPr>
                <a:r>
                  <a:rPr lang="cs-CZ" sz="22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2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1" i="1" smtClean="0">
                            <a:latin typeface="Cambria Math"/>
                          </a:rPr>
                          <m:t>𝟐𝟎𝟎</m:t>
                        </m:r>
                      </m:num>
                      <m:den>
                        <m:r>
                          <a:rPr lang="cs-CZ" sz="22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200" b="1" i="1">
                            <a:latin typeface="Cambria Math"/>
                          </a:rPr>
                          <m:t>𝟓</m:t>
                        </m:r>
                        <m:r>
                          <a:rPr lang="cs-CZ" sz="2200" b="1" i="1" smtClean="0"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endParaRPr lang="cs-CZ" sz="2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1876503"/>
                <a:ext cx="1800200" cy="449392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087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/>
      <p:bldP spid="41" grpId="1"/>
      <p:bldP spid="7" grpId="0"/>
      <p:bldP spid="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Rozšiřování zlomku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8135888" y="26276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15775" y="980728"/>
                <a:ext cx="7704856" cy="8180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Roz</m:t>
                      </m:r>
                      <m:r>
                        <a:rPr lang="cs-CZ" sz="2400" b="0" i="0" smtClean="0">
                          <a:latin typeface="Cambria Math"/>
                        </a:rPr>
                        <m:t>š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i</m:t>
                      </m:r>
                      <m:r>
                        <a:rPr lang="cs-CZ" sz="2400" b="0" i="0" smtClean="0">
                          <a:latin typeface="Cambria Math"/>
                        </a:rPr>
                        <m:t>ř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zlomky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,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2400" b="0" i="0" smtClean="0">
                          <a:latin typeface="Cambria Math"/>
                        </a:rPr>
                        <m:t>,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,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,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na</m:t>
                      </m:r>
                      <m:r>
                        <a:rPr lang="cs-CZ" sz="24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zlomky</m:t>
                      </m:r>
                      <m:r>
                        <a:rPr lang="cs-CZ" sz="24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s</m:t>
                      </m:r>
                      <m:r>
                        <a:rPr lang="cs-CZ" sz="24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menovatelem</m:t>
                      </m:r>
                      <m:r>
                        <a:rPr lang="cs-CZ" sz="2400" b="0" i="0" smtClean="0">
                          <a:latin typeface="Cambria Math"/>
                        </a:rPr>
                        <m:t> 24.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775" y="980728"/>
                <a:ext cx="7704856" cy="81804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83568" y="2135290"/>
                <a:ext cx="3312368" cy="40300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sz="24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𝟏𝟐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𝟏𝟒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pPr>
                  <a:lnSpc>
                    <a:spcPct val="150000"/>
                  </a:lnSpc>
                </a:pPr>
                <a:r>
                  <a:rPr lang="cs-CZ" sz="24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pPr>
                  <a:lnSpc>
                    <a:spcPct val="150000"/>
                  </a:lnSpc>
                </a:pPr>
                <a:r>
                  <a:rPr lang="cs-CZ" sz="24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pPr>
                  <a:lnSpc>
                    <a:spcPct val="150000"/>
                  </a:lnSpc>
                </a:pPr>
                <a:r>
                  <a:rPr lang="cs-CZ" sz="24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𝟏𝟖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pPr>
                  <a:lnSpc>
                    <a:spcPct val="150000"/>
                  </a:lnSpc>
                </a:pPr>
                <a:r>
                  <a:rPr lang="cs-CZ" sz="24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𝟏𝟔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135290"/>
                <a:ext cx="3312368" cy="403001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6838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/>
      <p:bldP spid="41" grpId="1"/>
      <p:bldP spid="4" grpId="0"/>
      <p:bldP spid="4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Rozšiřování zlomku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268760"/>
            <a:ext cx="8280920" cy="8079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854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627</TotalTime>
  <Words>581</Words>
  <Application>Microsoft Office PowerPoint</Application>
  <PresentationFormat>Předvádění na obrazovce (4:3)</PresentationFormat>
  <Paragraphs>111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Rozšiřování zlomků</vt:lpstr>
      <vt:lpstr>Rozšiřování zlomku</vt:lpstr>
      <vt:lpstr>Rozšiřování zlomku</vt:lpstr>
      <vt:lpstr>Rozšiřování zlomku</vt:lpstr>
      <vt:lpstr>Rozšiřování zlomku</vt:lpstr>
      <vt:lpstr>Rozšiřování zlomku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33</cp:revision>
  <dcterms:created xsi:type="dcterms:W3CDTF">2012-11-26T20:52:40Z</dcterms:created>
  <dcterms:modified xsi:type="dcterms:W3CDTF">2013-02-20T11:58:49Z</dcterms:modified>
</cp:coreProperties>
</file>