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9BFB-3F2B-4016-8ACB-98B1B3DBF30B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92B16-E7EB-4160-9903-19C07D41B63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9BFB-3F2B-4016-8ACB-98B1B3DBF30B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92B16-E7EB-4160-9903-19C07D41B63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9BFB-3F2B-4016-8ACB-98B1B3DBF30B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92B16-E7EB-4160-9903-19C07D41B63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9BFB-3F2B-4016-8ACB-98B1B3DBF30B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92B16-E7EB-4160-9903-19C07D41B63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9BFB-3F2B-4016-8ACB-98B1B3DBF30B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92B16-E7EB-4160-9903-19C07D41B63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9BFB-3F2B-4016-8ACB-98B1B3DBF30B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92B16-E7EB-4160-9903-19C07D41B63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9BFB-3F2B-4016-8ACB-98B1B3DBF30B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92B16-E7EB-4160-9903-19C07D41B63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9BFB-3F2B-4016-8ACB-98B1B3DBF30B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92B16-E7EB-4160-9903-19C07D41B63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9BFB-3F2B-4016-8ACB-98B1B3DBF30B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92B16-E7EB-4160-9903-19C07D41B63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9BFB-3F2B-4016-8ACB-98B1B3DBF30B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92B16-E7EB-4160-9903-19C07D41B63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39BFB-3F2B-4016-8ACB-98B1B3DBF30B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92B16-E7EB-4160-9903-19C07D41B63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89739BFB-3F2B-4016-8ACB-98B1B3DBF30B}" type="datetimeFigureOut">
              <a:rPr lang="cs-CZ" smtClean="0"/>
              <a:t>9.2.2013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32792B16-E7EB-4160-9903-19C07D41B633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19208" y="692696"/>
            <a:ext cx="5290750" cy="69147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88840"/>
            <a:ext cx="9144000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Název školy: </a:t>
            </a:r>
            <a:r>
              <a:rPr lang="cs-CZ" sz="2400" dirty="0" smtClean="0">
                <a:solidFill>
                  <a:schemeClr val="bg1"/>
                </a:solidFill>
              </a:rPr>
              <a:t>Základní škola a Mateřská škola Prysk, okres Česká Lípa, příspěvková organizace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Autor: </a:t>
            </a:r>
            <a:r>
              <a:rPr lang="cs-CZ" sz="2400" dirty="0" smtClean="0">
                <a:solidFill>
                  <a:schemeClr val="bg1"/>
                </a:solidFill>
              </a:rPr>
              <a:t>Helena Petrůvová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Název</a:t>
            </a:r>
            <a:r>
              <a:rPr lang="cs-CZ" sz="2400" b="1" smtClean="0">
                <a:solidFill>
                  <a:schemeClr val="bg1"/>
                </a:solidFill>
              </a:rPr>
              <a:t>:</a:t>
            </a:r>
            <a:r>
              <a:rPr lang="cs-CZ" sz="2400" smtClean="0">
                <a:solidFill>
                  <a:schemeClr val="bg1"/>
                </a:solidFill>
              </a:rPr>
              <a:t> VY_32_INOVACE_03_PRVOUKA_PODZIM OPAKOVÁNÍ</a:t>
            </a:r>
            <a:endParaRPr lang="cs-CZ" sz="24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Číslo projektu:</a:t>
            </a:r>
            <a:r>
              <a:rPr lang="cs-CZ" sz="2400" dirty="0" smtClean="0">
                <a:solidFill>
                  <a:schemeClr val="bg1"/>
                </a:solidFill>
              </a:rPr>
              <a:t> cz.1.07/1.4.00/21.1705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prezentace je určena žákům 1. a 2. ročníku ZŠ, k aktivnímu zapojení do výuky na interaktivní tabuli svými poznatky a znalostmi o podzimu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Použita galerie Office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08GM\Desktop\Dumy\MÉ DUMY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32656"/>
            <a:ext cx="5765080" cy="152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6407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-3123"/>
            <a:ext cx="4788024" cy="1268759"/>
          </a:xfrm>
        </p:spPr>
        <p:txBody>
          <a:bodyPr/>
          <a:lstStyle/>
          <a:p>
            <a:r>
              <a:rPr lang="cs-CZ" sz="7200" b="1" i="1" dirty="0" smtClean="0">
                <a:solidFill>
                  <a:srgbClr val="FFFF00"/>
                </a:solidFill>
              </a:rPr>
              <a:t>PODZIM</a:t>
            </a:r>
            <a:endParaRPr lang="cs-CZ" sz="7200" b="1" i="1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628800"/>
            <a:ext cx="8126622" cy="52292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Děti na podzim pouštějí </a:t>
            </a:r>
            <a:r>
              <a:rPr lang="cs-CZ" sz="2800" i="1" dirty="0" smtClean="0">
                <a:solidFill>
                  <a:srgbClr val="FFFF00"/>
                </a:solidFill>
              </a:rPr>
              <a:t>draky.</a:t>
            </a:r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Trhají </a:t>
            </a:r>
            <a:r>
              <a:rPr lang="cs-CZ" sz="2800" i="1" dirty="0" smtClean="0">
                <a:solidFill>
                  <a:srgbClr val="FFFF00"/>
                </a:solidFill>
              </a:rPr>
              <a:t>šípky, </a:t>
            </a:r>
            <a:r>
              <a:rPr lang="cs-CZ" sz="2800" dirty="0" smtClean="0">
                <a:solidFill>
                  <a:srgbClr val="FFFF00"/>
                </a:solidFill>
              </a:rPr>
              <a:t>sbírají </a:t>
            </a:r>
            <a:r>
              <a:rPr lang="cs-CZ" sz="2800" i="1" dirty="0" smtClean="0">
                <a:solidFill>
                  <a:srgbClr val="FFFF00"/>
                </a:solidFill>
              </a:rPr>
              <a:t>kaštany a žaludy.</a:t>
            </a:r>
          </a:p>
          <a:p>
            <a:endParaRPr lang="cs-CZ" sz="2800" i="1" dirty="0">
              <a:solidFill>
                <a:srgbClr val="FFFF00"/>
              </a:solidFill>
            </a:endParaRPr>
          </a:p>
          <a:p>
            <a:endParaRPr lang="cs-CZ" sz="2800" i="1" dirty="0" smtClean="0">
              <a:solidFill>
                <a:srgbClr val="FFFF00"/>
              </a:solidFill>
            </a:endParaRPr>
          </a:p>
          <a:p>
            <a:endParaRPr lang="cs-CZ" sz="2800" i="1" dirty="0">
              <a:solidFill>
                <a:srgbClr val="FFFF00"/>
              </a:solidFill>
            </a:endParaRPr>
          </a:p>
          <a:p>
            <a:endParaRPr lang="cs-CZ" sz="2800" i="1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Chodíme do lesa na </a:t>
            </a:r>
            <a:r>
              <a:rPr lang="cs-CZ" sz="2800" i="1" dirty="0" smtClean="0">
                <a:solidFill>
                  <a:srgbClr val="FFFF00"/>
                </a:solidFill>
              </a:rPr>
              <a:t>houby</a:t>
            </a:r>
            <a:r>
              <a:rPr lang="cs-CZ" sz="2800" dirty="0">
                <a:solidFill>
                  <a:srgbClr val="FFFF00"/>
                </a:solidFill>
              </a:rPr>
              <a:t>.</a:t>
            </a:r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Probíhají výlovy rybníků.</a:t>
            </a:r>
            <a:endParaRPr lang="cs-CZ" sz="2800" dirty="0">
              <a:solidFill>
                <a:srgbClr val="FFFF00"/>
              </a:solidFill>
            </a:endParaRP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 smtClean="0">
              <a:solidFill>
                <a:srgbClr val="FFFF00"/>
              </a:solidFill>
            </a:endParaRPr>
          </a:p>
        </p:txBody>
      </p:sp>
      <p:pic>
        <p:nvPicPr>
          <p:cNvPr id="1026" name="Picture 2" descr="C:\Users\08GM\AppData\Local\Microsoft\Windows\Temporary Internet Files\Content.IE5\K0O7W0UI\MC9000977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8849" y="33148"/>
            <a:ext cx="2355152" cy="317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M\AppData\Local\Microsoft\Windows\Temporary Internet Files\Content.IE5\S7687CZ2\MC9001232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08920"/>
            <a:ext cx="1848245" cy="2425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M\AppData\Local\Microsoft\Windows\Temporary Internet Files\Content.IE5\AM1I8PN9\MC9001228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643" y="3067518"/>
            <a:ext cx="2071418" cy="2067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M\AppData\Local\Microsoft\Windows\Temporary Internet Files\Content.IE5\K0O7W0UI\MC9001932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436" y="2817521"/>
            <a:ext cx="2356029" cy="2208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M\AppData\Local\Microsoft\Windows\Temporary Internet Files\Content.IE5\DE4CGPLA\MC9001933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941" y="3356992"/>
            <a:ext cx="2418968" cy="2045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GM\AppData\Local\Microsoft\Windows\Temporary Internet Files\Content.IE5\AM1I8PN9\MC9001940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436" y="5099042"/>
            <a:ext cx="2075557" cy="172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9426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48148E-6 C -4.44444E-6 0.0331 0.02709 0.05996 0.06007 0.05996 C 0.09896 0.05996 0.11303 0.03009 0.11893 0.01204 L 0.125 -0.01204 C 0.13108 -0.03009 0.14601 -0.05995 0.18994 -0.05995 C 0.21806 -0.05995 0.25 -0.0331 0.25 -1.48148E-6 C 0.25 0.0331 0.21806 0.05996 0.18994 0.05996 C 0.14601 0.05996 0.13108 0.03009 0.125 0.01204 L 0.11893 -0.01204 C 0.11303 -0.03009 0.09896 -0.05995 0.06007 -0.05995 C 0.02709 -0.05995 -4.44444E-6 -0.0331 -4.44444E-6 -1.48148E-6 Z " pathEditMode="relative" rAng="0" ptsTypes="ffFffffFfff">
                                      <p:cBhvr>
                                        <p:cTn id="66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12968" cy="1600199"/>
          </a:xfrm>
        </p:spPr>
        <p:txBody>
          <a:bodyPr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Na poli sklízíme </a:t>
            </a:r>
            <a:r>
              <a:rPr lang="cs-CZ" sz="2800" i="1" dirty="0" smtClean="0">
                <a:solidFill>
                  <a:srgbClr val="FFFF00"/>
                </a:solidFill>
              </a:rPr>
              <a:t>brambory, řepu a zeleninu.</a:t>
            </a:r>
            <a:r>
              <a:rPr lang="cs-CZ" sz="2800" dirty="0" smtClean="0">
                <a:solidFill>
                  <a:srgbClr val="FFFF00"/>
                </a:solidFill>
              </a:rPr>
              <a:t/>
            </a:r>
            <a:br>
              <a:rPr lang="cs-CZ" sz="2800" dirty="0" smtClean="0">
                <a:solidFill>
                  <a:srgbClr val="FFFF00"/>
                </a:solidFill>
              </a:rPr>
            </a:br>
            <a:r>
              <a:rPr lang="cs-CZ" sz="2800" dirty="0" smtClean="0">
                <a:solidFill>
                  <a:srgbClr val="FFFF00"/>
                </a:solidFill>
              </a:rPr>
              <a:t>Zemědělci </a:t>
            </a:r>
            <a:r>
              <a:rPr lang="cs-CZ" sz="2800" i="1" dirty="0" smtClean="0">
                <a:solidFill>
                  <a:srgbClr val="FFFF00"/>
                </a:solidFill>
              </a:rPr>
              <a:t>orají a vláčejí pole</a:t>
            </a:r>
            <a:r>
              <a:rPr lang="cs-CZ" sz="2800" dirty="0" smtClean="0">
                <a:solidFill>
                  <a:srgbClr val="FFFF00"/>
                </a:solidFill>
              </a:rPr>
              <a:t>. Sejí některé druhy obilí – </a:t>
            </a:r>
            <a:r>
              <a:rPr lang="cs-CZ" sz="2800" i="1" dirty="0" smtClean="0">
                <a:solidFill>
                  <a:srgbClr val="FFFF00"/>
                </a:solidFill>
              </a:rPr>
              <a:t>ozim.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284186"/>
            <a:ext cx="9144000" cy="25738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Napiš, z které zeleniny jíme:</a:t>
            </a:r>
          </a:p>
          <a:p>
            <a:pPr marL="0" indent="0">
              <a:buNone/>
            </a:pPr>
            <a:r>
              <a:rPr lang="cs-CZ" sz="2800" i="1" dirty="0">
                <a:solidFill>
                  <a:srgbClr val="FFFF00"/>
                </a:solidFill>
              </a:rPr>
              <a:t>k</a:t>
            </a:r>
            <a:r>
              <a:rPr lang="cs-CZ" sz="2800" i="1" dirty="0" smtClean="0">
                <a:solidFill>
                  <a:srgbClr val="FFFF00"/>
                </a:solidFill>
              </a:rPr>
              <a:t>ořen 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2800" i="1" dirty="0">
                <a:solidFill>
                  <a:srgbClr val="FFFF00"/>
                </a:solidFill>
              </a:rPr>
              <a:t>l</a:t>
            </a:r>
            <a:r>
              <a:rPr lang="cs-CZ" sz="2800" i="1" dirty="0" smtClean="0">
                <a:solidFill>
                  <a:srgbClr val="FFFF00"/>
                </a:solidFill>
              </a:rPr>
              <a:t>isty ………………………………………………………………………</a:t>
            </a:r>
          </a:p>
          <a:p>
            <a:pPr marL="0" indent="0">
              <a:buNone/>
            </a:pPr>
            <a:r>
              <a:rPr lang="cs-CZ" sz="2800" i="1" dirty="0">
                <a:solidFill>
                  <a:srgbClr val="FFFF00"/>
                </a:solidFill>
              </a:rPr>
              <a:t>p</a:t>
            </a:r>
            <a:r>
              <a:rPr lang="cs-CZ" sz="2800" i="1" dirty="0" smtClean="0">
                <a:solidFill>
                  <a:srgbClr val="FFFF00"/>
                </a:solidFill>
              </a:rPr>
              <a:t>lody …………………………………………………………………….</a:t>
            </a:r>
          </a:p>
        </p:txBody>
      </p:sp>
      <p:pic>
        <p:nvPicPr>
          <p:cNvPr id="2051" name="Picture 3" descr="C:\Users\08GM\AppData\Local\Microsoft\Windows\Temporary Internet Files\Content.IE5\S7687CZ2\MC90041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20" y="2924944"/>
            <a:ext cx="2619974" cy="1250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M\AppData\Local\Microsoft\Windows\Temporary Internet Files\Content.IE5\R5DYL6IX\MC900214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803606"/>
            <a:ext cx="1459861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GM\AppData\Local\Microsoft\Windows\Temporary Internet Files\Content.IE5\IR8SAAOO\MC9001934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7001" y="3239414"/>
            <a:ext cx="1756614" cy="1420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GM\AppData\Local\Microsoft\Windows\Temporary Internet Files\Content.IE5\DE4CGPLA\MC9002395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816187"/>
            <a:ext cx="1403648" cy="2438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GM\AppData\Local\Microsoft\Windows\Temporary Internet Files\Content.IE5\DE4CGPLA\MC9003914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268760"/>
            <a:ext cx="2359468" cy="1567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GM\AppData\Local\Microsoft\Windows\Temporary Internet Files\Content.IE5\S7687CZ2\MC9001935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917" y="2173286"/>
            <a:ext cx="1272947" cy="1776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GM\AppData\Local\Microsoft\Windows\Temporary Internet Files\Content.IE5\AM1I8PN9\MC9001124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727" y="1063111"/>
            <a:ext cx="1842378" cy="1232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GM\AppData\Local\Microsoft\Windows\Temporary Internet Files\Content.IE5\IR8SAAOO\MC90014954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44" y="1836259"/>
            <a:ext cx="1587316" cy="2450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6735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1412776"/>
            <a:ext cx="3744416" cy="1844823"/>
          </a:xfrm>
        </p:spPr>
        <p:txBody>
          <a:bodyPr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V sadech a vinicích,</a:t>
            </a:r>
            <a:br>
              <a:rPr lang="cs-CZ" sz="2800" dirty="0" smtClean="0">
                <a:solidFill>
                  <a:srgbClr val="FFFF00"/>
                </a:solidFill>
              </a:rPr>
            </a:br>
            <a:r>
              <a:rPr lang="cs-CZ" sz="2800" dirty="0" smtClean="0">
                <a:solidFill>
                  <a:srgbClr val="FFFF00"/>
                </a:solidFill>
              </a:rPr>
              <a:t> z ovocných stromů češeme ovoce.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3789040"/>
            <a:ext cx="8784976" cy="306895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Jak zpracováváme ovoce?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Kam ukládáme ovoce před zimou?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Jaký užitek </a:t>
            </a:r>
            <a:r>
              <a:rPr lang="cs-CZ" sz="2400" dirty="0" smtClean="0">
                <a:solidFill>
                  <a:srgbClr val="FFFF00"/>
                </a:solidFill>
              </a:rPr>
              <a:t>nám </a:t>
            </a:r>
            <a:r>
              <a:rPr lang="cs-CZ" sz="2400" dirty="0" smtClean="0">
                <a:solidFill>
                  <a:srgbClr val="FFFF00"/>
                </a:solidFill>
              </a:rPr>
              <a:t>dává ovoce a zelenina?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…………………………………………………………………………….</a:t>
            </a:r>
          </a:p>
          <a:p>
            <a:pPr marL="0" indent="0">
              <a:buNone/>
            </a:pP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Users\08GM\AppData\Local\Microsoft\Windows\Temporary Internet Files\Content.IE5\HYLTD0DE\MC9002330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28" y="260648"/>
            <a:ext cx="219692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M\AppData\Local\Microsoft\Windows\Temporary Internet Files\Content.IE5\HYLTD0DE\MC9001123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5668"/>
            <a:ext cx="3384376" cy="3674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M\AppData\Local\Microsoft\Windows\Temporary Internet Files\Content.IE5\DE4CGPLA\MC9004352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000" y="5448300"/>
            <a:ext cx="20320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4700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288104"/>
            <a:ext cx="3888432" cy="924475"/>
          </a:xfrm>
        </p:spPr>
        <p:txBody>
          <a:bodyPr/>
          <a:lstStyle/>
          <a:p>
            <a:r>
              <a:rPr lang="cs-CZ" sz="2800" i="1" u="sng" dirty="0" smtClean="0">
                <a:solidFill>
                  <a:srgbClr val="FFFF00"/>
                </a:solidFill>
              </a:rPr>
              <a:t>Otázky na závěr</a:t>
            </a:r>
            <a:r>
              <a:rPr lang="cs-CZ" sz="2800" i="1" dirty="0" smtClean="0">
                <a:solidFill>
                  <a:srgbClr val="FFFF00"/>
                </a:solidFill>
              </a:rPr>
              <a:t>.</a:t>
            </a:r>
            <a:endParaRPr lang="cs-CZ" sz="2800" i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568952" cy="47525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Co dělají na podzim děti?</a:t>
            </a:r>
          </a:p>
          <a:p>
            <a:pPr marL="0" indent="0" algn="ctr">
              <a:buNone/>
            </a:pPr>
            <a:endParaRPr lang="cs-CZ" sz="2400" dirty="0" smtClean="0">
              <a:solidFill>
                <a:srgbClr val="FFFF00"/>
              </a:solidFill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Jak se na podzim oblékáme?</a:t>
            </a:r>
          </a:p>
          <a:p>
            <a:pPr marL="0" indent="0" algn="ctr">
              <a:buNone/>
            </a:pPr>
            <a:endParaRPr lang="cs-CZ" sz="2400" dirty="0">
              <a:solidFill>
                <a:srgbClr val="FFFF00"/>
              </a:solidFill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Které plody najdeme na podzim v lese?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……………………………………………………………………………………….</a:t>
            </a:r>
          </a:p>
          <a:p>
            <a:pPr marL="0" indent="0" algn="ctr">
              <a:buNone/>
            </a:pPr>
            <a:endParaRPr lang="cs-CZ" sz="2400" dirty="0">
              <a:solidFill>
                <a:srgbClr val="FFFF00"/>
              </a:solidFill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Co je 23.září?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1028" name="Picture 4" descr="C:\Users\08GM\AppData\Local\Microsoft\Windows\Temporary Internet Files\Content.IE5\AM1I8PN9\MC9003002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69" y="5234026"/>
            <a:ext cx="1793138" cy="1623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M\AppData\Local\Microsoft\Windows\Temporary Internet Files\Content.IE5\COS8WGO0\MC9002321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34" y="0"/>
            <a:ext cx="1880073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GM\AppData\Local\Microsoft\Windows\Temporary Internet Files\Content.IE5\IR8SAAOO\MC9002501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209" y="0"/>
            <a:ext cx="1901228" cy="2180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GM\AppData\Local\Microsoft\Windows\Temporary Internet Files\Content.IE5\AM1I8PN9\MC9001932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270" y="4832264"/>
            <a:ext cx="1759730" cy="2025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8GM\AppData\Local\Microsoft\Windows\Temporary Internet Files\Content.IE5\K0O7W0UI\MC9004361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836712"/>
            <a:ext cx="1440160" cy="956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3263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212</TotalTime>
  <Words>161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Autumn</vt:lpstr>
      <vt:lpstr>Prezentace aplikace PowerPoint</vt:lpstr>
      <vt:lpstr>PODZIM</vt:lpstr>
      <vt:lpstr>Na poli sklízíme brambory, řepu a zeleninu. Zemědělci orají a vláčejí pole. Sejí některé druhy obilí – ozim.</vt:lpstr>
      <vt:lpstr>V sadech a vinicích,  z ovocných stromů češeme ovoce.</vt:lpstr>
      <vt:lpstr>Otázky na závěr.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PODZIM</dc:title>
  <dc:creator>08GM</dc:creator>
  <cp:lastModifiedBy>08GM</cp:lastModifiedBy>
  <cp:revision>24</cp:revision>
  <dcterms:created xsi:type="dcterms:W3CDTF">2012-10-08T15:42:37Z</dcterms:created>
  <dcterms:modified xsi:type="dcterms:W3CDTF">2013-02-09T16:45:03Z</dcterms:modified>
</cp:coreProperties>
</file>