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73" r:id="rId3"/>
    <p:sldId id="281" r:id="rId4"/>
    <p:sldId id="282" r:id="rId5"/>
    <p:sldId id="258" r:id="rId6"/>
    <p:sldId id="279" r:id="rId7"/>
    <p:sldId id="280" r:id="rId8"/>
    <p:sldId id="283" r:id="rId9"/>
    <p:sldId id="284" r:id="rId10"/>
    <p:sldId id="285" r:id="rId11"/>
    <p:sldId id="266" r:id="rId12"/>
  </p:sldIdLst>
  <p:sldSz cx="9144000" cy="6858000" type="screen4x3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rial Unicode MS" pitchFamily="2"/>
              <a:cs typeface="Mangal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rial Unicode MS" pitchFamily="2"/>
              <a:cs typeface="Mangal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rial Unicode MS" pitchFamily="2"/>
              <a:cs typeface="Mangal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969B375-91A0-4B61-B463-FCE0F189ED59}" type="slidenum">
              <a:rPr/>
              <a:pPr marL="0" marR="0" lvl="0" indent="0" algn="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4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‹#›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rial Unicode MS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3247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17"/>
            <a:ext cx="5345280" cy="400895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endParaRPr lang="cs-CZ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75FCABF5-2ED5-4B28-8828-F5153BE7672C}" type="slidenum">
              <a:rPr/>
              <a:pPr lvl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83004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5999" marR="0" lvl="0" indent="-215999" defTabSz="914400" rtl="0" fontAlgn="auto" hangingPunct="0">
      <a:lnSpc>
        <a:spcPct val="100000"/>
      </a:lnSpc>
      <a:spcBef>
        <a:spcPts val="0"/>
      </a:spcBef>
      <a:spcAft>
        <a:spcPts val="0"/>
      </a:spcAft>
      <a:buNone/>
      <a:tabLst/>
      <a:defRPr lang="cs-CZ" sz="2000" b="0" i="0" u="none" strike="noStrike" kern="1200" cap="none" spc="0" baseline="0">
        <a:solidFill>
          <a:srgbClr val="000000"/>
        </a:solidFill>
        <a:uFillTx/>
        <a:latin typeface="Arial" pitchFamily="18"/>
        <a:ea typeface="Arial Unicode MS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/>
            <a:endParaRPr lang="cs-CZ" dirty="0"/>
          </a:p>
        </p:txBody>
      </p:sp>
      <p:sp>
        <p:nvSpPr>
          <p:cNvPr id="4" name="Zástupný symbol pro číslo snímku 3"/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868E618-AAC1-4C14-B6FE-91998972C494}" type="slidenum">
              <a:rPr/>
              <a:pPr marL="0" marR="0" lvl="0" indent="0" algn="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0" y="81280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685800" y="2130478"/>
            <a:ext cx="7772400" cy="146987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475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  <a:latin typeface="Calibri" pitchFamily="18"/>
              </a:defRPr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5DE49E0-BBBD-433D-8744-CD602FA3E4ED}" type="datetime1">
              <a:rPr lang="cs-CZ"/>
              <a:pPr lvl="0"/>
              <a:t>20.2.2013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A3F16C1-1C7D-4E22-B28F-3A27661C2888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title" idx="4294967295"/>
          </p:nvPr>
        </p:nvSpPr>
        <p:spPr>
          <a:xfrm>
            <a:off x="457200" y="1600200"/>
            <a:ext cx="8229600" cy="4525923"/>
          </a:xfrm>
        </p:spPr>
        <p:txBody>
          <a:bodyPr anchor="t" anchorCtr="0"/>
          <a:lstStyle>
            <a:lvl1pPr marL="343082" indent="-343082" algn="l">
              <a:spcBef>
                <a:spcPts val="800"/>
              </a:spcBef>
              <a:buSzPct val="100000"/>
              <a:buFont typeface="Arial" pitchFamily="34"/>
              <a:buChar char="•"/>
              <a:defRPr sz="32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C4D1D5D-3149-4F21-A7D5-C733E9DF35D9}" type="datetime1">
              <a:rPr lang="cs-CZ"/>
              <a:pPr lvl="0"/>
              <a:t>20.2.2013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4B83950-9A12-4A56-8706-62AB30BCB353}" type="slidenum">
              <a:rPr/>
              <a:pPr lvl="0"/>
              <a:t>‹#›</a:t>
            </a:fld>
            <a:endParaRPr lang="cs-CZ"/>
          </a:p>
        </p:txBody>
      </p:sp>
      <p:sp>
        <p:nvSpPr>
          <p:cNvPr id="7" name="Zástupný symbol pro obsah 6"/>
          <p:cNvSpPr txBox="1">
            <a:spLocks noGrp="1"/>
          </p:cNvSpPr>
          <p:nvPr>
            <p:ph idx="1"/>
          </p:nvPr>
        </p:nvSpPr>
        <p:spPr>
          <a:xfrm>
            <a:off x="457200" y="1604515"/>
            <a:ext cx="8229243" cy="4525923"/>
          </a:xfrm>
        </p:spPr>
        <p:txBody>
          <a:bodyPr lIns="0" tIns="0" rIns="0" bIns="0"/>
          <a:lstStyle>
            <a:lvl1pPr hangingPunct="0">
              <a:defRPr/>
            </a:lvl1pPr>
          </a:lstStyle>
          <a:p>
            <a:pPr lvl="0"/>
            <a:endParaRPr lang="cs-CZ"/>
          </a:p>
        </p:txBody>
      </p:sp>
    </p:spTree>
  </p:cSld>
  <p:clrMapOvr>
    <a:masterClrMapping/>
  </p:clrMapOvr>
  <p:transition/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722156" y="4406758"/>
            <a:ext cx="7772400" cy="1362236"/>
          </a:xfrm>
        </p:spPr>
        <p:txBody>
          <a:bodyPr anchor="t" anchorCtr="0"/>
          <a:lstStyle>
            <a:lvl1pPr algn="l">
              <a:defRPr sz="4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722156" y="2906639"/>
            <a:ext cx="7772400" cy="1500118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BB2C9E8-7490-4B7F-9539-A5775F141249}" type="datetime1">
              <a:rPr lang="cs-CZ"/>
              <a:pPr lvl="0"/>
              <a:t>20.2.2013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EBD56ED-0BAA-49E0-97D4-AC0858C89E07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title" idx="4294967295"/>
          </p:nvPr>
        </p:nvSpPr>
        <p:spPr>
          <a:xfrm>
            <a:off x="457200" y="1600200"/>
            <a:ext cx="4038475" cy="4525923"/>
          </a:xfrm>
        </p:spPr>
        <p:txBody>
          <a:bodyPr anchor="t" anchorCtr="0"/>
          <a:lstStyle>
            <a:lvl1pPr marL="343082" indent="-343082" algn="l">
              <a:spcBef>
                <a:spcPts val="700"/>
              </a:spcBef>
              <a:buSzPct val="100000"/>
              <a:buFont typeface="Arial" pitchFamily="34"/>
              <a:buChar char="•"/>
              <a:defRPr sz="28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type="title" idx="4294967295"/>
          </p:nvPr>
        </p:nvSpPr>
        <p:spPr>
          <a:xfrm>
            <a:off x="4648315" y="1600200"/>
            <a:ext cx="4038475" cy="4525923"/>
          </a:xfrm>
        </p:spPr>
        <p:txBody>
          <a:bodyPr anchor="t" anchorCtr="0"/>
          <a:lstStyle>
            <a:lvl1pPr marL="343082" indent="-343082" algn="l">
              <a:spcBef>
                <a:spcPts val="700"/>
              </a:spcBef>
              <a:buSzPct val="100000"/>
              <a:buFont typeface="Arial" pitchFamily="34"/>
              <a:buChar char="•"/>
              <a:defRPr sz="28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94404BD-7CC8-42C9-9EC3-C1FA6B8C5C54}" type="datetime1">
              <a:rPr lang="cs-CZ"/>
              <a:pPr lvl="0"/>
              <a:t>20.2.2013</a:t>
            </a:fld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3408678-48CD-47C8-9807-B9716ABD4B5A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457200" y="1535039"/>
            <a:ext cx="4040276" cy="639723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type="title" idx="4294967295"/>
          </p:nvPr>
        </p:nvSpPr>
        <p:spPr>
          <a:xfrm>
            <a:off x="457200" y="2174763"/>
            <a:ext cx="4040276" cy="3951360"/>
          </a:xfrm>
        </p:spPr>
        <p:txBody>
          <a:bodyPr anchor="t" anchorCtr="0"/>
          <a:lstStyle>
            <a:lvl1pPr marL="343082" indent="-343082" algn="l">
              <a:spcBef>
                <a:spcPts val="600"/>
              </a:spcBef>
              <a:buSzPct val="100000"/>
              <a:buFont typeface="Arial" pitchFamily="34"/>
              <a:buChar char="•"/>
              <a:defRPr sz="24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3"/>
          </p:nvPr>
        </p:nvSpPr>
        <p:spPr>
          <a:xfrm>
            <a:off x="4645078" y="1535039"/>
            <a:ext cx="4041721" cy="639723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 txBox="1">
            <a:spLocks noGrp="1"/>
          </p:cNvSpPr>
          <p:nvPr>
            <p:ph type="title" idx="4294967295"/>
          </p:nvPr>
        </p:nvSpPr>
        <p:spPr>
          <a:xfrm>
            <a:off x="4645078" y="2174763"/>
            <a:ext cx="4041721" cy="3951360"/>
          </a:xfrm>
        </p:spPr>
        <p:txBody>
          <a:bodyPr anchor="t" anchorCtr="0"/>
          <a:lstStyle>
            <a:lvl1pPr marL="343082" indent="-343082" algn="l">
              <a:spcBef>
                <a:spcPts val="600"/>
              </a:spcBef>
              <a:buSzPct val="100000"/>
              <a:buFont typeface="Arial" pitchFamily="34"/>
              <a:buChar char="•"/>
              <a:defRPr sz="24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086B777-FA0B-4E62-824A-0763E79338CC}" type="datetime1">
              <a:rPr lang="cs-CZ"/>
              <a:pPr lvl="0"/>
              <a:t>20.2.2013</a:t>
            </a:fld>
            <a:endParaRPr lang="cs-CZ"/>
          </a:p>
        </p:txBody>
      </p:sp>
      <p:sp>
        <p:nvSpPr>
          <p:cNvPr id="8" name="Zástupný symbol pro zápatí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9" name="Zástupný symbol pro číslo snímku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826B734-0F38-407B-BA82-3436DAF025CE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F47F808-6E57-4471-B096-5585CAB52406}" type="datetime1">
              <a:rPr lang="cs-CZ"/>
              <a:pPr lvl="0"/>
              <a:t>20.2.2013</a:t>
            </a:fld>
            <a:endParaRPr lang="cs-CZ"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1794A5A-43AE-45A4-A8D4-CC33CFA8F305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07DDF4E-4E65-4F26-930F-662977369148}" type="datetime1">
              <a:rPr lang="cs-CZ"/>
              <a:pPr lvl="0"/>
              <a:t>20.2.2013</a:t>
            </a:fld>
            <a:endParaRPr lang="cs-CZ"/>
          </a:p>
        </p:txBody>
      </p:sp>
      <p:sp>
        <p:nvSpPr>
          <p:cNvPr id="3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číslo snímku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FEFCD94-D1D6-4070-B076-D87175088B88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57200" y="272884"/>
            <a:ext cx="3008156" cy="1162083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title" idx="4294967295"/>
          </p:nvPr>
        </p:nvSpPr>
        <p:spPr>
          <a:xfrm>
            <a:off x="3575157" y="272884"/>
            <a:ext cx="5111642" cy="5853238"/>
          </a:xfrm>
        </p:spPr>
        <p:txBody>
          <a:bodyPr anchor="t" anchorCtr="0"/>
          <a:lstStyle>
            <a:lvl1pPr marL="343082" indent="-343082" algn="l">
              <a:spcBef>
                <a:spcPts val="800"/>
              </a:spcBef>
              <a:buSzPct val="100000"/>
              <a:buFont typeface="Arial" pitchFamily="34"/>
              <a:buChar char="•"/>
              <a:defRPr sz="32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457200" y="1434958"/>
            <a:ext cx="3008156" cy="4691155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61AF448-70E9-43C3-AF7E-C8D51C1EC583}" type="datetime1">
              <a:rPr lang="cs-CZ"/>
              <a:pPr lvl="0"/>
              <a:t>20.2.2013</a:t>
            </a:fld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8BD6545-945A-4F45-B242-6816318E7B75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1792443" y="4800600"/>
            <a:ext cx="5486400" cy="566644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 txBox="1">
            <a:spLocks noGrp="1"/>
          </p:cNvSpPr>
          <p:nvPr>
            <p:ph type="title" idx="4294967295"/>
          </p:nvPr>
        </p:nvSpPr>
        <p:spPr>
          <a:xfrm>
            <a:off x="1792443" y="612721"/>
            <a:ext cx="5486400" cy="4114800"/>
          </a:xfrm>
        </p:spPr>
        <p:txBody>
          <a:bodyPr anchor="t"/>
          <a:lstStyle>
            <a:lvl1pPr hangingPunct="0">
              <a:defRPr>
                <a:latin typeface="Arial" pitchFamily="18"/>
              </a:defRPr>
            </a:lvl1pPr>
          </a:lstStyle>
          <a:p>
            <a:pPr lvl="0"/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1792443" y="5367244"/>
            <a:ext cx="5486400" cy="804955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BE3FC89-5158-4DC9-95EB-52E38A5A78BC}" type="datetime1">
              <a:rPr lang="cs-CZ"/>
              <a:pPr lvl="0"/>
              <a:t>20.2.2013</a:t>
            </a:fld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5A1B15B-0C6D-4DA8-B484-4E1FE8D22F03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E91838B-A3AC-43DE-83ED-4D9E51A99D05}" type="datetime1">
              <a:rPr lang="cs-CZ"/>
              <a:pPr lvl="0"/>
              <a:t>20.2.2013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7426098-43A5-4296-89F0-31D48ED20585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6629400" y="274676"/>
            <a:ext cx="2057400" cy="5851437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457200" y="274676"/>
            <a:ext cx="6019915" cy="5851437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BEADA67-A6EE-4E47-86CE-F14FB94F09D1}" type="datetime1">
              <a:rPr lang="cs-CZ"/>
              <a:pPr lvl="0"/>
              <a:t>20.2.2013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11CAB57-0EA0-4F68-8DB0-486603FF5A96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 txBox="1">
            <a:spLocks noGrp="1"/>
          </p:cNvSpPr>
          <p:nvPr>
            <p:ph type="title"/>
          </p:nvPr>
        </p:nvSpPr>
        <p:spPr>
          <a:xfrm>
            <a:off x="457200" y="274676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/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2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457200" y="6356515"/>
            <a:ext cx="2133715" cy="3650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82629752-C00F-4E55-8200-D90BE4D8F7A2}" type="datetime1">
              <a:rPr lang="cs-CZ"/>
              <a:pPr lvl="0"/>
              <a:t>20.2.2013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3124075" y="6356515"/>
            <a:ext cx="2895475" cy="3650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6553084" y="6356515"/>
            <a:ext cx="2133715" cy="3650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813969A5-9439-4194-BC25-502EA433F71A}" type="slidenum">
              <a:rPr/>
              <a:pPr lvl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xStyles>
    <p:titleStyle>
      <a:lvl1pPr marL="0" marR="0" lvl="0" indent="0" algn="ct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SzPct val="45000"/>
        <a:buFont typeface="StarSymbol"/>
        <a:buChar char="●"/>
        <a:tabLst/>
        <a:defRPr lang="cs-CZ" sz="4400" b="0" i="0" u="none" strike="noStrike" kern="1200" cap="none" spc="0" baseline="0">
          <a:solidFill>
            <a:srgbClr val="000000"/>
          </a:solidFill>
          <a:uFillTx/>
          <a:latin typeface="Calibri" pitchFamily="18"/>
          <a:ea typeface="Arial Unicode MS" pitchFamily="2"/>
          <a:cs typeface="Mangal" pitchFamily="2"/>
        </a:defRPr>
      </a:lvl1pPr>
    </p:titleStyle>
    <p:bodyStyle>
      <a:lvl1pPr marL="431999" marR="0" lvl="0" indent="-323999" algn="l" defTabSz="914400" rtl="0" fontAlgn="auto" hangingPunct="1">
        <a:lnSpc>
          <a:spcPct val="100000"/>
        </a:lnSpc>
        <a:spcBef>
          <a:spcPts val="0"/>
        </a:spcBef>
        <a:spcAft>
          <a:spcPts val="1415"/>
        </a:spcAft>
        <a:buSzPct val="45000"/>
        <a:buFont typeface="StarSymbol"/>
        <a:buChar char="●"/>
        <a:tabLst/>
        <a:defRPr lang="cs-CZ" sz="32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Mangal" pitchFamily="2"/>
        </a:defRPr>
      </a:lvl1pPr>
      <a:lvl2pPr marL="863998" marR="0" lvl="1" indent="-323999" algn="l" defTabSz="914400" rtl="0" fontAlgn="auto" hangingPunct="1">
        <a:lnSpc>
          <a:spcPct val="100000"/>
        </a:lnSpc>
        <a:spcBef>
          <a:spcPts val="0"/>
        </a:spcBef>
        <a:spcAft>
          <a:spcPts val="1135"/>
        </a:spcAft>
        <a:buSzPct val="45000"/>
        <a:buFont typeface="StarSymbol"/>
        <a:buChar char="●"/>
        <a:tabLst/>
        <a:defRPr lang="cs-CZ" sz="28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Mangal" pitchFamily="2"/>
        </a:defRPr>
      </a:lvl2pPr>
      <a:lvl3pPr marL="1295997" marR="0" lvl="2" indent="-287999" algn="l" defTabSz="914400" rtl="0" fontAlgn="auto" hangingPunct="1">
        <a:lnSpc>
          <a:spcPct val="100000"/>
        </a:lnSpc>
        <a:spcBef>
          <a:spcPts val="0"/>
        </a:spcBef>
        <a:spcAft>
          <a:spcPts val="850"/>
        </a:spcAft>
        <a:buSzPct val="75000"/>
        <a:buFont typeface="StarSymbol"/>
        <a:buChar char="–"/>
        <a:tabLst/>
        <a:defRPr lang="cs-CZ" sz="24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Mangal" pitchFamily="2"/>
        </a:defRPr>
      </a:lvl3pPr>
      <a:lvl4pPr marL="1727996" marR="0" lvl="3" indent="-215999" algn="l" defTabSz="914400" rtl="0" fontAlgn="auto" hangingPunct="1">
        <a:lnSpc>
          <a:spcPct val="100000"/>
        </a:lnSpc>
        <a:spcBef>
          <a:spcPts val="0"/>
        </a:spcBef>
        <a:spcAft>
          <a:spcPts val="565"/>
        </a:spcAft>
        <a:buSzPct val="45000"/>
        <a:buFont typeface="StarSymbol"/>
        <a:buChar char="●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Mangal" pitchFamily="2"/>
        </a:defRPr>
      </a:lvl4pPr>
      <a:lvl5pPr marL="2159995" marR="0" lvl="4" indent="-215999" algn="l" defTabSz="914400" rtl="0" fontAlgn="auto" hangingPunct="1">
        <a:lnSpc>
          <a:spcPct val="100000"/>
        </a:lnSpc>
        <a:spcBef>
          <a:spcPts val="0"/>
        </a:spcBef>
        <a:spcAft>
          <a:spcPts val="285"/>
        </a:spcAft>
        <a:buSzPct val="75000"/>
        <a:buFont typeface="StarSymbol"/>
        <a:buChar char="–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Mangal" pitchFamily="2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Diagram 3"/>
          <p:cNvGrpSpPr/>
          <p:nvPr/>
        </p:nvGrpSpPr>
        <p:grpSpPr>
          <a:xfrm>
            <a:off x="685800" y="908721"/>
            <a:ext cx="7702621" cy="2016224"/>
            <a:chOff x="685800" y="908721"/>
            <a:chExt cx="7702621" cy="2016224"/>
          </a:xfrm>
        </p:grpSpPr>
        <p:sp>
          <p:nvSpPr>
            <p:cNvPr id="3" name="Volný tvar 2"/>
            <p:cNvSpPr/>
            <p:nvPr/>
          </p:nvSpPr>
          <p:spPr>
            <a:xfrm>
              <a:off x="685800" y="908721"/>
              <a:ext cx="2016224" cy="2016224"/>
            </a:xfrm>
            <a:custGeom>
              <a:avLst>
                <a:gd name="f11" fmla="val 0"/>
                <a:gd name="f12" fmla="val 18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1"/>
                <a:gd name="f11" fmla="val 0"/>
                <a:gd name="f12" fmla="val 180"/>
                <a:gd name="f13" fmla="abs f5"/>
                <a:gd name="f14" fmla="abs f6"/>
                <a:gd name="f15" fmla="abs f7"/>
                <a:gd name="f16" fmla="val f8"/>
                <a:gd name="f17" fmla="+- 2700000 f3 0"/>
                <a:gd name="f18" fmla="+- 0 0 f11"/>
                <a:gd name="f19" fmla="+- 0 0 f12"/>
                <a:gd name="f20" fmla="?: f13 f5 1"/>
                <a:gd name="f21" fmla="?: f14 f6 1"/>
                <a:gd name="f22" fmla="?: f15 f7 1"/>
                <a:gd name="f23" fmla="*/ f17 f9 1"/>
                <a:gd name="f24" fmla="*/ f18 f2 1"/>
                <a:gd name="f25" fmla="*/ f19 f2 1"/>
                <a:gd name="f26" fmla="*/ f20 1 21600"/>
                <a:gd name="f27" fmla="*/ f21 1 21600"/>
                <a:gd name="f28" fmla="*/ 21600 f20 1"/>
                <a:gd name="f29" fmla="*/ 21600 f21 1"/>
                <a:gd name="f30" fmla="*/ f23 1 f2"/>
                <a:gd name="f31" fmla="*/ f24 1 f4"/>
                <a:gd name="f32" fmla="*/ f25 1 f4"/>
                <a:gd name="f33" fmla="min f27 f26"/>
                <a:gd name="f34" fmla="*/ f28 1 f22"/>
                <a:gd name="f35" fmla="*/ f29 1 f22"/>
                <a:gd name="f36" fmla="+- 0 0 f30"/>
                <a:gd name="f37" fmla="+- f31 0 f3"/>
                <a:gd name="f38" fmla="+- f32 0 f3"/>
                <a:gd name="f39" fmla="val f34"/>
                <a:gd name="f40" fmla="val f35"/>
                <a:gd name="f41" fmla="+- 0 0 f36"/>
                <a:gd name="f42" fmla="+- 0 0 f37"/>
                <a:gd name="f43" fmla="+- 0 0 f38"/>
                <a:gd name="f44" fmla="+- f40 0 f16"/>
                <a:gd name="f45" fmla="+- f39 0 f16"/>
                <a:gd name="f46" fmla="val f42"/>
                <a:gd name="f47" fmla="val f43"/>
                <a:gd name="f48" fmla="*/ f41 f2 1"/>
                <a:gd name="f49" fmla="*/ f44 1 2"/>
                <a:gd name="f50" fmla="*/ f45 1 2"/>
                <a:gd name="f51" fmla="+- f47 0 f46"/>
                <a:gd name="f52" fmla="+- f46 f3 0"/>
                <a:gd name="f53" fmla="*/ f48 1 f9"/>
                <a:gd name="f54" fmla="+- f16 f49 0"/>
                <a:gd name="f55" fmla="+- f16 f50 0"/>
                <a:gd name="f56" fmla="+- f51 21600000 0"/>
                <a:gd name="f57" fmla="*/ f52 f9 1"/>
                <a:gd name="f58" fmla="+- f53 0 f3"/>
                <a:gd name="f59" fmla="*/ f50 f33 1"/>
                <a:gd name="f60" fmla="*/ f49 f33 1"/>
                <a:gd name="f61" fmla="?: f51 f51 f56"/>
                <a:gd name="f62" fmla="*/ f57 1 f2"/>
                <a:gd name="f63" fmla="cos 1 f58"/>
                <a:gd name="f64" fmla="sin 1 f58"/>
                <a:gd name="f65" fmla="*/ f55 f33 1"/>
                <a:gd name="f66" fmla="*/ f54 f33 1"/>
                <a:gd name="f67" fmla="+- 0 0 f62"/>
                <a:gd name="f68" fmla="+- 0 0 f63"/>
                <a:gd name="f69" fmla="+- 0 0 f64"/>
                <a:gd name="f70" fmla="+- 0 0 f67"/>
                <a:gd name="f71" fmla="+- 0 0 f68"/>
                <a:gd name="f72" fmla="+- 0 0 f69"/>
                <a:gd name="f73" fmla="*/ f70 f2 1"/>
                <a:gd name="f74" fmla="*/ f71 f50 1"/>
                <a:gd name="f75" fmla="*/ f72 f49 1"/>
                <a:gd name="f76" fmla="*/ f73 1 f9"/>
                <a:gd name="f77" fmla="+- f55 0 f74"/>
                <a:gd name="f78" fmla="+- f55 f74 0"/>
                <a:gd name="f79" fmla="+- f54 0 f75"/>
                <a:gd name="f80" fmla="+- f54 f75 0"/>
                <a:gd name="f81" fmla="+- f76 0 f3"/>
                <a:gd name="f82" fmla="*/ f77 f33 1"/>
                <a:gd name="f83" fmla="*/ f79 f33 1"/>
                <a:gd name="f84" fmla="*/ f78 f33 1"/>
                <a:gd name="f85" fmla="*/ f80 f33 1"/>
                <a:gd name="f86" fmla="sin 1 f81"/>
                <a:gd name="f87" fmla="cos 1 f81"/>
                <a:gd name="f88" fmla="+- 0 0 f86"/>
                <a:gd name="f89" fmla="+- 0 0 f87"/>
                <a:gd name="f90" fmla="+- 0 0 f88"/>
                <a:gd name="f91" fmla="+- 0 0 f89"/>
                <a:gd name="f92" fmla="*/ f90 f50 1"/>
                <a:gd name="f93" fmla="*/ f91 f49 1"/>
                <a:gd name="f94" fmla="+- 0 0 f93"/>
                <a:gd name="f95" fmla="+- 0 0 f92"/>
                <a:gd name="f96" fmla="+- 0 0 f94"/>
                <a:gd name="f97" fmla="+- 0 0 f95"/>
                <a:gd name="f98" fmla="at2 f96 f97"/>
                <a:gd name="f99" fmla="+- f98 f3 0"/>
                <a:gd name="f100" fmla="*/ f99 f9 1"/>
                <a:gd name="f101" fmla="*/ f100 1 f2"/>
                <a:gd name="f102" fmla="+- 0 0 f101"/>
                <a:gd name="f103" fmla="val f102"/>
                <a:gd name="f104" fmla="+- 0 0 f103"/>
                <a:gd name="f105" fmla="*/ f104 f2 1"/>
                <a:gd name="f106" fmla="*/ f105 1 f9"/>
                <a:gd name="f107" fmla="+- f106 0 f3"/>
                <a:gd name="f108" fmla="cos 1 f107"/>
                <a:gd name="f109" fmla="sin 1 f107"/>
                <a:gd name="f110" fmla="+- 0 0 f108"/>
                <a:gd name="f111" fmla="+- 0 0 f109"/>
                <a:gd name="f112" fmla="*/ f10 f110 1"/>
                <a:gd name="f113" fmla="*/ f10 f111 1"/>
                <a:gd name="f114" fmla="*/ f112 f50 1"/>
                <a:gd name="f115" fmla="*/ f113 f49 1"/>
                <a:gd name="f116" fmla="+- f55 f114 0"/>
                <a:gd name="f117" fmla="+- f54 f115 0"/>
                <a:gd name="f118" fmla="*/ f116 f33 1"/>
                <a:gd name="f119" fmla="*/ f11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2" t="f83" r="f84" b="f85"/>
              <a:pathLst>
                <a:path>
                  <a:moveTo>
                    <a:pt x="f118" y="f119"/>
                  </a:moveTo>
                  <a:arcTo wR="f59" hR="f60" stAng="f46" swAng="f61"/>
                  <a:lnTo>
                    <a:pt x="f65" y="f66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lIns="0" tIns="0" rIns="0" bIns="0"/>
            <a:lstStyle/>
            <a:p>
              <a:endParaRPr lang="cs-CZ"/>
            </a:p>
          </p:txBody>
        </p:sp>
        <p:sp>
          <p:nvSpPr>
            <p:cNvPr id="4" name="Volný tvar 3"/>
            <p:cNvSpPr/>
            <p:nvPr/>
          </p:nvSpPr>
          <p:spPr>
            <a:xfrm>
              <a:off x="1693907" y="908721"/>
              <a:ext cx="6694514" cy="20162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4512"/>
                <a:gd name="f7" fmla="val 2016223"/>
                <a:gd name="f8" fmla="+- 0 0 -90"/>
                <a:gd name="f9" fmla="*/ f3 1 6694512"/>
                <a:gd name="f10" fmla="*/ f4 1 2016223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6694512"/>
                <a:gd name="f19" fmla="*/ f15 1 2016223"/>
                <a:gd name="f20" fmla="*/ 0 f16 1"/>
                <a:gd name="f21" fmla="*/ 0 f15 1"/>
                <a:gd name="f22" fmla="*/ 6694512 f16 1"/>
                <a:gd name="f23" fmla="*/ 2016223 f15 1"/>
                <a:gd name="f24" fmla="+- f17 0 f1"/>
                <a:gd name="f25" fmla="*/ f20 1 6694512"/>
                <a:gd name="f26" fmla="*/ f21 1 2016223"/>
                <a:gd name="f27" fmla="*/ f22 1 6694512"/>
                <a:gd name="f28" fmla="*/ f23 1 2016223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6694512" h="2016223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45720" tIns="45720" rIns="45720" bIns="1739344" anchor="ctr" anchorCtr="0" compatLnSpc="1"/>
            <a:lstStyle/>
            <a:p>
              <a:pPr marL="0" marR="0" lvl="0" indent="0" algn="l" defTabSz="5333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2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NÁZEV ŠKOLY: Základní škola a Mateřská škola Nedvědice, okres Brno – venkov, příspěvková organizace </a:t>
              </a:r>
            </a:p>
          </p:txBody>
        </p:sp>
        <p:sp>
          <p:nvSpPr>
            <p:cNvPr id="5" name="Volný tvar 4"/>
            <p:cNvSpPr/>
            <p:nvPr/>
          </p:nvSpPr>
          <p:spPr>
            <a:xfrm>
              <a:off x="897501" y="1231312"/>
              <a:ext cx="1592811" cy="1592811"/>
            </a:xfrm>
            <a:custGeom>
              <a:avLst>
                <a:gd name="f11" fmla="val 0"/>
                <a:gd name="f12" fmla="val 18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1"/>
                <a:gd name="f11" fmla="val 0"/>
                <a:gd name="f12" fmla="val 180"/>
                <a:gd name="f13" fmla="abs f5"/>
                <a:gd name="f14" fmla="abs f6"/>
                <a:gd name="f15" fmla="abs f7"/>
                <a:gd name="f16" fmla="val f8"/>
                <a:gd name="f17" fmla="+- 2700000 f3 0"/>
                <a:gd name="f18" fmla="+- 0 0 f11"/>
                <a:gd name="f19" fmla="+- 0 0 f12"/>
                <a:gd name="f20" fmla="?: f13 f5 1"/>
                <a:gd name="f21" fmla="?: f14 f6 1"/>
                <a:gd name="f22" fmla="?: f15 f7 1"/>
                <a:gd name="f23" fmla="*/ f17 f9 1"/>
                <a:gd name="f24" fmla="*/ f18 f2 1"/>
                <a:gd name="f25" fmla="*/ f19 f2 1"/>
                <a:gd name="f26" fmla="*/ f20 1 21600"/>
                <a:gd name="f27" fmla="*/ f21 1 21600"/>
                <a:gd name="f28" fmla="*/ 21600 f20 1"/>
                <a:gd name="f29" fmla="*/ 21600 f21 1"/>
                <a:gd name="f30" fmla="*/ f23 1 f2"/>
                <a:gd name="f31" fmla="*/ f24 1 f4"/>
                <a:gd name="f32" fmla="*/ f25 1 f4"/>
                <a:gd name="f33" fmla="min f27 f26"/>
                <a:gd name="f34" fmla="*/ f28 1 f22"/>
                <a:gd name="f35" fmla="*/ f29 1 f22"/>
                <a:gd name="f36" fmla="+- 0 0 f30"/>
                <a:gd name="f37" fmla="+- f31 0 f3"/>
                <a:gd name="f38" fmla="+- f32 0 f3"/>
                <a:gd name="f39" fmla="val f34"/>
                <a:gd name="f40" fmla="val f35"/>
                <a:gd name="f41" fmla="+- 0 0 f36"/>
                <a:gd name="f42" fmla="+- 0 0 f37"/>
                <a:gd name="f43" fmla="+- 0 0 f38"/>
                <a:gd name="f44" fmla="+- f40 0 f16"/>
                <a:gd name="f45" fmla="+- f39 0 f16"/>
                <a:gd name="f46" fmla="val f42"/>
                <a:gd name="f47" fmla="val f43"/>
                <a:gd name="f48" fmla="*/ f41 f2 1"/>
                <a:gd name="f49" fmla="*/ f44 1 2"/>
                <a:gd name="f50" fmla="*/ f45 1 2"/>
                <a:gd name="f51" fmla="+- f47 0 f46"/>
                <a:gd name="f52" fmla="+- f46 f3 0"/>
                <a:gd name="f53" fmla="*/ f48 1 f9"/>
                <a:gd name="f54" fmla="+- f16 f49 0"/>
                <a:gd name="f55" fmla="+- f16 f50 0"/>
                <a:gd name="f56" fmla="+- f51 21600000 0"/>
                <a:gd name="f57" fmla="*/ f52 f9 1"/>
                <a:gd name="f58" fmla="+- f53 0 f3"/>
                <a:gd name="f59" fmla="*/ f50 f33 1"/>
                <a:gd name="f60" fmla="*/ f49 f33 1"/>
                <a:gd name="f61" fmla="?: f51 f51 f56"/>
                <a:gd name="f62" fmla="*/ f57 1 f2"/>
                <a:gd name="f63" fmla="cos 1 f58"/>
                <a:gd name="f64" fmla="sin 1 f58"/>
                <a:gd name="f65" fmla="*/ f55 f33 1"/>
                <a:gd name="f66" fmla="*/ f54 f33 1"/>
                <a:gd name="f67" fmla="+- 0 0 f62"/>
                <a:gd name="f68" fmla="+- 0 0 f63"/>
                <a:gd name="f69" fmla="+- 0 0 f64"/>
                <a:gd name="f70" fmla="+- 0 0 f67"/>
                <a:gd name="f71" fmla="+- 0 0 f68"/>
                <a:gd name="f72" fmla="+- 0 0 f69"/>
                <a:gd name="f73" fmla="*/ f70 f2 1"/>
                <a:gd name="f74" fmla="*/ f71 f50 1"/>
                <a:gd name="f75" fmla="*/ f72 f49 1"/>
                <a:gd name="f76" fmla="*/ f73 1 f9"/>
                <a:gd name="f77" fmla="+- f55 0 f74"/>
                <a:gd name="f78" fmla="+- f55 f74 0"/>
                <a:gd name="f79" fmla="+- f54 0 f75"/>
                <a:gd name="f80" fmla="+- f54 f75 0"/>
                <a:gd name="f81" fmla="+- f76 0 f3"/>
                <a:gd name="f82" fmla="*/ f77 f33 1"/>
                <a:gd name="f83" fmla="*/ f79 f33 1"/>
                <a:gd name="f84" fmla="*/ f78 f33 1"/>
                <a:gd name="f85" fmla="*/ f80 f33 1"/>
                <a:gd name="f86" fmla="sin 1 f81"/>
                <a:gd name="f87" fmla="cos 1 f81"/>
                <a:gd name="f88" fmla="+- 0 0 f86"/>
                <a:gd name="f89" fmla="+- 0 0 f87"/>
                <a:gd name="f90" fmla="+- 0 0 f88"/>
                <a:gd name="f91" fmla="+- 0 0 f89"/>
                <a:gd name="f92" fmla="*/ f90 f50 1"/>
                <a:gd name="f93" fmla="*/ f91 f49 1"/>
                <a:gd name="f94" fmla="+- 0 0 f93"/>
                <a:gd name="f95" fmla="+- 0 0 f92"/>
                <a:gd name="f96" fmla="+- 0 0 f94"/>
                <a:gd name="f97" fmla="+- 0 0 f95"/>
                <a:gd name="f98" fmla="at2 f96 f97"/>
                <a:gd name="f99" fmla="+- f98 f3 0"/>
                <a:gd name="f100" fmla="*/ f99 f9 1"/>
                <a:gd name="f101" fmla="*/ f100 1 f2"/>
                <a:gd name="f102" fmla="+- 0 0 f101"/>
                <a:gd name="f103" fmla="val f102"/>
                <a:gd name="f104" fmla="+- 0 0 f103"/>
                <a:gd name="f105" fmla="*/ f104 f2 1"/>
                <a:gd name="f106" fmla="*/ f105 1 f9"/>
                <a:gd name="f107" fmla="+- f106 0 f3"/>
                <a:gd name="f108" fmla="cos 1 f107"/>
                <a:gd name="f109" fmla="sin 1 f107"/>
                <a:gd name="f110" fmla="+- 0 0 f108"/>
                <a:gd name="f111" fmla="+- 0 0 f109"/>
                <a:gd name="f112" fmla="*/ f10 f110 1"/>
                <a:gd name="f113" fmla="*/ f10 f111 1"/>
                <a:gd name="f114" fmla="*/ f112 f50 1"/>
                <a:gd name="f115" fmla="*/ f113 f49 1"/>
                <a:gd name="f116" fmla="+- f55 f114 0"/>
                <a:gd name="f117" fmla="+- f54 f115 0"/>
                <a:gd name="f118" fmla="*/ f116 f33 1"/>
                <a:gd name="f119" fmla="*/ f11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2" t="f83" r="f84" b="f85"/>
              <a:pathLst>
                <a:path>
                  <a:moveTo>
                    <a:pt x="f118" y="f119"/>
                  </a:moveTo>
                  <a:arcTo wR="f59" hR="f60" stAng="f46" swAng="f61"/>
                  <a:lnTo>
                    <a:pt x="f65" y="f66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lIns="0" tIns="0" rIns="0" bIns="0"/>
            <a:lstStyle/>
            <a:p>
              <a:endParaRPr lang="cs-CZ"/>
            </a:p>
          </p:txBody>
        </p:sp>
        <p:sp>
          <p:nvSpPr>
            <p:cNvPr id="6" name="Volný tvar 5"/>
            <p:cNvSpPr/>
            <p:nvPr/>
          </p:nvSpPr>
          <p:spPr>
            <a:xfrm>
              <a:off x="1693907" y="1231312"/>
              <a:ext cx="6694514" cy="15928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4512"/>
                <a:gd name="f7" fmla="val 1592816"/>
                <a:gd name="f8" fmla="+- 0 0 -90"/>
                <a:gd name="f9" fmla="*/ f3 1 6694512"/>
                <a:gd name="f10" fmla="*/ f4 1 1592816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6694512"/>
                <a:gd name="f19" fmla="*/ f15 1 1592816"/>
                <a:gd name="f20" fmla="*/ 0 f16 1"/>
                <a:gd name="f21" fmla="*/ 0 f15 1"/>
                <a:gd name="f22" fmla="*/ 6694512 f16 1"/>
                <a:gd name="f23" fmla="*/ 1592816 f15 1"/>
                <a:gd name="f24" fmla="+- f17 0 f1"/>
                <a:gd name="f25" fmla="*/ f20 1 6694512"/>
                <a:gd name="f26" fmla="*/ f21 1 1592816"/>
                <a:gd name="f27" fmla="*/ f22 1 6694512"/>
                <a:gd name="f28" fmla="*/ f23 1 1592816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6694512" h="1592816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45720" tIns="45720" rIns="45720" bIns="1315940" anchor="ctr" anchorCtr="0" compatLnSpc="1"/>
            <a:lstStyle/>
            <a:p>
              <a:pPr marL="0" marR="0" lvl="0" indent="0" algn="l" defTabSz="5333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AUTOR: </a:t>
              </a:r>
              <a:r>
                <a:rPr lang="cs-CZ" sz="12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Calibri"/>
                </a:rPr>
                <a:t>Jiří </a:t>
              </a:r>
              <a:r>
                <a:rPr lang="cs-CZ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Toman </a:t>
              </a:r>
            </a:p>
          </p:txBody>
        </p:sp>
        <p:sp>
          <p:nvSpPr>
            <p:cNvPr id="7" name="Volný tvar 6"/>
            <p:cNvSpPr/>
            <p:nvPr/>
          </p:nvSpPr>
          <p:spPr>
            <a:xfrm>
              <a:off x="1109203" y="1553913"/>
              <a:ext cx="1169407" cy="1169407"/>
            </a:xfrm>
            <a:custGeom>
              <a:avLst>
                <a:gd name="f11" fmla="val 0"/>
                <a:gd name="f12" fmla="val 18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1"/>
                <a:gd name="f11" fmla="val 0"/>
                <a:gd name="f12" fmla="val 180"/>
                <a:gd name="f13" fmla="abs f5"/>
                <a:gd name="f14" fmla="abs f6"/>
                <a:gd name="f15" fmla="abs f7"/>
                <a:gd name="f16" fmla="val f8"/>
                <a:gd name="f17" fmla="+- 2700000 f3 0"/>
                <a:gd name="f18" fmla="+- 0 0 f11"/>
                <a:gd name="f19" fmla="+- 0 0 f12"/>
                <a:gd name="f20" fmla="?: f13 f5 1"/>
                <a:gd name="f21" fmla="?: f14 f6 1"/>
                <a:gd name="f22" fmla="?: f15 f7 1"/>
                <a:gd name="f23" fmla="*/ f17 f9 1"/>
                <a:gd name="f24" fmla="*/ f18 f2 1"/>
                <a:gd name="f25" fmla="*/ f19 f2 1"/>
                <a:gd name="f26" fmla="*/ f20 1 21600"/>
                <a:gd name="f27" fmla="*/ f21 1 21600"/>
                <a:gd name="f28" fmla="*/ 21600 f20 1"/>
                <a:gd name="f29" fmla="*/ 21600 f21 1"/>
                <a:gd name="f30" fmla="*/ f23 1 f2"/>
                <a:gd name="f31" fmla="*/ f24 1 f4"/>
                <a:gd name="f32" fmla="*/ f25 1 f4"/>
                <a:gd name="f33" fmla="min f27 f26"/>
                <a:gd name="f34" fmla="*/ f28 1 f22"/>
                <a:gd name="f35" fmla="*/ f29 1 f22"/>
                <a:gd name="f36" fmla="+- 0 0 f30"/>
                <a:gd name="f37" fmla="+- f31 0 f3"/>
                <a:gd name="f38" fmla="+- f32 0 f3"/>
                <a:gd name="f39" fmla="val f34"/>
                <a:gd name="f40" fmla="val f35"/>
                <a:gd name="f41" fmla="+- 0 0 f36"/>
                <a:gd name="f42" fmla="+- 0 0 f37"/>
                <a:gd name="f43" fmla="+- 0 0 f38"/>
                <a:gd name="f44" fmla="+- f40 0 f16"/>
                <a:gd name="f45" fmla="+- f39 0 f16"/>
                <a:gd name="f46" fmla="val f42"/>
                <a:gd name="f47" fmla="val f43"/>
                <a:gd name="f48" fmla="*/ f41 f2 1"/>
                <a:gd name="f49" fmla="*/ f44 1 2"/>
                <a:gd name="f50" fmla="*/ f45 1 2"/>
                <a:gd name="f51" fmla="+- f47 0 f46"/>
                <a:gd name="f52" fmla="+- f46 f3 0"/>
                <a:gd name="f53" fmla="*/ f48 1 f9"/>
                <a:gd name="f54" fmla="+- f16 f49 0"/>
                <a:gd name="f55" fmla="+- f16 f50 0"/>
                <a:gd name="f56" fmla="+- f51 21600000 0"/>
                <a:gd name="f57" fmla="*/ f52 f9 1"/>
                <a:gd name="f58" fmla="+- f53 0 f3"/>
                <a:gd name="f59" fmla="*/ f50 f33 1"/>
                <a:gd name="f60" fmla="*/ f49 f33 1"/>
                <a:gd name="f61" fmla="?: f51 f51 f56"/>
                <a:gd name="f62" fmla="*/ f57 1 f2"/>
                <a:gd name="f63" fmla="cos 1 f58"/>
                <a:gd name="f64" fmla="sin 1 f58"/>
                <a:gd name="f65" fmla="*/ f55 f33 1"/>
                <a:gd name="f66" fmla="*/ f54 f33 1"/>
                <a:gd name="f67" fmla="+- 0 0 f62"/>
                <a:gd name="f68" fmla="+- 0 0 f63"/>
                <a:gd name="f69" fmla="+- 0 0 f64"/>
                <a:gd name="f70" fmla="+- 0 0 f67"/>
                <a:gd name="f71" fmla="+- 0 0 f68"/>
                <a:gd name="f72" fmla="+- 0 0 f69"/>
                <a:gd name="f73" fmla="*/ f70 f2 1"/>
                <a:gd name="f74" fmla="*/ f71 f50 1"/>
                <a:gd name="f75" fmla="*/ f72 f49 1"/>
                <a:gd name="f76" fmla="*/ f73 1 f9"/>
                <a:gd name="f77" fmla="+- f55 0 f74"/>
                <a:gd name="f78" fmla="+- f55 f74 0"/>
                <a:gd name="f79" fmla="+- f54 0 f75"/>
                <a:gd name="f80" fmla="+- f54 f75 0"/>
                <a:gd name="f81" fmla="+- f76 0 f3"/>
                <a:gd name="f82" fmla="*/ f77 f33 1"/>
                <a:gd name="f83" fmla="*/ f79 f33 1"/>
                <a:gd name="f84" fmla="*/ f78 f33 1"/>
                <a:gd name="f85" fmla="*/ f80 f33 1"/>
                <a:gd name="f86" fmla="sin 1 f81"/>
                <a:gd name="f87" fmla="cos 1 f81"/>
                <a:gd name="f88" fmla="+- 0 0 f86"/>
                <a:gd name="f89" fmla="+- 0 0 f87"/>
                <a:gd name="f90" fmla="+- 0 0 f88"/>
                <a:gd name="f91" fmla="+- 0 0 f89"/>
                <a:gd name="f92" fmla="*/ f90 f50 1"/>
                <a:gd name="f93" fmla="*/ f91 f49 1"/>
                <a:gd name="f94" fmla="+- 0 0 f93"/>
                <a:gd name="f95" fmla="+- 0 0 f92"/>
                <a:gd name="f96" fmla="+- 0 0 f94"/>
                <a:gd name="f97" fmla="+- 0 0 f95"/>
                <a:gd name="f98" fmla="at2 f96 f97"/>
                <a:gd name="f99" fmla="+- f98 f3 0"/>
                <a:gd name="f100" fmla="*/ f99 f9 1"/>
                <a:gd name="f101" fmla="*/ f100 1 f2"/>
                <a:gd name="f102" fmla="+- 0 0 f101"/>
                <a:gd name="f103" fmla="val f102"/>
                <a:gd name="f104" fmla="+- 0 0 f103"/>
                <a:gd name="f105" fmla="*/ f104 f2 1"/>
                <a:gd name="f106" fmla="*/ f105 1 f9"/>
                <a:gd name="f107" fmla="+- f106 0 f3"/>
                <a:gd name="f108" fmla="cos 1 f107"/>
                <a:gd name="f109" fmla="sin 1 f107"/>
                <a:gd name="f110" fmla="+- 0 0 f108"/>
                <a:gd name="f111" fmla="+- 0 0 f109"/>
                <a:gd name="f112" fmla="*/ f10 f110 1"/>
                <a:gd name="f113" fmla="*/ f10 f111 1"/>
                <a:gd name="f114" fmla="*/ f112 f50 1"/>
                <a:gd name="f115" fmla="*/ f113 f49 1"/>
                <a:gd name="f116" fmla="+- f55 f114 0"/>
                <a:gd name="f117" fmla="+- f54 f115 0"/>
                <a:gd name="f118" fmla="*/ f116 f33 1"/>
                <a:gd name="f119" fmla="*/ f11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2" t="f83" r="f84" b="f85"/>
              <a:pathLst>
                <a:path>
                  <a:moveTo>
                    <a:pt x="f118" y="f119"/>
                  </a:moveTo>
                  <a:arcTo wR="f59" hR="f60" stAng="f46" swAng="f61"/>
                  <a:lnTo>
                    <a:pt x="f65" y="f66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lIns="0" tIns="0" rIns="0" bIns="0"/>
            <a:lstStyle/>
            <a:p>
              <a:endParaRPr lang="cs-CZ"/>
            </a:p>
          </p:txBody>
        </p:sp>
        <p:sp>
          <p:nvSpPr>
            <p:cNvPr id="8" name="Volný tvar 7"/>
            <p:cNvSpPr/>
            <p:nvPr/>
          </p:nvSpPr>
          <p:spPr>
            <a:xfrm>
              <a:off x="1693907" y="1553913"/>
              <a:ext cx="6694514" cy="11694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4512"/>
                <a:gd name="f7" fmla="val 1169409"/>
                <a:gd name="f8" fmla="+- 0 0 -90"/>
                <a:gd name="f9" fmla="*/ f3 1 6694512"/>
                <a:gd name="f10" fmla="*/ f4 1 1169409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6694512"/>
                <a:gd name="f19" fmla="*/ f15 1 1169409"/>
                <a:gd name="f20" fmla="*/ 0 f16 1"/>
                <a:gd name="f21" fmla="*/ 0 f15 1"/>
                <a:gd name="f22" fmla="*/ 6694512 f16 1"/>
                <a:gd name="f23" fmla="*/ 1169409 f15 1"/>
                <a:gd name="f24" fmla="+- f17 0 f1"/>
                <a:gd name="f25" fmla="*/ f20 1 6694512"/>
                <a:gd name="f26" fmla="*/ f21 1 1169409"/>
                <a:gd name="f27" fmla="*/ f22 1 6694512"/>
                <a:gd name="f28" fmla="*/ f23 1 1169409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6694512" h="1169409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45720" tIns="45720" rIns="45720" bIns="892536" anchor="ctr" anchorCtr="0" compatLnSpc="1"/>
            <a:lstStyle/>
            <a:p>
              <a:pPr marL="0" marR="0" lvl="0" indent="0" algn="l" defTabSz="5333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NÁZEV:  </a:t>
              </a:r>
              <a:r>
                <a:rPr lang="cs-CZ" sz="1200" b="0" i="0" u="none" strike="noStrike" kern="1200" cap="none" spc="0" baseline="0" dirty="0" smtClean="0">
                  <a:uFillTx/>
                  <a:latin typeface="Calibri"/>
                </a:rPr>
                <a:t>VY_32_INOVACE_06_</a:t>
              </a:r>
              <a:r>
                <a:rPr lang="cs-CZ" sz="1200" dirty="0" smtClean="0">
                  <a:latin typeface="Calibri"/>
                </a:rPr>
                <a:t>15 Odraz světla, zobrazení </a:t>
              </a:r>
              <a:r>
                <a:rPr lang="cs-CZ" sz="1200" dirty="0" smtClean="0">
                  <a:latin typeface="Calibri"/>
                </a:rPr>
                <a:t>zrcadly </a:t>
              </a:r>
              <a:r>
                <a:rPr lang="cs-CZ" sz="1200" kern="0" dirty="0" smtClean="0">
                  <a:latin typeface="Calibri"/>
                </a:rPr>
                <a:t>- test</a:t>
              </a:r>
              <a:endParaRPr lang="cs-CZ" sz="1200" b="0" i="0" u="none" strike="noStrike" kern="1200" cap="none" spc="0" baseline="0" dirty="0">
                <a:uFillTx/>
                <a:latin typeface="Calibri"/>
              </a:endParaRPr>
            </a:p>
          </p:txBody>
        </p:sp>
        <p:sp>
          <p:nvSpPr>
            <p:cNvPr id="9" name="Volný tvar 8"/>
            <p:cNvSpPr/>
            <p:nvPr/>
          </p:nvSpPr>
          <p:spPr>
            <a:xfrm>
              <a:off x="1320905" y="1876504"/>
              <a:ext cx="746004" cy="746004"/>
            </a:xfrm>
            <a:custGeom>
              <a:avLst>
                <a:gd name="f11" fmla="val 0"/>
                <a:gd name="f12" fmla="val 18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1"/>
                <a:gd name="f11" fmla="val 0"/>
                <a:gd name="f12" fmla="val 180"/>
                <a:gd name="f13" fmla="abs f5"/>
                <a:gd name="f14" fmla="abs f6"/>
                <a:gd name="f15" fmla="abs f7"/>
                <a:gd name="f16" fmla="val f8"/>
                <a:gd name="f17" fmla="+- 2700000 f3 0"/>
                <a:gd name="f18" fmla="+- 0 0 f11"/>
                <a:gd name="f19" fmla="+- 0 0 f12"/>
                <a:gd name="f20" fmla="?: f13 f5 1"/>
                <a:gd name="f21" fmla="?: f14 f6 1"/>
                <a:gd name="f22" fmla="?: f15 f7 1"/>
                <a:gd name="f23" fmla="*/ f17 f9 1"/>
                <a:gd name="f24" fmla="*/ f18 f2 1"/>
                <a:gd name="f25" fmla="*/ f19 f2 1"/>
                <a:gd name="f26" fmla="*/ f20 1 21600"/>
                <a:gd name="f27" fmla="*/ f21 1 21600"/>
                <a:gd name="f28" fmla="*/ 21600 f20 1"/>
                <a:gd name="f29" fmla="*/ 21600 f21 1"/>
                <a:gd name="f30" fmla="*/ f23 1 f2"/>
                <a:gd name="f31" fmla="*/ f24 1 f4"/>
                <a:gd name="f32" fmla="*/ f25 1 f4"/>
                <a:gd name="f33" fmla="min f27 f26"/>
                <a:gd name="f34" fmla="*/ f28 1 f22"/>
                <a:gd name="f35" fmla="*/ f29 1 f22"/>
                <a:gd name="f36" fmla="+- 0 0 f30"/>
                <a:gd name="f37" fmla="+- f31 0 f3"/>
                <a:gd name="f38" fmla="+- f32 0 f3"/>
                <a:gd name="f39" fmla="val f34"/>
                <a:gd name="f40" fmla="val f35"/>
                <a:gd name="f41" fmla="+- 0 0 f36"/>
                <a:gd name="f42" fmla="+- 0 0 f37"/>
                <a:gd name="f43" fmla="+- 0 0 f38"/>
                <a:gd name="f44" fmla="+- f40 0 f16"/>
                <a:gd name="f45" fmla="+- f39 0 f16"/>
                <a:gd name="f46" fmla="val f42"/>
                <a:gd name="f47" fmla="val f43"/>
                <a:gd name="f48" fmla="*/ f41 f2 1"/>
                <a:gd name="f49" fmla="*/ f44 1 2"/>
                <a:gd name="f50" fmla="*/ f45 1 2"/>
                <a:gd name="f51" fmla="+- f47 0 f46"/>
                <a:gd name="f52" fmla="+- f46 f3 0"/>
                <a:gd name="f53" fmla="*/ f48 1 f9"/>
                <a:gd name="f54" fmla="+- f16 f49 0"/>
                <a:gd name="f55" fmla="+- f16 f50 0"/>
                <a:gd name="f56" fmla="+- f51 21600000 0"/>
                <a:gd name="f57" fmla="*/ f52 f9 1"/>
                <a:gd name="f58" fmla="+- f53 0 f3"/>
                <a:gd name="f59" fmla="*/ f50 f33 1"/>
                <a:gd name="f60" fmla="*/ f49 f33 1"/>
                <a:gd name="f61" fmla="?: f51 f51 f56"/>
                <a:gd name="f62" fmla="*/ f57 1 f2"/>
                <a:gd name="f63" fmla="cos 1 f58"/>
                <a:gd name="f64" fmla="sin 1 f58"/>
                <a:gd name="f65" fmla="*/ f55 f33 1"/>
                <a:gd name="f66" fmla="*/ f54 f33 1"/>
                <a:gd name="f67" fmla="+- 0 0 f62"/>
                <a:gd name="f68" fmla="+- 0 0 f63"/>
                <a:gd name="f69" fmla="+- 0 0 f64"/>
                <a:gd name="f70" fmla="+- 0 0 f67"/>
                <a:gd name="f71" fmla="+- 0 0 f68"/>
                <a:gd name="f72" fmla="+- 0 0 f69"/>
                <a:gd name="f73" fmla="*/ f70 f2 1"/>
                <a:gd name="f74" fmla="*/ f71 f50 1"/>
                <a:gd name="f75" fmla="*/ f72 f49 1"/>
                <a:gd name="f76" fmla="*/ f73 1 f9"/>
                <a:gd name="f77" fmla="+- f55 0 f74"/>
                <a:gd name="f78" fmla="+- f55 f74 0"/>
                <a:gd name="f79" fmla="+- f54 0 f75"/>
                <a:gd name="f80" fmla="+- f54 f75 0"/>
                <a:gd name="f81" fmla="+- f76 0 f3"/>
                <a:gd name="f82" fmla="*/ f77 f33 1"/>
                <a:gd name="f83" fmla="*/ f79 f33 1"/>
                <a:gd name="f84" fmla="*/ f78 f33 1"/>
                <a:gd name="f85" fmla="*/ f80 f33 1"/>
                <a:gd name="f86" fmla="sin 1 f81"/>
                <a:gd name="f87" fmla="cos 1 f81"/>
                <a:gd name="f88" fmla="+- 0 0 f86"/>
                <a:gd name="f89" fmla="+- 0 0 f87"/>
                <a:gd name="f90" fmla="+- 0 0 f88"/>
                <a:gd name="f91" fmla="+- 0 0 f89"/>
                <a:gd name="f92" fmla="*/ f90 f50 1"/>
                <a:gd name="f93" fmla="*/ f91 f49 1"/>
                <a:gd name="f94" fmla="+- 0 0 f93"/>
                <a:gd name="f95" fmla="+- 0 0 f92"/>
                <a:gd name="f96" fmla="+- 0 0 f94"/>
                <a:gd name="f97" fmla="+- 0 0 f95"/>
                <a:gd name="f98" fmla="at2 f96 f97"/>
                <a:gd name="f99" fmla="+- f98 f3 0"/>
                <a:gd name="f100" fmla="*/ f99 f9 1"/>
                <a:gd name="f101" fmla="*/ f100 1 f2"/>
                <a:gd name="f102" fmla="+- 0 0 f101"/>
                <a:gd name="f103" fmla="val f102"/>
                <a:gd name="f104" fmla="+- 0 0 f103"/>
                <a:gd name="f105" fmla="*/ f104 f2 1"/>
                <a:gd name="f106" fmla="*/ f105 1 f9"/>
                <a:gd name="f107" fmla="+- f106 0 f3"/>
                <a:gd name="f108" fmla="cos 1 f107"/>
                <a:gd name="f109" fmla="sin 1 f107"/>
                <a:gd name="f110" fmla="+- 0 0 f108"/>
                <a:gd name="f111" fmla="+- 0 0 f109"/>
                <a:gd name="f112" fmla="*/ f10 f110 1"/>
                <a:gd name="f113" fmla="*/ f10 f111 1"/>
                <a:gd name="f114" fmla="*/ f112 f50 1"/>
                <a:gd name="f115" fmla="*/ f113 f49 1"/>
                <a:gd name="f116" fmla="+- f55 f114 0"/>
                <a:gd name="f117" fmla="+- f54 f115 0"/>
                <a:gd name="f118" fmla="*/ f116 f33 1"/>
                <a:gd name="f119" fmla="*/ f11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2" t="f83" r="f84" b="f85"/>
              <a:pathLst>
                <a:path>
                  <a:moveTo>
                    <a:pt x="f118" y="f119"/>
                  </a:moveTo>
                  <a:arcTo wR="f59" hR="f60" stAng="f46" swAng="f61"/>
                  <a:lnTo>
                    <a:pt x="f65" y="f66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lIns="0" tIns="0" rIns="0" bIns="0"/>
            <a:lstStyle/>
            <a:p>
              <a:endParaRPr lang="cs-CZ"/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1693907" y="1876504"/>
              <a:ext cx="6694514" cy="7460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4512"/>
                <a:gd name="f7" fmla="val 746002"/>
                <a:gd name="f8" fmla="+- 0 0 -90"/>
                <a:gd name="f9" fmla="*/ f3 1 6694512"/>
                <a:gd name="f10" fmla="*/ f4 1 746002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6694512"/>
                <a:gd name="f19" fmla="*/ f15 1 746002"/>
                <a:gd name="f20" fmla="*/ 0 f16 1"/>
                <a:gd name="f21" fmla="*/ 0 f15 1"/>
                <a:gd name="f22" fmla="*/ 6694512 f16 1"/>
                <a:gd name="f23" fmla="*/ 746002 f15 1"/>
                <a:gd name="f24" fmla="+- f17 0 f1"/>
                <a:gd name="f25" fmla="*/ f20 1 6694512"/>
                <a:gd name="f26" fmla="*/ f21 1 746002"/>
                <a:gd name="f27" fmla="*/ f22 1 6694512"/>
                <a:gd name="f28" fmla="*/ f23 1 746002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6694512" h="746002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45720" tIns="45720" rIns="45720" bIns="469123" anchor="ctr" anchorCtr="0" compatLnSpc="1"/>
            <a:lstStyle/>
            <a:p>
              <a:pPr marL="0" marR="0" lvl="0" indent="0" algn="l" defTabSz="5333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2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TEMA</a:t>
              </a:r>
              <a:r>
                <a:rPr lang="cs-CZ" sz="10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: Fyzika 6. a 7.roč.</a:t>
              </a:r>
            </a:p>
          </p:txBody>
        </p:sp>
        <p:sp>
          <p:nvSpPr>
            <p:cNvPr id="11" name="Volný tvar 10"/>
            <p:cNvSpPr/>
            <p:nvPr/>
          </p:nvSpPr>
          <p:spPr>
            <a:xfrm>
              <a:off x="1532616" y="2199104"/>
              <a:ext cx="322591" cy="322591"/>
            </a:xfrm>
            <a:custGeom>
              <a:avLst>
                <a:gd name="f11" fmla="val 0"/>
                <a:gd name="f12" fmla="val 18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1"/>
                <a:gd name="f11" fmla="val 0"/>
                <a:gd name="f12" fmla="val 180"/>
                <a:gd name="f13" fmla="abs f5"/>
                <a:gd name="f14" fmla="abs f6"/>
                <a:gd name="f15" fmla="abs f7"/>
                <a:gd name="f16" fmla="val f8"/>
                <a:gd name="f17" fmla="+- 2700000 f3 0"/>
                <a:gd name="f18" fmla="+- 0 0 f11"/>
                <a:gd name="f19" fmla="+- 0 0 f12"/>
                <a:gd name="f20" fmla="?: f13 f5 1"/>
                <a:gd name="f21" fmla="?: f14 f6 1"/>
                <a:gd name="f22" fmla="?: f15 f7 1"/>
                <a:gd name="f23" fmla="*/ f17 f9 1"/>
                <a:gd name="f24" fmla="*/ f18 f2 1"/>
                <a:gd name="f25" fmla="*/ f19 f2 1"/>
                <a:gd name="f26" fmla="*/ f20 1 21600"/>
                <a:gd name="f27" fmla="*/ f21 1 21600"/>
                <a:gd name="f28" fmla="*/ 21600 f20 1"/>
                <a:gd name="f29" fmla="*/ 21600 f21 1"/>
                <a:gd name="f30" fmla="*/ f23 1 f2"/>
                <a:gd name="f31" fmla="*/ f24 1 f4"/>
                <a:gd name="f32" fmla="*/ f25 1 f4"/>
                <a:gd name="f33" fmla="min f27 f26"/>
                <a:gd name="f34" fmla="*/ f28 1 f22"/>
                <a:gd name="f35" fmla="*/ f29 1 f22"/>
                <a:gd name="f36" fmla="+- 0 0 f30"/>
                <a:gd name="f37" fmla="+- f31 0 f3"/>
                <a:gd name="f38" fmla="+- f32 0 f3"/>
                <a:gd name="f39" fmla="val f34"/>
                <a:gd name="f40" fmla="val f35"/>
                <a:gd name="f41" fmla="+- 0 0 f36"/>
                <a:gd name="f42" fmla="+- 0 0 f37"/>
                <a:gd name="f43" fmla="+- 0 0 f38"/>
                <a:gd name="f44" fmla="+- f40 0 f16"/>
                <a:gd name="f45" fmla="+- f39 0 f16"/>
                <a:gd name="f46" fmla="val f42"/>
                <a:gd name="f47" fmla="val f43"/>
                <a:gd name="f48" fmla="*/ f41 f2 1"/>
                <a:gd name="f49" fmla="*/ f44 1 2"/>
                <a:gd name="f50" fmla="*/ f45 1 2"/>
                <a:gd name="f51" fmla="+- f47 0 f46"/>
                <a:gd name="f52" fmla="+- f46 f3 0"/>
                <a:gd name="f53" fmla="*/ f48 1 f9"/>
                <a:gd name="f54" fmla="+- f16 f49 0"/>
                <a:gd name="f55" fmla="+- f16 f50 0"/>
                <a:gd name="f56" fmla="+- f51 21600000 0"/>
                <a:gd name="f57" fmla="*/ f52 f9 1"/>
                <a:gd name="f58" fmla="+- f53 0 f3"/>
                <a:gd name="f59" fmla="*/ f50 f33 1"/>
                <a:gd name="f60" fmla="*/ f49 f33 1"/>
                <a:gd name="f61" fmla="?: f51 f51 f56"/>
                <a:gd name="f62" fmla="*/ f57 1 f2"/>
                <a:gd name="f63" fmla="cos 1 f58"/>
                <a:gd name="f64" fmla="sin 1 f58"/>
                <a:gd name="f65" fmla="*/ f55 f33 1"/>
                <a:gd name="f66" fmla="*/ f54 f33 1"/>
                <a:gd name="f67" fmla="+- 0 0 f62"/>
                <a:gd name="f68" fmla="+- 0 0 f63"/>
                <a:gd name="f69" fmla="+- 0 0 f64"/>
                <a:gd name="f70" fmla="+- 0 0 f67"/>
                <a:gd name="f71" fmla="+- 0 0 f68"/>
                <a:gd name="f72" fmla="+- 0 0 f69"/>
                <a:gd name="f73" fmla="*/ f70 f2 1"/>
                <a:gd name="f74" fmla="*/ f71 f50 1"/>
                <a:gd name="f75" fmla="*/ f72 f49 1"/>
                <a:gd name="f76" fmla="*/ f73 1 f9"/>
                <a:gd name="f77" fmla="+- f55 0 f74"/>
                <a:gd name="f78" fmla="+- f55 f74 0"/>
                <a:gd name="f79" fmla="+- f54 0 f75"/>
                <a:gd name="f80" fmla="+- f54 f75 0"/>
                <a:gd name="f81" fmla="+- f76 0 f3"/>
                <a:gd name="f82" fmla="*/ f77 f33 1"/>
                <a:gd name="f83" fmla="*/ f79 f33 1"/>
                <a:gd name="f84" fmla="*/ f78 f33 1"/>
                <a:gd name="f85" fmla="*/ f80 f33 1"/>
                <a:gd name="f86" fmla="sin 1 f81"/>
                <a:gd name="f87" fmla="cos 1 f81"/>
                <a:gd name="f88" fmla="+- 0 0 f86"/>
                <a:gd name="f89" fmla="+- 0 0 f87"/>
                <a:gd name="f90" fmla="+- 0 0 f88"/>
                <a:gd name="f91" fmla="+- 0 0 f89"/>
                <a:gd name="f92" fmla="*/ f90 f50 1"/>
                <a:gd name="f93" fmla="*/ f91 f49 1"/>
                <a:gd name="f94" fmla="+- 0 0 f93"/>
                <a:gd name="f95" fmla="+- 0 0 f92"/>
                <a:gd name="f96" fmla="+- 0 0 f94"/>
                <a:gd name="f97" fmla="+- 0 0 f95"/>
                <a:gd name="f98" fmla="at2 f96 f97"/>
                <a:gd name="f99" fmla="+- f98 f3 0"/>
                <a:gd name="f100" fmla="*/ f99 f9 1"/>
                <a:gd name="f101" fmla="*/ f100 1 f2"/>
                <a:gd name="f102" fmla="+- 0 0 f101"/>
                <a:gd name="f103" fmla="val f102"/>
                <a:gd name="f104" fmla="+- 0 0 f103"/>
                <a:gd name="f105" fmla="*/ f104 f2 1"/>
                <a:gd name="f106" fmla="*/ f105 1 f9"/>
                <a:gd name="f107" fmla="+- f106 0 f3"/>
                <a:gd name="f108" fmla="cos 1 f107"/>
                <a:gd name="f109" fmla="sin 1 f107"/>
                <a:gd name="f110" fmla="+- 0 0 f108"/>
                <a:gd name="f111" fmla="+- 0 0 f109"/>
                <a:gd name="f112" fmla="*/ f10 f110 1"/>
                <a:gd name="f113" fmla="*/ f10 f111 1"/>
                <a:gd name="f114" fmla="*/ f112 f50 1"/>
                <a:gd name="f115" fmla="*/ f113 f49 1"/>
                <a:gd name="f116" fmla="+- f55 f114 0"/>
                <a:gd name="f117" fmla="+- f54 f115 0"/>
                <a:gd name="f118" fmla="*/ f116 f33 1"/>
                <a:gd name="f119" fmla="*/ f11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2" t="f83" r="f84" b="f85"/>
              <a:pathLst>
                <a:path>
                  <a:moveTo>
                    <a:pt x="f118" y="f119"/>
                  </a:moveTo>
                  <a:arcTo wR="f59" hR="f60" stAng="f46" swAng="f61"/>
                  <a:lnTo>
                    <a:pt x="f65" y="f66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lIns="0" tIns="0" rIns="0" bIns="0"/>
            <a:lstStyle/>
            <a:p>
              <a:endParaRPr lang="cs-CZ"/>
            </a:p>
          </p:txBody>
        </p:sp>
        <p:sp>
          <p:nvSpPr>
            <p:cNvPr id="12" name="Volný tvar 11"/>
            <p:cNvSpPr/>
            <p:nvPr/>
          </p:nvSpPr>
          <p:spPr>
            <a:xfrm>
              <a:off x="1677576" y="2195977"/>
              <a:ext cx="6694514" cy="3225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4512"/>
                <a:gd name="f7" fmla="val 322595"/>
                <a:gd name="f8" fmla="+- 0 0 -90"/>
                <a:gd name="f9" fmla="*/ f3 1 6694512"/>
                <a:gd name="f10" fmla="*/ f4 1 322595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6694512"/>
                <a:gd name="f19" fmla="*/ f15 1 322595"/>
                <a:gd name="f20" fmla="*/ 0 f16 1"/>
                <a:gd name="f21" fmla="*/ 0 f15 1"/>
                <a:gd name="f22" fmla="*/ 6694512 f16 1"/>
                <a:gd name="f23" fmla="*/ 322595 f15 1"/>
                <a:gd name="f24" fmla="+- f17 0 f1"/>
                <a:gd name="f25" fmla="*/ f20 1 6694512"/>
                <a:gd name="f26" fmla="*/ f21 1 322595"/>
                <a:gd name="f27" fmla="*/ f22 1 6694512"/>
                <a:gd name="f28" fmla="*/ f23 1 322595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6694512" h="322595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45720" tIns="45720" rIns="45720" bIns="45720" anchor="ctr" anchorCtr="0" compatLnSpc="1"/>
            <a:lstStyle/>
            <a:p>
              <a:pPr marL="0" marR="0" lvl="0" indent="0" algn="l" defTabSz="5333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2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ČÍSLO PROJEKTU: 2674/21/7.1.4/2011  </a:t>
              </a:r>
            </a:p>
          </p:txBody>
        </p:sp>
      </p:grpSp>
      <p:sp>
        <p:nvSpPr>
          <p:cNvPr id="13" name="Podnadpis 2"/>
          <p:cNvSpPr txBox="1">
            <a:spLocks noGrp="1"/>
          </p:cNvSpPr>
          <p:nvPr>
            <p:ph type="subTitle" idx="1"/>
          </p:nvPr>
        </p:nvSpPr>
        <p:spPr>
          <a:xfrm>
            <a:off x="767007" y="3717035"/>
            <a:ext cx="7776862" cy="1464567"/>
          </a:xfrm>
        </p:spPr>
        <p:txBody>
          <a:bodyPr/>
          <a:lstStyle/>
          <a:p>
            <a:endParaRPr lang="cs-CZ"/>
          </a:p>
        </p:txBody>
      </p:sp>
      <p:pic>
        <p:nvPicPr>
          <p:cNvPr id="14" name="Obrázek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7" y="3717035"/>
            <a:ext cx="7848871" cy="1512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57200" y="274676"/>
            <a:ext cx="8229600" cy="805321"/>
          </a:xfrm>
        </p:spPr>
        <p:txBody>
          <a:bodyPr lIns="0" tIns="0" rIns="0" bIns="0"/>
          <a:lstStyle/>
          <a:p>
            <a:pPr lvl="0" hangingPunct="0">
              <a:buNone/>
            </a:pPr>
            <a:r>
              <a:rPr lang="cs-CZ" sz="2200" dirty="0">
                <a:solidFill>
                  <a:srgbClr val="0000FF"/>
                </a:solidFill>
                <a:latin typeface="Arial" pitchFamily="18"/>
              </a:rPr>
              <a:t>Anotace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2000" dirty="0"/>
              <a:t>Prezentace</a:t>
            </a:r>
            <a:r>
              <a:rPr lang="cs-CZ" sz="1400" dirty="0"/>
              <a:t> je určena pro žáky </a:t>
            </a:r>
            <a:r>
              <a:rPr lang="cs-CZ" sz="1400" dirty="0" smtClean="0"/>
              <a:t>7. </a:t>
            </a:r>
            <a:r>
              <a:rPr lang="cs-CZ" sz="1400" dirty="0"/>
              <a:t>ročníku. </a:t>
            </a:r>
            <a:r>
              <a:rPr lang="cs-CZ" sz="1400" dirty="0" smtClean="0"/>
              <a:t>Slouží ke společnému zopakování učiva s využitím interaktivní tabule, nebo lze tento materiál </a:t>
            </a:r>
            <a:r>
              <a:rPr lang="cs-CZ" sz="1400" dirty="0"/>
              <a:t> </a:t>
            </a:r>
            <a:r>
              <a:rPr lang="cs-CZ" sz="1400" dirty="0" smtClean="0"/>
              <a:t>použít  v tištěné podobě  jako pracovní list k samostatné práci </a:t>
            </a:r>
            <a:r>
              <a:rPr lang="cs-CZ" sz="1400" dirty="0" smtClean="0">
                <a:solidFill>
                  <a:schemeClr val="tx1"/>
                </a:solidFill>
              </a:rPr>
              <a:t>žáků</a:t>
            </a:r>
            <a:r>
              <a:rPr lang="cs-CZ" sz="1400" dirty="0">
                <a:solidFill>
                  <a:schemeClr val="tx1"/>
                </a:solidFill>
              </a:rPr>
              <a:t>.</a:t>
            </a:r>
          </a:p>
          <a:p>
            <a:pPr lvl="0"/>
            <a:r>
              <a:rPr lang="cs-CZ" sz="1400" dirty="0"/>
              <a:t>Autor : </a:t>
            </a:r>
            <a:r>
              <a:rPr lang="cs-CZ" sz="1400" dirty="0" smtClean="0"/>
              <a:t> </a:t>
            </a:r>
            <a:r>
              <a:rPr lang="cs-CZ" sz="1400" dirty="0"/>
              <a:t>Jiří Toman</a:t>
            </a:r>
          </a:p>
          <a:p>
            <a:pPr lvl="0"/>
            <a:r>
              <a:rPr lang="cs-CZ" sz="1400" dirty="0"/>
              <a:t>Jazyk : čeština</a:t>
            </a:r>
          </a:p>
          <a:p>
            <a:pPr lvl="0"/>
            <a:r>
              <a:rPr lang="cs-CZ" sz="1400" dirty="0"/>
              <a:t>Očekávaný výstup : </a:t>
            </a:r>
            <a:r>
              <a:rPr lang="cs-CZ" sz="1400" dirty="0">
                <a:solidFill>
                  <a:schemeClr val="tx1"/>
                </a:solidFill>
              </a:rPr>
              <a:t>žáci </a:t>
            </a:r>
            <a:r>
              <a:rPr lang="cs-CZ" sz="1400" dirty="0" smtClean="0">
                <a:solidFill>
                  <a:schemeClr val="tx1"/>
                </a:solidFill>
              </a:rPr>
              <a:t>si zopakují formou testu učivo na téma ODRAZ SVĚTLA, ZOBRAZENÍ</a:t>
            </a:r>
          </a:p>
          <a:p>
            <a:pPr lvl="0">
              <a:buNone/>
            </a:pPr>
            <a:r>
              <a:rPr lang="cs-CZ" sz="1400" dirty="0" smtClean="0">
                <a:solidFill>
                  <a:schemeClr val="tx1"/>
                </a:solidFill>
              </a:rPr>
              <a:t>        ZRCADLY </a:t>
            </a:r>
            <a:endParaRPr lang="cs-CZ" sz="1400" dirty="0">
              <a:solidFill>
                <a:schemeClr val="tx1"/>
              </a:solidFill>
            </a:endParaRPr>
          </a:p>
          <a:p>
            <a:pPr lvl="0"/>
            <a:r>
              <a:rPr lang="cs-CZ" sz="1400" dirty="0"/>
              <a:t>Speciální potřeby : žádné</a:t>
            </a:r>
          </a:p>
          <a:p>
            <a:pPr lvl="0"/>
            <a:r>
              <a:rPr lang="cs-CZ" sz="1400" dirty="0"/>
              <a:t>Druh učebního materiálu : prezentace </a:t>
            </a:r>
            <a:r>
              <a:rPr lang="cs-CZ" sz="1400" dirty="0" smtClean="0"/>
              <a:t>- test</a:t>
            </a:r>
            <a:endParaRPr lang="cs-CZ" sz="1400" dirty="0"/>
          </a:p>
          <a:p>
            <a:pPr lvl="0"/>
            <a:r>
              <a:rPr lang="cs-CZ" sz="1400" dirty="0"/>
              <a:t>Cílová skupina : žák</a:t>
            </a:r>
          </a:p>
          <a:p>
            <a:pPr lvl="0"/>
            <a:r>
              <a:rPr lang="cs-CZ" sz="1400" dirty="0"/>
              <a:t>Stupeň a typ vzdělávání : základní vzdělávání 2. stupeň </a:t>
            </a:r>
            <a:r>
              <a:rPr lang="cs-CZ" sz="1400" dirty="0" smtClean="0"/>
              <a:t>2.období</a:t>
            </a:r>
            <a:r>
              <a:rPr lang="cs-CZ" sz="1400" dirty="0"/>
              <a:t>, věková skupina : 12- 13 </a:t>
            </a:r>
            <a:r>
              <a:rPr lang="cs-CZ" sz="1400" dirty="0" smtClean="0"/>
              <a:t>let</a:t>
            </a:r>
          </a:p>
          <a:p>
            <a:pPr lvl="0"/>
            <a:r>
              <a:rPr lang="cs-CZ" sz="1400" dirty="0" smtClean="0"/>
              <a:t>Žáci reagovali na zadané otázky dle očekávání.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35955337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10401" y="296997"/>
            <a:ext cx="8229600" cy="539715"/>
          </a:xfrm>
        </p:spPr>
        <p:txBody>
          <a:bodyPr/>
          <a:lstStyle/>
          <a:p>
            <a:pPr lvl="0">
              <a:buNone/>
            </a:pPr>
            <a:r>
              <a:rPr lang="cs-CZ" sz="2000" b="1" u="sng" dirty="0" smtClean="0">
                <a:solidFill>
                  <a:srgbClr val="0000FF"/>
                </a:solidFill>
              </a:rPr>
              <a:t>Odraz světla, zobrazení zrcadly, test – List 1 </a:t>
            </a:r>
            <a:endParaRPr lang="cs-CZ" sz="2000" b="1" u="sng" dirty="0">
              <a:solidFill>
                <a:srgbClr val="0000FF"/>
              </a:solidFill>
            </a:endParaRP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67544" y="908720"/>
            <a:ext cx="8229600" cy="5760640"/>
          </a:xfrm>
        </p:spPr>
        <p:txBody>
          <a:bodyPr lIns="91440" tIns="45720" rIns="91440" bIns="45720"/>
          <a:lstStyle/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600" b="1" u="sng" dirty="0" smtClean="0">
                <a:latin typeface="Calibri"/>
              </a:rPr>
              <a:t>Úkol č.       Zadání                                                                                              Nabídka odpovědí</a:t>
            </a:r>
          </a:p>
          <a:p>
            <a:pPr marL="457200" lvl="0" indent="-45720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b="1" dirty="0" smtClean="0">
                <a:latin typeface="Calibri"/>
              </a:rPr>
              <a:t>1.</a:t>
            </a:r>
            <a:r>
              <a:rPr lang="cs-CZ" sz="2000" dirty="0" smtClean="0">
                <a:latin typeface="Calibri"/>
              </a:rPr>
              <a:t>         Mezi uvedenými příklady urči                           </a:t>
            </a:r>
            <a:r>
              <a:rPr lang="cs-CZ" sz="2000" b="1" dirty="0" smtClean="0">
                <a:latin typeface="Calibri"/>
              </a:rPr>
              <a:t>A</a:t>
            </a:r>
            <a:r>
              <a:rPr lang="cs-CZ" sz="2000" dirty="0" smtClean="0">
                <a:latin typeface="Calibri"/>
              </a:rPr>
              <a:t>   lesknoucí se sklo okna </a:t>
            </a:r>
            <a:endParaRPr lang="cs-CZ" sz="2000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rozžhavený zdroj světla.                                    </a:t>
            </a:r>
            <a:r>
              <a:rPr lang="cs-CZ" sz="2000" b="1" dirty="0" smtClean="0">
                <a:latin typeface="Calibri"/>
              </a:rPr>
              <a:t> B  </a:t>
            </a:r>
            <a:r>
              <a:rPr lang="cs-CZ" sz="2000" dirty="0" smtClean="0">
                <a:latin typeface="Calibri"/>
              </a:rPr>
              <a:t>Měsíc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                    </a:t>
            </a:r>
            <a:r>
              <a:rPr lang="cs-CZ" sz="2000" b="1" dirty="0" smtClean="0">
                <a:latin typeface="Calibri"/>
              </a:rPr>
              <a:t>C</a:t>
            </a:r>
            <a:r>
              <a:rPr lang="cs-CZ" sz="2000" dirty="0" smtClean="0">
                <a:latin typeface="Calibri"/>
              </a:rPr>
              <a:t>  družice Země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b="1" dirty="0" smtClean="0">
                <a:latin typeface="Calibri"/>
              </a:rPr>
              <a:t>                                                                                             D</a:t>
            </a:r>
            <a:r>
              <a:rPr lang="cs-CZ" sz="2000" dirty="0" smtClean="0">
                <a:latin typeface="Calibri"/>
              </a:rPr>
              <a:t>  blesk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------------------------------------------------------------------------------------------------------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b="1" dirty="0" smtClean="0">
                <a:latin typeface="Calibri"/>
              </a:rPr>
              <a:t> 2.</a:t>
            </a:r>
            <a:r>
              <a:rPr lang="cs-CZ" sz="2000" dirty="0" smtClean="0">
                <a:latin typeface="Calibri"/>
              </a:rPr>
              <a:t>       Ve kterém obrázku je správně                          </a:t>
            </a:r>
            <a:r>
              <a:rPr lang="cs-CZ" sz="2000" b="1" dirty="0" smtClean="0">
                <a:latin typeface="Calibri"/>
              </a:rPr>
              <a:t>A</a:t>
            </a:r>
            <a:r>
              <a:rPr lang="cs-CZ" sz="2000" dirty="0" smtClean="0">
                <a:latin typeface="Calibri"/>
              </a:rPr>
              <a:t>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označen úhel dopadu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světelného paprsku ?                                                           </a:t>
            </a:r>
            <a:r>
              <a:rPr lang="el-GR" sz="2000" dirty="0" smtClean="0">
                <a:latin typeface="Calibri"/>
              </a:rPr>
              <a:t>α</a:t>
            </a:r>
            <a:endParaRPr lang="cs-CZ" sz="20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b="1" dirty="0" smtClean="0">
                <a:latin typeface="Calibri"/>
              </a:rPr>
              <a:t>     B                                        C                                           D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400" dirty="0" smtClean="0">
                <a:latin typeface="Calibri"/>
              </a:rPr>
              <a:t>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400" dirty="0" smtClean="0">
                <a:latin typeface="Calibri"/>
              </a:rPr>
              <a:t>                            </a:t>
            </a:r>
            <a:endParaRPr lang="cs-CZ" sz="2400" dirty="0">
              <a:latin typeface="Calibri"/>
            </a:endParaRPr>
          </a:p>
        </p:txBody>
      </p:sp>
      <p:grpSp>
        <p:nvGrpSpPr>
          <p:cNvPr id="30" name="Skupina 29"/>
          <p:cNvGrpSpPr/>
          <p:nvPr/>
        </p:nvGrpSpPr>
        <p:grpSpPr>
          <a:xfrm>
            <a:off x="6228184" y="3473226"/>
            <a:ext cx="1728192" cy="1296144"/>
            <a:chOff x="4716016" y="4149080"/>
            <a:chExt cx="2520280" cy="2050835"/>
          </a:xfrm>
        </p:grpSpPr>
        <p:cxnSp>
          <p:nvCxnSpPr>
            <p:cNvPr id="13" name="Přímá spojovací čára 12"/>
            <p:cNvCxnSpPr/>
            <p:nvPr/>
          </p:nvCxnSpPr>
          <p:spPr>
            <a:xfrm>
              <a:off x="4788024" y="5733256"/>
              <a:ext cx="2448272" cy="0"/>
            </a:xfrm>
            <a:prstGeom prst="line">
              <a:avLst/>
            </a:prstGeom>
            <a:ln w="762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flipV="1">
              <a:off x="6012160" y="4149080"/>
              <a:ext cx="0" cy="158417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flipH="1" flipV="1">
              <a:off x="4716016" y="4149080"/>
              <a:ext cx="1296144" cy="1584176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ovací šipka 25"/>
            <p:cNvCxnSpPr/>
            <p:nvPr/>
          </p:nvCxnSpPr>
          <p:spPr>
            <a:xfrm>
              <a:off x="4716016" y="4149080"/>
              <a:ext cx="720080" cy="864096"/>
            </a:xfrm>
            <a:prstGeom prst="straightConnector1">
              <a:avLst/>
            </a:prstGeom>
            <a:ln w="127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Oblouk 28"/>
            <p:cNvSpPr/>
            <p:nvPr/>
          </p:nvSpPr>
          <p:spPr>
            <a:xfrm rot="15755193">
              <a:off x="5045916" y="5305469"/>
              <a:ext cx="1073033" cy="715859"/>
            </a:xfrm>
            <a:prstGeom prst="arc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1043608" y="5229200"/>
            <a:ext cx="1728192" cy="1001212"/>
            <a:chOff x="1043608" y="5229200"/>
            <a:chExt cx="1728192" cy="1001212"/>
          </a:xfrm>
        </p:grpSpPr>
        <p:cxnSp>
          <p:nvCxnSpPr>
            <p:cNvPr id="32" name="Přímá spojovací čára 31"/>
            <p:cNvCxnSpPr/>
            <p:nvPr/>
          </p:nvCxnSpPr>
          <p:spPr>
            <a:xfrm>
              <a:off x="1092985" y="6230412"/>
              <a:ext cx="1678815" cy="0"/>
            </a:xfrm>
            <a:prstGeom prst="line">
              <a:avLst/>
            </a:prstGeom>
            <a:ln w="762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ovací čára 32"/>
            <p:cNvCxnSpPr/>
            <p:nvPr/>
          </p:nvCxnSpPr>
          <p:spPr>
            <a:xfrm flipV="1">
              <a:off x="1932392" y="5229200"/>
              <a:ext cx="0" cy="100121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ovací čára 33"/>
            <p:cNvCxnSpPr/>
            <p:nvPr/>
          </p:nvCxnSpPr>
          <p:spPr>
            <a:xfrm flipH="1" flipV="1">
              <a:off x="1043608" y="5229200"/>
              <a:ext cx="888784" cy="1001212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ovací šipka 34"/>
            <p:cNvCxnSpPr/>
            <p:nvPr/>
          </p:nvCxnSpPr>
          <p:spPr>
            <a:xfrm>
              <a:off x="1043608" y="5229200"/>
              <a:ext cx="493769" cy="546116"/>
            </a:xfrm>
            <a:prstGeom prst="straightConnector1">
              <a:avLst/>
            </a:prstGeom>
            <a:ln w="127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Oblouk 35"/>
          <p:cNvSpPr/>
          <p:nvPr/>
        </p:nvSpPr>
        <p:spPr>
          <a:xfrm rot="17110899">
            <a:off x="1527588" y="5637114"/>
            <a:ext cx="649691" cy="535140"/>
          </a:xfrm>
          <a:prstGeom prst="arc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TextovéPole 48"/>
          <p:cNvSpPr txBox="1"/>
          <p:nvPr/>
        </p:nvSpPr>
        <p:spPr>
          <a:xfrm>
            <a:off x="1619672" y="5589240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α</a:t>
            </a:r>
            <a:endParaRPr lang="cs-CZ" dirty="0"/>
          </a:p>
        </p:txBody>
      </p:sp>
      <p:grpSp>
        <p:nvGrpSpPr>
          <p:cNvPr id="56" name="Skupina 55"/>
          <p:cNvGrpSpPr/>
          <p:nvPr/>
        </p:nvGrpSpPr>
        <p:grpSpPr>
          <a:xfrm>
            <a:off x="3563888" y="4797152"/>
            <a:ext cx="1750823" cy="2087699"/>
            <a:chOff x="3563888" y="4797152"/>
            <a:chExt cx="1750823" cy="2087699"/>
          </a:xfrm>
        </p:grpSpPr>
        <p:sp>
          <p:nvSpPr>
            <p:cNvPr id="42" name="Oblouk 41"/>
            <p:cNvSpPr/>
            <p:nvPr/>
          </p:nvSpPr>
          <p:spPr>
            <a:xfrm rot="20606932">
              <a:off x="3645369" y="5611009"/>
              <a:ext cx="1349207" cy="1273842"/>
            </a:xfrm>
            <a:prstGeom prst="arc">
              <a:avLst>
                <a:gd name="adj1" fmla="val 15963492"/>
                <a:gd name="adj2" fmla="val 0"/>
              </a:avLst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8" name="Přímá spojovací čára 37"/>
            <p:cNvCxnSpPr/>
            <p:nvPr/>
          </p:nvCxnSpPr>
          <p:spPr>
            <a:xfrm>
              <a:off x="3635896" y="6093296"/>
              <a:ext cx="1678815" cy="0"/>
            </a:xfrm>
            <a:prstGeom prst="line">
              <a:avLst/>
            </a:prstGeom>
            <a:ln w="762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Přímá spojovací čára 38"/>
            <p:cNvCxnSpPr/>
            <p:nvPr/>
          </p:nvCxnSpPr>
          <p:spPr>
            <a:xfrm flipH="1" flipV="1">
              <a:off x="4427984" y="4797152"/>
              <a:ext cx="24688" cy="128924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ovací čára 39"/>
            <p:cNvCxnSpPr/>
            <p:nvPr/>
          </p:nvCxnSpPr>
          <p:spPr>
            <a:xfrm flipH="1" flipV="1">
              <a:off x="3563888" y="5085184"/>
              <a:ext cx="888784" cy="1001212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ovací šipka 40"/>
            <p:cNvCxnSpPr/>
            <p:nvPr/>
          </p:nvCxnSpPr>
          <p:spPr>
            <a:xfrm>
              <a:off x="3563888" y="5085184"/>
              <a:ext cx="493769" cy="546116"/>
            </a:xfrm>
            <a:prstGeom prst="straightConnector1">
              <a:avLst/>
            </a:prstGeom>
            <a:ln w="127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" name="TextovéPole 50"/>
          <p:cNvSpPr txBox="1"/>
          <p:nvPr/>
        </p:nvSpPr>
        <p:spPr>
          <a:xfrm>
            <a:off x="4427984" y="5733256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α</a:t>
            </a:r>
            <a:endParaRPr lang="cs-CZ" dirty="0"/>
          </a:p>
        </p:txBody>
      </p:sp>
      <p:grpSp>
        <p:nvGrpSpPr>
          <p:cNvPr id="55" name="Skupina 54"/>
          <p:cNvGrpSpPr/>
          <p:nvPr/>
        </p:nvGrpSpPr>
        <p:grpSpPr>
          <a:xfrm>
            <a:off x="6300192" y="4941168"/>
            <a:ext cx="1728192" cy="1453116"/>
            <a:chOff x="6300192" y="5157192"/>
            <a:chExt cx="1728192" cy="1453116"/>
          </a:xfrm>
        </p:grpSpPr>
        <p:cxnSp>
          <p:nvCxnSpPr>
            <p:cNvPr id="44" name="Přímá spojovací čára 43"/>
            <p:cNvCxnSpPr/>
            <p:nvPr/>
          </p:nvCxnSpPr>
          <p:spPr>
            <a:xfrm>
              <a:off x="6349569" y="6158404"/>
              <a:ext cx="1678815" cy="0"/>
            </a:xfrm>
            <a:prstGeom prst="line">
              <a:avLst/>
            </a:prstGeom>
            <a:ln w="762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Přímá spojovací čára 44"/>
            <p:cNvCxnSpPr/>
            <p:nvPr/>
          </p:nvCxnSpPr>
          <p:spPr>
            <a:xfrm flipV="1">
              <a:off x="7188976" y="5157192"/>
              <a:ext cx="0" cy="100121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Přímá spojovací čára 45"/>
            <p:cNvCxnSpPr/>
            <p:nvPr/>
          </p:nvCxnSpPr>
          <p:spPr>
            <a:xfrm flipH="1" flipV="1">
              <a:off x="6300192" y="5157192"/>
              <a:ext cx="888784" cy="1001212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Přímá spojovací šipka 46"/>
            <p:cNvCxnSpPr/>
            <p:nvPr/>
          </p:nvCxnSpPr>
          <p:spPr>
            <a:xfrm>
              <a:off x="6300192" y="5157192"/>
              <a:ext cx="493769" cy="546116"/>
            </a:xfrm>
            <a:prstGeom prst="straightConnector1">
              <a:avLst/>
            </a:prstGeom>
            <a:ln w="127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Oblouk 47"/>
            <p:cNvSpPr/>
            <p:nvPr/>
          </p:nvSpPr>
          <p:spPr>
            <a:xfrm rot="5868416">
              <a:off x="6631312" y="5655866"/>
              <a:ext cx="883164" cy="1025720"/>
            </a:xfrm>
            <a:prstGeom prst="arc">
              <a:avLst>
                <a:gd name="adj1" fmla="val 15830651"/>
                <a:gd name="adj2" fmla="val 8405507"/>
              </a:avLst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6948264" y="6165304"/>
              <a:ext cx="216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dirty="0" smtClean="0"/>
                <a:t>α</a:t>
              </a:r>
              <a:endParaRPr lang="cs-CZ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10401" y="296997"/>
            <a:ext cx="8229600" cy="539715"/>
          </a:xfrm>
        </p:spPr>
        <p:txBody>
          <a:bodyPr/>
          <a:lstStyle/>
          <a:p>
            <a:pPr lvl="0">
              <a:buNone/>
            </a:pPr>
            <a:r>
              <a:rPr lang="cs-CZ" sz="2000" b="1" u="sng" dirty="0" smtClean="0">
                <a:solidFill>
                  <a:srgbClr val="0000FF"/>
                </a:solidFill>
              </a:rPr>
              <a:t>Odraz světla, zobrazení zrcadly, test – List 2 </a:t>
            </a:r>
            <a:endParaRPr lang="cs-CZ" sz="2000" b="1" u="sng" dirty="0">
              <a:solidFill>
                <a:srgbClr val="0000FF"/>
              </a:solidFill>
            </a:endParaRP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67544" y="908720"/>
            <a:ext cx="8229600" cy="5760640"/>
          </a:xfrm>
        </p:spPr>
        <p:txBody>
          <a:bodyPr lIns="91440" tIns="45720" rIns="91440" bIns="45720"/>
          <a:lstStyle/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600" b="1" u="sng" dirty="0" smtClean="0">
                <a:latin typeface="Calibri"/>
              </a:rPr>
              <a:t>Úkol č.       Zadání                                                                                              Nabídka odpovědí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endParaRPr lang="cs-CZ" sz="1600" b="1" u="sng" dirty="0" smtClean="0">
              <a:latin typeface="Calibri"/>
            </a:endParaRPr>
          </a:p>
          <a:p>
            <a:pPr marL="457200" lvl="0" indent="-457200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b="1" dirty="0" smtClean="0">
                <a:latin typeface="Calibri"/>
              </a:rPr>
              <a:t>3.</a:t>
            </a:r>
            <a:r>
              <a:rPr lang="cs-CZ" sz="2000" dirty="0" smtClean="0">
                <a:latin typeface="Calibri"/>
              </a:rPr>
              <a:t>         Odražený paprsek se odchyluje                       </a:t>
            </a:r>
            <a:r>
              <a:rPr lang="cs-CZ" sz="2000" b="1" dirty="0" smtClean="0">
                <a:latin typeface="Calibri"/>
              </a:rPr>
              <a:t>A</a:t>
            </a:r>
            <a:r>
              <a:rPr lang="cs-CZ" sz="2000" dirty="0" smtClean="0">
                <a:latin typeface="Calibri"/>
              </a:rPr>
              <a:t>   98°</a:t>
            </a:r>
            <a:endParaRPr lang="cs-CZ" sz="2000" dirty="0">
              <a:latin typeface="Calibri"/>
            </a:endParaRPr>
          </a:p>
          <a:p>
            <a:pPr marL="343082" lvl="0" indent="-343082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od rovinného zrcadla o 41°.                             </a:t>
            </a:r>
            <a:r>
              <a:rPr lang="cs-CZ" sz="2000" b="1" dirty="0" smtClean="0">
                <a:latin typeface="Calibri"/>
              </a:rPr>
              <a:t>B   </a:t>
            </a:r>
            <a:r>
              <a:rPr lang="cs-CZ" sz="2000" dirty="0" smtClean="0">
                <a:latin typeface="Calibri"/>
              </a:rPr>
              <a:t>82°</a:t>
            </a:r>
          </a:p>
          <a:p>
            <a:pPr marL="343082" lvl="0" indent="-343082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Jak velký je úhel dopadu ?                                </a:t>
            </a:r>
            <a:r>
              <a:rPr lang="cs-CZ" sz="2000" b="1" dirty="0" smtClean="0">
                <a:latin typeface="Calibri"/>
              </a:rPr>
              <a:t>C</a:t>
            </a:r>
            <a:r>
              <a:rPr lang="cs-CZ" sz="2000" dirty="0" smtClean="0">
                <a:latin typeface="Calibri"/>
              </a:rPr>
              <a:t>   49°</a:t>
            </a:r>
          </a:p>
          <a:p>
            <a:pPr marL="343082" lvl="0" indent="-343082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b="1" dirty="0" smtClean="0">
                <a:latin typeface="Calibri"/>
              </a:rPr>
              <a:t>                                                                                            D</a:t>
            </a:r>
            <a:r>
              <a:rPr lang="cs-CZ" sz="2000" dirty="0" smtClean="0">
                <a:latin typeface="Calibri"/>
              </a:rPr>
              <a:t>   41°</a:t>
            </a:r>
          </a:p>
          <a:p>
            <a:pPr marL="343082" lvl="0" indent="-343082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endParaRPr lang="cs-CZ" sz="2000" dirty="0" smtClean="0">
              <a:latin typeface="Calibri"/>
            </a:endParaRPr>
          </a:p>
          <a:p>
            <a:pPr marL="343082" lvl="0" indent="-343082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endParaRPr lang="cs-CZ" sz="2000" dirty="0" smtClean="0">
              <a:latin typeface="Calibri"/>
            </a:endParaRPr>
          </a:p>
          <a:p>
            <a:pPr marL="343082" lvl="0" indent="-343082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endParaRPr lang="cs-CZ" sz="2000" dirty="0" smtClean="0">
              <a:latin typeface="Calibri"/>
            </a:endParaRPr>
          </a:p>
          <a:p>
            <a:pPr marL="343082" lvl="0" indent="-343082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endParaRPr lang="cs-CZ" sz="2000" dirty="0" smtClean="0">
              <a:latin typeface="Calibri"/>
            </a:endParaRPr>
          </a:p>
          <a:p>
            <a:pPr marL="343082" lvl="0" indent="-343082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------------------------------------------------------------------------------------------------------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b="1" dirty="0" smtClean="0">
                <a:latin typeface="Calibri"/>
              </a:rPr>
              <a:t> 4.</a:t>
            </a:r>
            <a:r>
              <a:rPr lang="cs-CZ" sz="2000" dirty="0" smtClean="0">
                <a:latin typeface="Calibri"/>
              </a:rPr>
              <a:t>      Jak velký musí být úhel dopadu,                                 </a:t>
            </a:r>
            <a:r>
              <a:rPr lang="cs-CZ" sz="2000" b="1" dirty="0" smtClean="0">
                <a:latin typeface="Calibri"/>
              </a:rPr>
              <a:t>A</a:t>
            </a:r>
            <a:r>
              <a:rPr lang="cs-CZ" sz="2000" dirty="0" smtClean="0">
                <a:latin typeface="Calibri"/>
              </a:rPr>
              <a:t>  0°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aby odražený paprsek svíral                                        </a:t>
            </a:r>
            <a:r>
              <a:rPr lang="cs-CZ" sz="2000" b="1" dirty="0" smtClean="0">
                <a:latin typeface="Calibri"/>
              </a:rPr>
              <a:t>B</a:t>
            </a:r>
            <a:r>
              <a:rPr lang="cs-CZ" sz="2000" dirty="0" smtClean="0">
                <a:latin typeface="Calibri"/>
              </a:rPr>
              <a:t>  45°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s paprskem dopadajícím pravý úhel ?                       </a:t>
            </a:r>
            <a:r>
              <a:rPr lang="cs-CZ" sz="2000" b="1" dirty="0" smtClean="0">
                <a:latin typeface="Calibri"/>
              </a:rPr>
              <a:t>C</a:t>
            </a:r>
            <a:r>
              <a:rPr lang="cs-CZ" sz="2000" dirty="0" smtClean="0">
                <a:latin typeface="Calibri"/>
              </a:rPr>
              <a:t>  90°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                           </a:t>
            </a:r>
            <a:r>
              <a:rPr lang="cs-CZ" sz="2000" b="1" dirty="0" smtClean="0">
                <a:latin typeface="Calibri"/>
              </a:rPr>
              <a:t>D</a:t>
            </a:r>
            <a:r>
              <a:rPr lang="cs-CZ" sz="2000" dirty="0" smtClean="0">
                <a:latin typeface="Calibri"/>
              </a:rPr>
              <a:t>  180°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b="1" dirty="0" smtClean="0">
                <a:latin typeface="Calibri"/>
              </a:rPr>
              <a:t>                                                       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400" dirty="0" smtClean="0">
                <a:latin typeface="Calibri"/>
              </a:rPr>
              <a:t>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400" dirty="0" smtClean="0">
                <a:latin typeface="Calibri"/>
              </a:rPr>
              <a:t>                            </a:t>
            </a:r>
            <a:endParaRPr lang="cs-CZ" sz="2400" dirty="0">
              <a:latin typeface="Calibri"/>
            </a:endParaRPr>
          </a:p>
        </p:txBody>
      </p:sp>
      <p:grpSp>
        <p:nvGrpSpPr>
          <p:cNvPr id="63" name="Skupina 62"/>
          <p:cNvGrpSpPr/>
          <p:nvPr/>
        </p:nvGrpSpPr>
        <p:grpSpPr>
          <a:xfrm>
            <a:off x="1331640" y="2924944"/>
            <a:ext cx="2520280" cy="2337149"/>
            <a:chOff x="1331640" y="2924944"/>
            <a:chExt cx="2520280" cy="2337149"/>
          </a:xfrm>
        </p:grpSpPr>
        <p:cxnSp>
          <p:nvCxnSpPr>
            <p:cNvPr id="39" name="Přímá spojovací čára 38"/>
            <p:cNvCxnSpPr/>
            <p:nvPr/>
          </p:nvCxnSpPr>
          <p:spPr>
            <a:xfrm flipH="1" flipV="1">
              <a:off x="2411760" y="2924944"/>
              <a:ext cx="30860" cy="142297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Oblouk 41"/>
            <p:cNvSpPr/>
            <p:nvPr/>
          </p:nvSpPr>
          <p:spPr>
            <a:xfrm rot="20606932">
              <a:off x="1496961" y="3856116"/>
              <a:ext cx="1686511" cy="1405977"/>
            </a:xfrm>
            <a:prstGeom prst="arc">
              <a:avLst>
                <a:gd name="adj1" fmla="val 19469401"/>
                <a:gd name="adj2" fmla="val 137347"/>
              </a:avLst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8" name="Přímá spojovací čára 37"/>
            <p:cNvCxnSpPr/>
            <p:nvPr/>
          </p:nvCxnSpPr>
          <p:spPr>
            <a:xfrm>
              <a:off x="1421650" y="4355537"/>
              <a:ext cx="2098521" cy="0"/>
            </a:xfrm>
            <a:prstGeom prst="line">
              <a:avLst/>
            </a:prstGeom>
            <a:ln w="762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Skupina 36"/>
            <p:cNvGrpSpPr/>
            <p:nvPr/>
          </p:nvGrpSpPr>
          <p:grpSpPr>
            <a:xfrm>
              <a:off x="1331640" y="3242855"/>
              <a:ext cx="1110980" cy="1105068"/>
              <a:chOff x="1331640" y="3212976"/>
              <a:chExt cx="888784" cy="1001212"/>
            </a:xfrm>
          </p:grpSpPr>
          <p:cxnSp>
            <p:nvCxnSpPr>
              <p:cNvPr id="40" name="Přímá spojovací čára 39"/>
              <p:cNvCxnSpPr/>
              <p:nvPr/>
            </p:nvCxnSpPr>
            <p:spPr>
              <a:xfrm flipH="1" flipV="1">
                <a:off x="1331640" y="3212976"/>
                <a:ext cx="888784" cy="1001212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ovací šipka 40"/>
              <p:cNvCxnSpPr/>
              <p:nvPr/>
            </p:nvCxnSpPr>
            <p:spPr>
              <a:xfrm>
                <a:off x="1331640" y="3212976"/>
                <a:ext cx="493769" cy="546116"/>
              </a:xfrm>
              <a:prstGeom prst="straightConnector1">
                <a:avLst/>
              </a:prstGeom>
              <a:ln w="12700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8" name="Přímá spojovací šipka 57"/>
            <p:cNvCxnSpPr/>
            <p:nvPr/>
          </p:nvCxnSpPr>
          <p:spPr>
            <a:xfrm flipV="1">
              <a:off x="2411760" y="3163377"/>
              <a:ext cx="1170130" cy="1192160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TextovéPole 58"/>
            <p:cNvSpPr txBox="1"/>
            <p:nvPr/>
          </p:nvSpPr>
          <p:spPr>
            <a:xfrm>
              <a:off x="2411760" y="3004421"/>
              <a:ext cx="270030" cy="4076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k</a:t>
              </a:r>
              <a:endParaRPr lang="cs-CZ" dirty="0"/>
            </a:p>
          </p:txBody>
        </p:sp>
        <p:sp>
          <p:nvSpPr>
            <p:cNvPr id="60" name="TextovéPole 59"/>
            <p:cNvSpPr txBox="1"/>
            <p:nvPr/>
          </p:nvSpPr>
          <p:spPr>
            <a:xfrm>
              <a:off x="3041830" y="3799196"/>
              <a:ext cx="810090" cy="4076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41°</a:t>
              </a:r>
              <a:endParaRPr lang="cs-CZ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10401" y="296997"/>
            <a:ext cx="8229600" cy="539715"/>
          </a:xfrm>
        </p:spPr>
        <p:txBody>
          <a:bodyPr/>
          <a:lstStyle/>
          <a:p>
            <a:pPr lvl="0">
              <a:buNone/>
            </a:pPr>
            <a:r>
              <a:rPr lang="cs-CZ" sz="2000" b="1" u="sng" dirty="0" smtClean="0">
                <a:solidFill>
                  <a:srgbClr val="0000FF"/>
                </a:solidFill>
              </a:rPr>
              <a:t>Odraz světla, zobrazení zrcadly, test – List 3 </a:t>
            </a:r>
            <a:endParaRPr lang="cs-CZ" sz="2000" b="1" u="sng" dirty="0">
              <a:solidFill>
                <a:srgbClr val="0000FF"/>
              </a:solidFill>
            </a:endParaRP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67544" y="908720"/>
            <a:ext cx="8229600" cy="5760640"/>
          </a:xfrm>
        </p:spPr>
        <p:txBody>
          <a:bodyPr lIns="91440" tIns="45720" rIns="91440" bIns="45720"/>
          <a:lstStyle/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600" b="1" u="sng" dirty="0" smtClean="0">
                <a:latin typeface="Calibri"/>
              </a:rPr>
              <a:t>Úkol č.       Zadání                                                                                              Nabídka odpovědí</a:t>
            </a:r>
          </a:p>
          <a:p>
            <a:pPr marL="457200" lvl="0" indent="-45720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b="1" dirty="0" smtClean="0">
                <a:latin typeface="Calibri"/>
              </a:rPr>
              <a:t>5.</a:t>
            </a:r>
            <a:r>
              <a:rPr lang="cs-CZ" sz="2000" dirty="0" smtClean="0">
                <a:latin typeface="Calibri"/>
              </a:rPr>
              <a:t>         Světelný paprsek dopadá kolmo                               </a:t>
            </a:r>
            <a:r>
              <a:rPr lang="cs-CZ" sz="2000" b="1" dirty="0" smtClean="0">
                <a:latin typeface="Calibri"/>
              </a:rPr>
              <a:t>A</a:t>
            </a:r>
            <a:r>
              <a:rPr lang="cs-CZ" sz="2000" dirty="0" smtClean="0">
                <a:latin typeface="Calibri"/>
              </a:rPr>
              <a:t>   0° </a:t>
            </a:r>
            <a:endParaRPr lang="cs-CZ" sz="2000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na rovinné zrcadlo. Úhel dopadu                            </a:t>
            </a:r>
            <a:r>
              <a:rPr lang="cs-CZ" sz="2000" b="1" dirty="0" smtClean="0">
                <a:latin typeface="Calibri"/>
              </a:rPr>
              <a:t> B   </a:t>
            </a:r>
            <a:r>
              <a:rPr lang="cs-CZ" sz="2000" dirty="0" smtClean="0">
                <a:latin typeface="Calibri"/>
              </a:rPr>
              <a:t>45°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je                                                                                    </a:t>
            </a:r>
            <a:r>
              <a:rPr lang="cs-CZ" sz="2000" b="1" dirty="0" smtClean="0">
                <a:latin typeface="Calibri"/>
              </a:rPr>
              <a:t>C</a:t>
            </a:r>
            <a:r>
              <a:rPr lang="cs-CZ" sz="2000" dirty="0" smtClean="0">
                <a:latin typeface="Calibri"/>
              </a:rPr>
              <a:t>    90°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                           </a:t>
            </a:r>
            <a:r>
              <a:rPr lang="cs-CZ" sz="2000" b="1" dirty="0" smtClean="0">
                <a:latin typeface="Calibri"/>
              </a:rPr>
              <a:t>D</a:t>
            </a:r>
            <a:r>
              <a:rPr lang="cs-CZ" sz="2000" dirty="0" smtClean="0">
                <a:latin typeface="Calibri"/>
              </a:rPr>
              <a:t>    180°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------------------------------------------------------------------------------------------------------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b="1" dirty="0" smtClean="0">
                <a:latin typeface="Calibri"/>
              </a:rPr>
              <a:t> 6.</a:t>
            </a:r>
            <a:r>
              <a:rPr lang="cs-CZ" sz="2000" dirty="0" smtClean="0">
                <a:latin typeface="Calibri"/>
              </a:rPr>
              <a:t>       Jak se odráží v dutém zrcadle                         </a:t>
            </a:r>
            <a:r>
              <a:rPr lang="cs-CZ" sz="2000" b="1" dirty="0" smtClean="0">
                <a:latin typeface="Calibri"/>
              </a:rPr>
              <a:t>A</a:t>
            </a:r>
            <a:r>
              <a:rPr lang="cs-CZ" sz="2000" dirty="0" smtClean="0">
                <a:latin typeface="Calibri"/>
              </a:rPr>
              <a:t>  zpět po své původní dráze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paprsek, který dopadá na zrcadlo                 </a:t>
            </a:r>
            <a:r>
              <a:rPr lang="cs-CZ" sz="2000" b="1" dirty="0" smtClean="0">
                <a:latin typeface="Calibri"/>
              </a:rPr>
              <a:t> B  </a:t>
            </a:r>
            <a:r>
              <a:rPr lang="cs-CZ" sz="2000" dirty="0" smtClean="0">
                <a:latin typeface="Calibri"/>
              </a:rPr>
              <a:t>do středu křivosti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rovnoběžně s optickou osou ?                        </a:t>
            </a:r>
            <a:r>
              <a:rPr lang="cs-CZ" sz="2000" b="1" dirty="0" smtClean="0">
                <a:latin typeface="Calibri"/>
              </a:rPr>
              <a:t>C</a:t>
            </a:r>
            <a:r>
              <a:rPr lang="cs-CZ" sz="2000" dirty="0" smtClean="0">
                <a:latin typeface="Calibri"/>
              </a:rPr>
              <a:t>   kolmo k optické ose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                </a:t>
            </a:r>
            <a:r>
              <a:rPr lang="cs-CZ" sz="2000" b="1" dirty="0" smtClean="0">
                <a:latin typeface="Calibri"/>
              </a:rPr>
              <a:t>D</a:t>
            </a:r>
            <a:r>
              <a:rPr lang="cs-CZ" sz="2000" dirty="0" smtClean="0">
                <a:latin typeface="Calibri"/>
              </a:rPr>
              <a:t>  do ohniska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dirty="0" smtClean="0">
                <a:latin typeface="Calibri"/>
              </a:rPr>
              <a:t>               </a:t>
            </a:r>
            <a:endParaRPr lang="cs-CZ" sz="24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400" dirty="0" smtClean="0">
                <a:latin typeface="Calibri"/>
              </a:rPr>
              <a:t>                   S        F</a:t>
            </a:r>
            <a:endParaRPr lang="cs-CZ" sz="2400" dirty="0">
              <a:latin typeface="Calibri"/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467544" y="4077072"/>
            <a:ext cx="3799402" cy="3018245"/>
            <a:chOff x="628582" y="3526365"/>
            <a:chExt cx="3799402" cy="3018245"/>
          </a:xfrm>
        </p:grpSpPr>
        <p:sp>
          <p:nvSpPr>
            <p:cNvPr id="4" name="Oblouk 3"/>
            <p:cNvSpPr/>
            <p:nvPr/>
          </p:nvSpPr>
          <p:spPr>
            <a:xfrm rot="2490025">
              <a:off x="628582" y="3526365"/>
              <a:ext cx="2958791" cy="3018245"/>
            </a:xfrm>
            <a:prstGeom prst="arc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" name="Přímá spojovací čára 5"/>
            <p:cNvCxnSpPr/>
            <p:nvPr/>
          </p:nvCxnSpPr>
          <p:spPr>
            <a:xfrm flipV="1">
              <a:off x="1115616" y="4869160"/>
              <a:ext cx="3312368" cy="7200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ovací čára 9"/>
            <p:cNvCxnSpPr/>
            <p:nvPr/>
          </p:nvCxnSpPr>
          <p:spPr>
            <a:xfrm>
              <a:off x="2771800" y="4797152"/>
              <a:ext cx="0" cy="21602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ovací čára 10"/>
            <p:cNvCxnSpPr/>
            <p:nvPr/>
          </p:nvCxnSpPr>
          <p:spPr>
            <a:xfrm>
              <a:off x="2123728" y="4797152"/>
              <a:ext cx="0" cy="21602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ovací šipka 14"/>
            <p:cNvCxnSpPr/>
            <p:nvPr/>
          </p:nvCxnSpPr>
          <p:spPr>
            <a:xfrm>
              <a:off x="1907704" y="4365104"/>
              <a:ext cx="1512168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10401" y="296997"/>
            <a:ext cx="8229600" cy="539715"/>
          </a:xfrm>
        </p:spPr>
        <p:txBody>
          <a:bodyPr/>
          <a:lstStyle/>
          <a:p>
            <a:pPr lvl="0">
              <a:buNone/>
            </a:pPr>
            <a:r>
              <a:rPr lang="cs-CZ" sz="2000" b="1" u="sng" dirty="0" smtClean="0">
                <a:solidFill>
                  <a:srgbClr val="0000FF"/>
                </a:solidFill>
              </a:rPr>
              <a:t>Odraz světla, zobrazení zrcadly, test – List 4 </a:t>
            </a:r>
            <a:endParaRPr lang="cs-CZ" sz="2000" b="1" u="sng" dirty="0">
              <a:solidFill>
                <a:srgbClr val="0000FF"/>
              </a:solidFill>
            </a:endParaRP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67544" y="908720"/>
            <a:ext cx="8229600" cy="5760640"/>
          </a:xfrm>
        </p:spPr>
        <p:txBody>
          <a:bodyPr lIns="91440" tIns="45720" rIns="91440" bIns="45720"/>
          <a:lstStyle/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600" b="1" u="sng" dirty="0" smtClean="0">
                <a:latin typeface="Calibri"/>
              </a:rPr>
              <a:t>Úkol č.       Zadání                                                                                              Nabídka odpovědí</a:t>
            </a:r>
          </a:p>
          <a:p>
            <a:pPr marL="457200" lvl="0" indent="-45720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b="1" dirty="0" smtClean="0">
                <a:latin typeface="Calibri"/>
              </a:rPr>
              <a:t>7.</a:t>
            </a:r>
            <a:r>
              <a:rPr lang="cs-CZ" sz="2000" dirty="0" smtClean="0">
                <a:latin typeface="Calibri"/>
              </a:rPr>
              <a:t>         S dutým zrcadlem se                             </a:t>
            </a:r>
            <a:r>
              <a:rPr lang="cs-CZ" sz="2000" b="1" dirty="0" smtClean="0">
                <a:latin typeface="Calibri"/>
              </a:rPr>
              <a:t>A</a:t>
            </a:r>
            <a:r>
              <a:rPr lang="cs-CZ" sz="2000" dirty="0" smtClean="0">
                <a:latin typeface="Calibri"/>
              </a:rPr>
              <a:t>   na nepřehledných křižovatkách </a:t>
            </a:r>
            <a:endParaRPr lang="cs-CZ" sz="2000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můžeš setkat např. :                             </a:t>
            </a:r>
            <a:r>
              <a:rPr lang="cs-CZ" sz="2000" b="1" dirty="0" smtClean="0">
                <a:latin typeface="Calibri"/>
              </a:rPr>
              <a:t> B   </a:t>
            </a:r>
            <a:r>
              <a:rPr lang="cs-CZ" sz="2000" dirty="0" smtClean="0">
                <a:latin typeface="Calibri"/>
              </a:rPr>
              <a:t>u zubaře a u reflektorů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      </a:t>
            </a:r>
            <a:r>
              <a:rPr lang="cs-CZ" sz="2000" b="1" dirty="0" smtClean="0">
                <a:latin typeface="Calibri"/>
              </a:rPr>
              <a:t>C</a:t>
            </a:r>
            <a:r>
              <a:rPr lang="cs-CZ" sz="2000" dirty="0" smtClean="0">
                <a:latin typeface="Calibri"/>
              </a:rPr>
              <a:t>    u zpětných zrcátek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      </a:t>
            </a:r>
            <a:r>
              <a:rPr lang="cs-CZ" sz="2000" b="1" dirty="0" smtClean="0">
                <a:latin typeface="Calibri"/>
              </a:rPr>
              <a:t>D</a:t>
            </a:r>
            <a:r>
              <a:rPr lang="cs-CZ" sz="2000" dirty="0" smtClean="0">
                <a:latin typeface="Calibri"/>
              </a:rPr>
              <a:t>    v obchodech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------------------------------------------------------------------------------------------------------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b="1" dirty="0" smtClean="0">
                <a:latin typeface="Calibri"/>
              </a:rPr>
              <a:t> 8.</a:t>
            </a:r>
            <a:r>
              <a:rPr lang="cs-CZ" sz="2000" dirty="0" smtClean="0">
                <a:latin typeface="Calibri"/>
              </a:rPr>
              <a:t>       Předmět je mezi ohniskem             </a:t>
            </a:r>
            <a:r>
              <a:rPr lang="cs-CZ" sz="2000" b="1" dirty="0" smtClean="0">
                <a:latin typeface="Calibri"/>
              </a:rPr>
              <a:t>A</a:t>
            </a:r>
            <a:r>
              <a:rPr lang="cs-CZ" sz="2000" dirty="0" smtClean="0">
                <a:latin typeface="Calibri"/>
              </a:rPr>
              <a:t>  zvětšený, převrácený, neskutečný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a středem křivosti dutého              </a:t>
            </a:r>
            <a:r>
              <a:rPr lang="cs-CZ" sz="2000" b="1" dirty="0" smtClean="0">
                <a:latin typeface="Calibri"/>
              </a:rPr>
              <a:t> B  </a:t>
            </a:r>
            <a:r>
              <a:rPr lang="cs-CZ" sz="2000" dirty="0" smtClean="0">
                <a:latin typeface="Calibri"/>
              </a:rPr>
              <a:t>zvětšený, převrácený, skutečný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zrcadla. Jaký obraz vzniká ?             </a:t>
            </a:r>
            <a:r>
              <a:rPr lang="cs-CZ" sz="2000" b="1" dirty="0" smtClean="0">
                <a:latin typeface="Calibri"/>
              </a:rPr>
              <a:t>C</a:t>
            </a:r>
            <a:r>
              <a:rPr lang="cs-CZ" sz="2000" dirty="0" smtClean="0">
                <a:latin typeface="Calibri"/>
              </a:rPr>
              <a:t>  zmenšený, převrácený, skutečný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</a:t>
            </a:r>
            <a:r>
              <a:rPr lang="cs-CZ" sz="2000" b="1" dirty="0" smtClean="0">
                <a:latin typeface="Calibri"/>
              </a:rPr>
              <a:t>D</a:t>
            </a:r>
            <a:r>
              <a:rPr lang="cs-CZ" sz="2000" dirty="0" smtClean="0">
                <a:latin typeface="Calibri"/>
              </a:rPr>
              <a:t>  zmenšený, převrácený, neskutečný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dirty="0" smtClean="0">
                <a:latin typeface="Calibri"/>
              </a:rPr>
              <a:t>               </a:t>
            </a:r>
            <a:endParaRPr lang="cs-CZ" sz="24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400" dirty="0" smtClean="0">
                <a:latin typeface="Calibri"/>
              </a:rPr>
              <a:t>                   S        F</a:t>
            </a:r>
            <a:endParaRPr lang="cs-CZ" sz="2400" dirty="0">
              <a:latin typeface="Calibri"/>
            </a:endParaRPr>
          </a:p>
        </p:txBody>
      </p:sp>
      <p:grpSp>
        <p:nvGrpSpPr>
          <p:cNvPr id="13" name="Skupina 12"/>
          <p:cNvGrpSpPr/>
          <p:nvPr/>
        </p:nvGrpSpPr>
        <p:grpSpPr>
          <a:xfrm>
            <a:off x="467544" y="4077072"/>
            <a:ext cx="3799402" cy="3018245"/>
            <a:chOff x="467544" y="4077072"/>
            <a:chExt cx="3799402" cy="3018245"/>
          </a:xfrm>
        </p:grpSpPr>
        <p:sp>
          <p:nvSpPr>
            <p:cNvPr id="4" name="Oblouk 3"/>
            <p:cNvSpPr/>
            <p:nvPr/>
          </p:nvSpPr>
          <p:spPr>
            <a:xfrm rot="2490025">
              <a:off x="467544" y="4077072"/>
              <a:ext cx="2958791" cy="3018245"/>
            </a:xfrm>
            <a:prstGeom prst="arc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" name="Přímá spojovací čára 5"/>
            <p:cNvCxnSpPr/>
            <p:nvPr/>
          </p:nvCxnSpPr>
          <p:spPr>
            <a:xfrm flipV="1">
              <a:off x="954578" y="5419867"/>
              <a:ext cx="3312368" cy="7200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ovací čára 9"/>
            <p:cNvCxnSpPr/>
            <p:nvPr/>
          </p:nvCxnSpPr>
          <p:spPr>
            <a:xfrm>
              <a:off x="2610762" y="5347859"/>
              <a:ext cx="0" cy="21602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ovací čára 10"/>
            <p:cNvCxnSpPr/>
            <p:nvPr/>
          </p:nvCxnSpPr>
          <p:spPr>
            <a:xfrm>
              <a:off x="1962690" y="5347859"/>
              <a:ext cx="0" cy="21602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Šipka nahoru 11"/>
            <p:cNvSpPr/>
            <p:nvPr/>
          </p:nvSpPr>
          <p:spPr>
            <a:xfrm>
              <a:off x="2267744" y="5013176"/>
              <a:ext cx="45719" cy="432048"/>
            </a:xfrm>
            <a:prstGeom prst="upArrow">
              <a:avLst/>
            </a:prstGeom>
            <a:solidFill>
              <a:schemeClr val="accent2">
                <a:lumMod val="75000"/>
              </a:schemeClr>
            </a:solidFill>
            <a:ln w="5715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10401" y="296997"/>
            <a:ext cx="8229600" cy="539715"/>
          </a:xfrm>
        </p:spPr>
        <p:txBody>
          <a:bodyPr/>
          <a:lstStyle/>
          <a:p>
            <a:pPr lvl="0">
              <a:buNone/>
            </a:pPr>
            <a:r>
              <a:rPr lang="cs-CZ" sz="2000" b="1" u="sng" dirty="0" smtClean="0">
                <a:solidFill>
                  <a:srgbClr val="0000FF"/>
                </a:solidFill>
              </a:rPr>
              <a:t>Odraz světla, zobrazení zrcadly, test – List 5 </a:t>
            </a:r>
            <a:endParaRPr lang="cs-CZ" sz="2000" b="1" u="sng" dirty="0">
              <a:solidFill>
                <a:srgbClr val="0000FF"/>
              </a:solidFill>
            </a:endParaRP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67544" y="908720"/>
            <a:ext cx="8229600" cy="5760640"/>
          </a:xfrm>
        </p:spPr>
        <p:txBody>
          <a:bodyPr lIns="91440" tIns="45720" rIns="91440" bIns="45720"/>
          <a:lstStyle/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600" b="1" u="sng" dirty="0" smtClean="0">
                <a:latin typeface="Calibri"/>
              </a:rPr>
              <a:t>Úkol č.       Zadání                                                                                              Nabídka odpovědí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endParaRPr lang="cs-CZ" sz="1600" b="1" u="sng" dirty="0" smtClean="0">
              <a:latin typeface="Calibri"/>
            </a:endParaRPr>
          </a:p>
          <a:p>
            <a:pPr marL="457200" lvl="0" indent="-457200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b="1" dirty="0" smtClean="0">
                <a:latin typeface="Calibri"/>
              </a:rPr>
              <a:t>9.</a:t>
            </a:r>
            <a:r>
              <a:rPr lang="cs-CZ" sz="2000" dirty="0" smtClean="0">
                <a:latin typeface="Calibri"/>
              </a:rPr>
              <a:t>       Jaký obraz vzniká ve vypuklém            </a:t>
            </a:r>
            <a:r>
              <a:rPr lang="cs-CZ" sz="2000" b="1" dirty="0" smtClean="0">
                <a:latin typeface="Calibri"/>
              </a:rPr>
              <a:t>A</a:t>
            </a:r>
            <a:r>
              <a:rPr lang="cs-CZ" sz="2000" dirty="0" smtClean="0">
                <a:latin typeface="Calibri"/>
              </a:rPr>
              <a:t>   zmenšený, stranově převrácený,</a:t>
            </a:r>
            <a:endParaRPr lang="cs-CZ" sz="2000" dirty="0">
              <a:latin typeface="Calibri"/>
            </a:endParaRPr>
          </a:p>
          <a:p>
            <a:pPr marL="343082" lvl="0" indent="-343082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kulovém zrcadle ?                                       skutečný                                                 </a:t>
            </a:r>
          </a:p>
          <a:p>
            <a:pPr marL="457200" lvl="0" indent="-457200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b="1" dirty="0" smtClean="0">
                <a:latin typeface="Calibri"/>
              </a:rPr>
              <a:t>                                                                            B    </a:t>
            </a:r>
            <a:r>
              <a:rPr lang="cs-CZ" sz="2000" dirty="0" smtClean="0">
                <a:latin typeface="Calibri"/>
              </a:rPr>
              <a:t>zmenšený, stranově převrácený,</a:t>
            </a:r>
          </a:p>
          <a:p>
            <a:pPr marL="343082" lvl="0" indent="-343082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         zdánlivý   </a:t>
            </a:r>
          </a:p>
          <a:p>
            <a:pPr marL="457200" lvl="0" indent="-457200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  </a:t>
            </a:r>
            <a:r>
              <a:rPr lang="cs-CZ" sz="2000" b="1" dirty="0" smtClean="0">
                <a:latin typeface="Calibri"/>
              </a:rPr>
              <a:t> C   </a:t>
            </a:r>
            <a:r>
              <a:rPr lang="cs-CZ" sz="2000" dirty="0" smtClean="0">
                <a:latin typeface="Calibri"/>
              </a:rPr>
              <a:t>zvětšený, stranově převrácený,</a:t>
            </a:r>
          </a:p>
          <a:p>
            <a:pPr marL="343082" lvl="0" indent="-343082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         zdánlivý                                                                                    </a:t>
            </a:r>
          </a:p>
          <a:p>
            <a:pPr marL="457200" lvl="0" indent="-457200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   </a:t>
            </a:r>
            <a:r>
              <a:rPr lang="cs-CZ" sz="2000" b="1" dirty="0" smtClean="0">
                <a:latin typeface="Calibri"/>
              </a:rPr>
              <a:t>D</a:t>
            </a:r>
            <a:r>
              <a:rPr lang="cs-CZ" sz="2000" dirty="0" smtClean="0">
                <a:latin typeface="Calibri"/>
              </a:rPr>
              <a:t>   zvětšený, stranově převrácený,</a:t>
            </a:r>
          </a:p>
          <a:p>
            <a:pPr marL="343082" lvl="0" indent="-343082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         skutečný </a:t>
            </a:r>
          </a:p>
          <a:p>
            <a:pPr marL="343082" lvl="0" indent="-343082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endParaRPr lang="cs-CZ" sz="20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------------------------------------------------------------------------------------------------------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b="1" dirty="0" smtClean="0">
                <a:latin typeface="Calibri"/>
              </a:rPr>
              <a:t> 10.</a:t>
            </a:r>
            <a:r>
              <a:rPr lang="cs-CZ" sz="2000" dirty="0" smtClean="0">
                <a:latin typeface="Calibri"/>
              </a:rPr>
              <a:t>       Ve vakuu se světlo šíří                             </a:t>
            </a:r>
            <a:r>
              <a:rPr lang="cs-CZ" sz="2000" b="1" dirty="0" smtClean="0">
                <a:latin typeface="Calibri"/>
              </a:rPr>
              <a:t>A</a:t>
            </a:r>
            <a:r>
              <a:rPr lang="cs-CZ" sz="2000" dirty="0" smtClean="0">
                <a:latin typeface="Calibri"/>
              </a:rPr>
              <a:t>  340 m/s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rychlostí :                                                 </a:t>
            </a:r>
            <a:r>
              <a:rPr lang="cs-CZ" sz="2000" b="1" dirty="0" smtClean="0">
                <a:latin typeface="Calibri"/>
              </a:rPr>
              <a:t> B  </a:t>
            </a:r>
            <a:r>
              <a:rPr lang="cs-CZ" sz="2000" dirty="0" smtClean="0">
                <a:latin typeface="Calibri"/>
              </a:rPr>
              <a:t>300 km/s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         </a:t>
            </a:r>
            <a:r>
              <a:rPr lang="cs-CZ" sz="2000" b="1" dirty="0" smtClean="0">
                <a:latin typeface="Calibri"/>
              </a:rPr>
              <a:t>C</a:t>
            </a:r>
            <a:r>
              <a:rPr lang="cs-CZ" sz="2000" dirty="0" smtClean="0">
                <a:latin typeface="Calibri"/>
              </a:rPr>
              <a:t>   300000 km/s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         </a:t>
            </a:r>
            <a:r>
              <a:rPr lang="cs-CZ" sz="2000" b="1" dirty="0" smtClean="0">
                <a:latin typeface="Calibri"/>
              </a:rPr>
              <a:t>D</a:t>
            </a:r>
            <a:r>
              <a:rPr lang="cs-CZ" sz="2000" dirty="0" smtClean="0">
                <a:latin typeface="Calibri"/>
              </a:rPr>
              <a:t>  300000 km/h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dirty="0" smtClean="0">
                <a:latin typeface="Calibri"/>
              </a:rPr>
              <a:t>               </a:t>
            </a:r>
            <a:endParaRPr lang="cs-CZ" sz="24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400" dirty="0" smtClean="0">
                <a:latin typeface="Calibri"/>
              </a:rPr>
              <a:t>                           </a:t>
            </a:r>
            <a:endParaRPr lang="cs-CZ" sz="2400" dirty="0">
              <a:latin typeface="Calibri"/>
            </a:endParaRPr>
          </a:p>
        </p:txBody>
      </p:sp>
      <p:grpSp>
        <p:nvGrpSpPr>
          <p:cNvPr id="13" name="Skupina 12"/>
          <p:cNvGrpSpPr/>
          <p:nvPr/>
        </p:nvGrpSpPr>
        <p:grpSpPr>
          <a:xfrm>
            <a:off x="1187624" y="1484784"/>
            <a:ext cx="4904572" cy="3018245"/>
            <a:chOff x="1170602" y="1224630"/>
            <a:chExt cx="4904572" cy="3018245"/>
          </a:xfrm>
        </p:grpSpPr>
        <p:sp>
          <p:nvSpPr>
            <p:cNvPr id="4" name="Oblouk 3"/>
            <p:cNvSpPr/>
            <p:nvPr/>
          </p:nvSpPr>
          <p:spPr>
            <a:xfrm rot="13413819">
              <a:off x="3116383" y="1224630"/>
              <a:ext cx="2958791" cy="3018245"/>
            </a:xfrm>
            <a:prstGeom prst="arc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" name="Přímá spojovací čára 5"/>
            <p:cNvCxnSpPr/>
            <p:nvPr/>
          </p:nvCxnSpPr>
          <p:spPr>
            <a:xfrm flipV="1">
              <a:off x="1170602" y="2755571"/>
              <a:ext cx="3312368" cy="7200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Šipka nahoru 11"/>
            <p:cNvSpPr/>
            <p:nvPr/>
          </p:nvSpPr>
          <p:spPr>
            <a:xfrm>
              <a:off x="2195736" y="2132856"/>
              <a:ext cx="45719" cy="648072"/>
            </a:xfrm>
            <a:prstGeom prst="upArrow">
              <a:avLst/>
            </a:prstGeom>
            <a:solidFill>
              <a:schemeClr val="accent2">
                <a:lumMod val="75000"/>
              </a:schemeClr>
            </a:solidFill>
            <a:ln w="5715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10401" y="296997"/>
            <a:ext cx="8229600" cy="539715"/>
          </a:xfrm>
        </p:spPr>
        <p:txBody>
          <a:bodyPr/>
          <a:lstStyle/>
          <a:p>
            <a:pPr lvl="0">
              <a:buNone/>
            </a:pPr>
            <a:r>
              <a:rPr lang="cs-CZ" sz="2000" b="1" u="sng" dirty="0" smtClean="0">
                <a:solidFill>
                  <a:srgbClr val="0000FF"/>
                </a:solidFill>
              </a:rPr>
              <a:t>Odraz světla, zobrazení zrcadly, test – List 6 </a:t>
            </a:r>
            <a:endParaRPr lang="cs-CZ" sz="2000" b="1" u="sng" dirty="0">
              <a:solidFill>
                <a:srgbClr val="0000FF"/>
              </a:solidFill>
            </a:endParaRP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67544" y="908720"/>
            <a:ext cx="8229600" cy="5760640"/>
          </a:xfrm>
        </p:spPr>
        <p:txBody>
          <a:bodyPr lIns="91440" tIns="45720" rIns="91440" bIns="45720"/>
          <a:lstStyle/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600" b="1" u="sng" dirty="0" smtClean="0">
                <a:latin typeface="Calibri"/>
              </a:rPr>
              <a:t>Úkol č.       Zadání                                                                                              Nabídka odpovědí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endParaRPr lang="cs-CZ" sz="1600" b="1" u="sng" dirty="0" smtClean="0">
              <a:latin typeface="Calibri"/>
            </a:endParaRPr>
          </a:p>
          <a:p>
            <a:pPr marL="457200" lvl="0" indent="-457200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b="1" dirty="0" smtClean="0">
                <a:latin typeface="Calibri"/>
              </a:rPr>
              <a:t>11.</a:t>
            </a:r>
            <a:r>
              <a:rPr lang="cs-CZ" sz="2000" dirty="0" smtClean="0">
                <a:latin typeface="Calibri"/>
              </a:rPr>
              <a:t>       Při zobrazení předmětů                   </a:t>
            </a:r>
            <a:r>
              <a:rPr lang="cs-CZ" sz="2000" b="1" dirty="0" smtClean="0">
                <a:latin typeface="Calibri"/>
              </a:rPr>
              <a:t>A</a:t>
            </a:r>
            <a:r>
              <a:rPr lang="cs-CZ" sz="2000" dirty="0" smtClean="0">
                <a:latin typeface="Calibri"/>
              </a:rPr>
              <a:t>   zmenšený, stranově převrácený,</a:t>
            </a:r>
            <a:endParaRPr lang="cs-CZ" sz="2000" dirty="0">
              <a:latin typeface="Calibri"/>
            </a:endParaRPr>
          </a:p>
          <a:p>
            <a:pPr marL="343082" lvl="0" indent="-343082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b="1" dirty="0" smtClean="0">
                <a:latin typeface="Calibri"/>
              </a:rPr>
              <a:t>             rovinným </a:t>
            </a:r>
            <a:r>
              <a:rPr lang="cs-CZ" sz="2000" dirty="0" smtClean="0">
                <a:latin typeface="Calibri"/>
              </a:rPr>
              <a:t>zrcadlem má                          skutečný                                                 </a:t>
            </a:r>
          </a:p>
          <a:p>
            <a:pPr marL="457200" lvl="0" indent="-457200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obraz tyto vlastnosti :                      </a:t>
            </a:r>
            <a:r>
              <a:rPr lang="cs-CZ" sz="2000" b="1" dirty="0" smtClean="0">
                <a:latin typeface="Calibri"/>
              </a:rPr>
              <a:t>B    </a:t>
            </a:r>
            <a:r>
              <a:rPr lang="cs-CZ" sz="2000" dirty="0" smtClean="0">
                <a:latin typeface="Calibri"/>
              </a:rPr>
              <a:t>zmenšený, stranově převrácený,</a:t>
            </a:r>
          </a:p>
          <a:p>
            <a:pPr marL="343082" lvl="0" indent="-343082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        zdánlivý   </a:t>
            </a:r>
          </a:p>
          <a:p>
            <a:pPr marL="457200" lvl="0" indent="-457200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</a:t>
            </a:r>
            <a:r>
              <a:rPr lang="cs-CZ" sz="2000" b="1" dirty="0" smtClean="0">
                <a:latin typeface="Calibri"/>
              </a:rPr>
              <a:t> C   </a:t>
            </a:r>
            <a:r>
              <a:rPr lang="cs-CZ" sz="2000" dirty="0" smtClean="0">
                <a:latin typeface="Calibri"/>
              </a:rPr>
              <a:t>stejně velký, stranově převrácený,</a:t>
            </a:r>
          </a:p>
          <a:p>
            <a:pPr marL="343082" lvl="0" indent="-343082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       zdánlivý                                                                                    </a:t>
            </a:r>
          </a:p>
          <a:p>
            <a:pPr marL="457200" lvl="0" indent="-457200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 </a:t>
            </a:r>
            <a:r>
              <a:rPr lang="cs-CZ" sz="2000" b="1" dirty="0" smtClean="0">
                <a:latin typeface="Calibri"/>
              </a:rPr>
              <a:t>D</a:t>
            </a:r>
            <a:r>
              <a:rPr lang="cs-CZ" sz="2000" dirty="0" smtClean="0">
                <a:latin typeface="Calibri"/>
              </a:rPr>
              <a:t>   stejně velký, stranově převrácený,</a:t>
            </a:r>
          </a:p>
          <a:p>
            <a:pPr marL="343082" lvl="0" indent="-343082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       skutečný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------------------------------------------------------------------------------------------------------   </a:t>
            </a:r>
          </a:p>
          <a:p>
            <a:pPr marL="343082" lvl="0" indent="-343082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b="1" dirty="0" smtClean="0">
                <a:latin typeface="Calibri"/>
              </a:rPr>
              <a:t> 12.  </a:t>
            </a:r>
            <a:r>
              <a:rPr lang="cs-CZ" sz="2000" dirty="0" smtClean="0">
                <a:latin typeface="Calibri"/>
              </a:rPr>
              <a:t>Ohnisková vzdálenost f                                 </a:t>
            </a:r>
            <a:r>
              <a:rPr lang="cs-CZ" sz="2000" b="1" dirty="0" smtClean="0">
                <a:latin typeface="Calibri"/>
              </a:rPr>
              <a:t>A  </a:t>
            </a:r>
            <a:r>
              <a:rPr lang="cs-CZ" sz="2000" dirty="0" smtClean="0">
                <a:latin typeface="Calibri"/>
              </a:rPr>
              <a:t>ohniskem a vrcholem zrcadla    </a:t>
            </a:r>
          </a:p>
          <a:p>
            <a:pPr marL="343082" lvl="0" indent="-343082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u kulových zrcadel je                                    </a:t>
            </a:r>
            <a:r>
              <a:rPr lang="cs-CZ" sz="2000" b="1" dirty="0" smtClean="0">
                <a:latin typeface="Calibri"/>
              </a:rPr>
              <a:t> B  </a:t>
            </a:r>
            <a:r>
              <a:rPr lang="cs-CZ" sz="2000" dirty="0" smtClean="0">
                <a:latin typeface="Calibri"/>
              </a:rPr>
              <a:t>ohniskem a středem křivosti </a:t>
            </a:r>
            <a:r>
              <a:rPr lang="cs-CZ" sz="2000" b="1" dirty="0" smtClean="0">
                <a:latin typeface="Calibri"/>
              </a:rPr>
              <a:t>  </a:t>
            </a:r>
            <a:r>
              <a:rPr lang="cs-CZ" sz="2000" dirty="0" smtClean="0">
                <a:latin typeface="Calibri"/>
              </a:rPr>
              <a:t>   </a:t>
            </a:r>
          </a:p>
          <a:p>
            <a:pPr marL="343082" lvl="0" indent="-343082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délka úsečky mezi :                                            zrcadla</a:t>
            </a:r>
          </a:p>
          <a:p>
            <a:pPr marL="343082" lvl="0" indent="-343082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          </a:t>
            </a:r>
            <a:r>
              <a:rPr lang="cs-CZ" sz="2000" b="1" dirty="0" smtClean="0">
                <a:latin typeface="Calibri"/>
              </a:rPr>
              <a:t>C  </a:t>
            </a:r>
            <a:r>
              <a:rPr lang="cs-CZ" sz="2000" dirty="0" smtClean="0">
                <a:latin typeface="Calibri"/>
              </a:rPr>
              <a:t>středem křivosti zrcadla</a:t>
            </a:r>
          </a:p>
          <a:p>
            <a:pPr marL="343082" lvl="0" indent="-343082" hangingPunct="1">
              <a:lnSpc>
                <a:spcPct val="70000"/>
              </a:lnSpc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              a vrcholem zrcadla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          </a:t>
            </a:r>
            <a:r>
              <a:rPr lang="cs-CZ" sz="2000" b="1" dirty="0" smtClean="0">
                <a:latin typeface="Calibri"/>
              </a:rPr>
              <a:t>D  </a:t>
            </a:r>
            <a:r>
              <a:rPr lang="cs-CZ" sz="2000" dirty="0" smtClean="0">
                <a:latin typeface="Calibri"/>
              </a:rPr>
              <a:t>předmětem a ohniskem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dirty="0" smtClean="0">
                <a:latin typeface="Calibri"/>
              </a:rPr>
              <a:t>               </a:t>
            </a:r>
            <a:endParaRPr lang="cs-CZ" sz="24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400" dirty="0" smtClean="0">
                <a:latin typeface="Calibri"/>
              </a:rPr>
              <a:t>                           </a:t>
            </a:r>
            <a:endParaRPr lang="cs-CZ" sz="2400" dirty="0">
              <a:latin typeface="Calibri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10401" y="296997"/>
            <a:ext cx="8229600" cy="827747"/>
          </a:xfrm>
        </p:spPr>
        <p:txBody>
          <a:bodyPr/>
          <a:lstStyle/>
          <a:p>
            <a:pPr lvl="0">
              <a:buNone/>
            </a:pPr>
            <a:r>
              <a:rPr lang="cs-CZ" sz="2000" b="1" u="sng" dirty="0" smtClean="0">
                <a:solidFill>
                  <a:srgbClr val="FF0000"/>
                </a:solidFill>
              </a:rPr>
              <a:t>Odraz světla, zobrazení zrcadly, - test – řešení</a:t>
            </a:r>
            <a:endParaRPr lang="cs-CZ" sz="2000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67544" y="1052736"/>
            <a:ext cx="8229600" cy="5616624"/>
          </a:xfrm>
        </p:spPr>
        <p:txBody>
          <a:bodyPr lIns="91440" tIns="45720" rIns="91440" bIns="45720"/>
          <a:lstStyle/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b="1" u="sng" dirty="0" smtClean="0">
                <a:latin typeface="Calibri"/>
              </a:rPr>
              <a:t>Úkol    Správná odpověď                                                                  </a:t>
            </a:r>
          </a:p>
          <a:p>
            <a:pPr marL="457200" lvl="0" indent="-45720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</a:t>
            </a:r>
            <a:r>
              <a:rPr lang="cs-CZ" sz="1800" dirty="0" smtClean="0">
                <a:latin typeface="Calibri"/>
              </a:rPr>
              <a:t>1.     </a:t>
            </a:r>
            <a:r>
              <a:rPr lang="cs-CZ" sz="1800" b="1" dirty="0">
                <a:latin typeface="Calibri"/>
              </a:rPr>
              <a:t>D</a:t>
            </a:r>
            <a:r>
              <a:rPr lang="cs-CZ" sz="1800" dirty="0" smtClean="0">
                <a:latin typeface="Calibri"/>
              </a:rPr>
              <a:t>   1 b.                                                                    </a:t>
            </a:r>
            <a:endParaRPr lang="cs-CZ" sz="1800" b="1" u="sng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2.   </a:t>
            </a:r>
            <a:r>
              <a:rPr lang="cs-CZ" sz="1800" b="1" dirty="0" smtClean="0">
                <a:latin typeface="Calibri"/>
              </a:rPr>
              <a:t> B</a:t>
            </a:r>
            <a:r>
              <a:rPr lang="cs-CZ" sz="1800" dirty="0" smtClean="0">
                <a:latin typeface="Calibri"/>
              </a:rPr>
              <a:t>   1 b.                                                                    </a:t>
            </a:r>
            <a:endParaRPr lang="cs-CZ" sz="1800" dirty="0" smtClean="0">
              <a:solidFill>
                <a:srgbClr val="00B0F0"/>
              </a:solidFill>
              <a:latin typeface="Calibri"/>
            </a:endParaRPr>
          </a:p>
          <a:p>
            <a:pPr marL="343082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3.    </a:t>
            </a:r>
            <a:r>
              <a:rPr lang="cs-CZ" sz="1800" b="1" dirty="0" smtClean="0">
                <a:latin typeface="Calibri"/>
              </a:rPr>
              <a:t>A</a:t>
            </a:r>
            <a:r>
              <a:rPr lang="cs-CZ" sz="1800" dirty="0" smtClean="0">
                <a:latin typeface="Calibri"/>
              </a:rPr>
              <a:t>   1 b.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4.   </a:t>
            </a:r>
            <a:r>
              <a:rPr lang="cs-CZ" sz="1800" b="1" dirty="0" smtClean="0">
                <a:latin typeface="Calibri"/>
              </a:rPr>
              <a:t> C   </a:t>
            </a:r>
            <a:r>
              <a:rPr lang="cs-CZ" sz="1800" dirty="0" smtClean="0">
                <a:latin typeface="Calibri"/>
              </a:rPr>
              <a:t>1 b.</a:t>
            </a:r>
            <a:r>
              <a:rPr lang="cs-CZ" sz="1800" b="1" dirty="0" smtClean="0">
                <a:latin typeface="Calibri"/>
              </a:rPr>
              <a:t>                                                   </a:t>
            </a:r>
            <a:endParaRPr lang="cs-CZ" sz="1800" b="1" dirty="0" smtClean="0">
              <a:solidFill>
                <a:srgbClr val="00B0F0"/>
              </a:solidFill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5.    </a:t>
            </a:r>
            <a:r>
              <a:rPr lang="cs-CZ" sz="1800" b="1" dirty="0" smtClean="0">
                <a:latin typeface="Calibri"/>
              </a:rPr>
              <a:t>C</a:t>
            </a:r>
            <a:r>
              <a:rPr lang="cs-CZ" sz="1800" dirty="0" smtClean="0">
                <a:latin typeface="Calibri"/>
              </a:rPr>
              <a:t>   1 b.</a:t>
            </a:r>
            <a:r>
              <a:rPr lang="cs-CZ" sz="1800" b="1" dirty="0" smtClean="0">
                <a:latin typeface="Calibri"/>
              </a:rPr>
              <a:t>                                                </a:t>
            </a:r>
            <a:endParaRPr lang="cs-CZ" sz="1800" b="1" dirty="0" smtClean="0">
              <a:solidFill>
                <a:srgbClr val="00B0F0"/>
              </a:solidFill>
              <a:latin typeface="Calibri"/>
            </a:endParaRPr>
          </a:p>
          <a:p>
            <a:pPr marL="0" lvl="0" indent="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6.    </a:t>
            </a:r>
            <a:r>
              <a:rPr lang="cs-CZ" sz="1800" b="1" dirty="0" smtClean="0">
                <a:latin typeface="Calibri"/>
              </a:rPr>
              <a:t>D   </a:t>
            </a:r>
            <a:r>
              <a:rPr lang="cs-CZ" sz="1800" dirty="0" smtClean="0">
                <a:latin typeface="Calibri"/>
              </a:rPr>
              <a:t>1 b.</a:t>
            </a:r>
            <a:r>
              <a:rPr lang="cs-CZ" sz="1800" b="1" dirty="0" smtClean="0">
                <a:latin typeface="Calibri"/>
              </a:rPr>
              <a:t>                                                  </a:t>
            </a:r>
            <a:endParaRPr lang="cs-CZ" sz="1800" b="1" dirty="0" smtClean="0">
              <a:solidFill>
                <a:srgbClr val="00B0F0"/>
              </a:solidFill>
              <a:latin typeface="Calibri"/>
            </a:endParaRPr>
          </a:p>
          <a:p>
            <a:pPr marL="0" lvl="0" indent="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7.    </a:t>
            </a:r>
            <a:r>
              <a:rPr lang="cs-CZ" sz="1800" b="1" dirty="0" smtClean="0">
                <a:latin typeface="Calibri"/>
              </a:rPr>
              <a:t>C</a:t>
            </a:r>
            <a:r>
              <a:rPr lang="cs-CZ" sz="1800" dirty="0" smtClean="0">
                <a:latin typeface="Calibri"/>
              </a:rPr>
              <a:t>   1 b.</a:t>
            </a:r>
            <a:r>
              <a:rPr lang="cs-CZ" sz="1800" b="1" dirty="0" smtClean="0">
                <a:latin typeface="Calibri"/>
              </a:rPr>
              <a:t>  </a:t>
            </a:r>
            <a:endParaRPr lang="cs-CZ" sz="1800" dirty="0" smtClean="0">
              <a:latin typeface="Calibri"/>
            </a:endParaRPr>
          </a:p>
          <a:p>
            <a:pPr marL="0" lvl="0" indent="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   8.    </a:t>
            </a:r>
            <a:r>
              <a:rPr lang="cs-CZ" sz="1800" b="1" dirty="0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   1 b.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9.    </a:t>
            </a:r>
            <a:r>
              <a:rPr lang="cs-CZ" sz="1800" b="1" dirty="0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    1 b.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 10.    </a:t>
            </a:r>
            <a:r>
              <a:rPr lang="cs-CZ" sz="1800" b="1" dirty="0" smtClean="0">
                <a:latin typeface="Calibri"/>
              </a:rPr>
              <a:t>A</a:t>
            </a:r>
            <a:r>
              <a:rPr lang="cs-CZ" sz="1800" dirty="0" smtClean="0">
                <a:latin typeface="Calibri"/>
              </a:rPr>
              <a:t>     1 b.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 11.    </a:t>
            </a:r>
            <a:r>
              <a:rPr lang="cs-CZ" sz="1800" b="1" dirty="0" smtClean="0">
                <a:latin typeface="Calibri"/>
              </a:rPr>
              <a:t>C</a:t>
            </a:r>
            <a:r>
              <a:rPr lang="cs-CZ" sz="1800" dirty="0" smtClean="0">
                <a:latin typeface="Calibri"/>
              </a:rPr>
              <a:t>     1 b.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12.     </a:t>
            </a:r>
            <a:r>
              <a:rPr lang="cs-CZ" sz="1800" b="1" dirty="0" smtClean="0">
                <a:latin typeface="Calibri"/>
              </a:rPr>
              <a:t>C</a:t>
            </a:r>
            <a:r>
              <a:rPr lang="cs-CZ" sz="1800" dirty="0" smtClean="0">
                <a:latin typeface="Calibri"/>
              </a:rPr>
              <a:t>    1 b.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</a:t>
            </a:r>
            <a:r>
              <a:rPr lang="cs-CZ" sz="2000" dirty="0" smtClean="0">
                <a:latin typeface="Calibri"/>
              </a:rPr>
              <a:t>                                                 </a:t>
            </a:r>
            <a:endParaRPr lang="cs-CZ" sz="2000" dirty="0"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02351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10401" y="296997"/>
            <a:ext cx="8229600" cy="827747"/>
          </a:xfrm>
        </p:spPr>
        <p:txBody>
          <a:bodyPr/>
          <a:lstStyle/>
          <a:p>
            <a:pPr lvl="0">
              <a:buNone/>
            </a:pPr>
            <a:r>
              <a:rPr lang="cs-CZ" sz="2000" b="1" u="sng" dirty="0" smtClean="0">
                <a:solidFill>
                  <a:srgbClr val="FF0000"/>
                </a:solidFill>
              </a:rPr>
              <a:t>Odraz světla, zobrazení zrcadly, - test – návrh hodnocení</a:t>
            </a:r>
            <a:endParaRPr lang="cs-CZ" sz="2000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67544" y="1196752"/>
            <a:ext cx="8229600" cy="5472608"/>
          </a:xfrm>
        </p:spPr>
        <p:txBody>
          <a:bodyPr lIns="91440" tIns="45720" rIns="91440" bIns="45720"/>
          <a:lstStyle/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</a:t>
            </a:r>
            <a:endParaRPr lang="cs-CZ" sz="2000" b="1" u="sng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12 b. –  11 b.          </a:t>
            </a:r>
            <a:r>
              <a:rPr lang="cs-CZ" sz="2000" b="1" dirty="0" smtClean="0">
                <a:solidFill>
                  <a:srgbClr val="00B0F0"/>
                </a:solidFill>
                <a:latin typeface="Calibri"/>
              </a:rPr>
              <a:t>1</a:t>
            </a:r>
          </a:p>
          <a:p>
            <a:pPr marL="343082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</a:t>
            </a:r>
            <a:r>
              <a:rPr lang="cs-CZ" sz="2000" dirty="0">
                <a:latin typeface="Calibri"/>
              </a:rPr>
              <a:t> </a:t>
            </a:r>
            <a:r>
              <a:rPr lang="cs-CZ" sz="2000" dirty="0" smtClean="0">
                <a:latin typeface="Calibri"/>
              </a:rPr>
              <a:t>      </a:t>
            </a:r>
            <a:r>
              <a:rPr lang="cs-CZ" sz="2000" b="1" dirty="0" smtClean="0">
                <a:latin typeface="Calibri"/>
              </a:rPr>
              <a:t> </a:t>
            </a:r>
            <a:r>
              <a:rPr lang="cs-CZ" sz="2000" dirty="0" smtClean="0">
                <a:latin typeface="Calibri"/>
              </a:rPr>
              <a:t>10 </a:t>
            </a:r>
            <a:r>
              <a:rPr lang="cs-CZ" sz="2000" dirty="0">
                <a:latin typeface="Calibri"/>
              </a:rPr>
              <a:t>b. </a:t>
            </a:r>
            <a:r>
              <a:rPr lang="cs-CZ" sz="2000" dirty="0" smtClean="0">
                <a:latin typeface="Calibri"/>
              </a:rPr>
              <a:t>–   8  </a:t>
            </a:r>
            <a:r>
              <a:rPr lang="cs-CZ" sz="2000" dirty="0">
                <a:latin typeface="Calibri"/>
              </a:rPr>
              <a:t>b. </a:t>
            </a:r>
            <a:r>
              <a:rPr lang="cs-CZ" sz="2000" b="1" dirty="0">
                <a:latin typeface="Calibri"/>
              </a:rPr>
              <a:t>  </a:t>
            </a:r>
            <a:r>
              <a:rPr lang="cs-CZ" sz="2000" b="1" dirty="0" smtClean="0">
                <a:latin typeface="Calibri"/>
              </a:rPr>
              <a:t>       </a:t>
            </a:r>
            <a:r>
              <a:rPr lang="cs-CZ" sz="2000" b="1" dirty="0" smtClean="0">
                <a:solidFill>
                  <a:srgbClr val="00B0F0"/>
                </a:solidFill>
                <a:latin typeface="Calibri"/>
              </a:rPr>
              <a:t>2  </a:t>
            </a:r>
            <a:r>
              <a:rPr lang="cs-CZ" sz="2000" b="1" dirty="0" smtClean="0">
                <a:latin typeface="Calibri"/>
              </a:rPr>
              <a:t>             </a:t>
            </a:r>
            <a:endParaRPr lang="cs-CZ" sz="20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7 b. –  5  b.</a:t>
            </a:r>
            <a:r>
              <a:rPr lang="cs-CZ" sz="2000" b="1" dirty="0" smtClean="0">
                <a:latin typeface="Calibri"/>
              </a:rPr>
              <a:t>          </a:t>
            </a:r>
            <a:r>
              <a:rPr lang="cs-CZ" sz="2000" b="1" dirty="0" smtClean="0">
                <a:solidFill>
                  <a:srgbClr val="00B0F0"/>
                </a:solidFill>
                <a:latin typeface="Calibri"/>
              </a:rPr>
              <a:t>3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4 b. –  2  </a:t>
            </a:r>
            <a:r>
              <a:rPr lang="cs-CZ" sz="2000" dirty="0" err="1" smtClean="0">
                <a:latin typeface="Calibri"/>
              </a:rPr>
              <a:t>b</a:t>
            </a:r>
            <a:r>
              <a:rPr lang="cs-CZ" sz="2000" dirty="0" smtClean="0">
                <a:latin typeface="Calibri"/>
              </a:rPr>
              <a:t>.          </a:t>
            </a:r>
            <a:r>
              <a:rPr lang="cs-CZ" sz="2000" b="1" dirty="0" smtClean="0">
                <a:solidFill>
                  <a:srgbClr val="00B0F0"/>
                </a:solidFill>
                <a:latin typeface="Calibri"/>
              </a:rPr>
              <a:t>4</a:t>
            </a:r>
          </a:p>
          <a:p>
            <a:pPr marL="0" lvl="0" indent="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1 b. –  0  </a:t>
            </a:r>
            <a:r>
              <a:rPr lang="cs-CZ" sz="2000" dirty="0" err="1" smtClean="0">
                <a:latin typeface="Calibri"/>
              </a:rPr>
              <a:t>b</a:t>
            </a:r>
            <a:r>
              <a:rPr lang="cs-CZ" sz="2000" dirty="0" smtClean="0">
                <a:latin typeface="Calibri"/>
              </a:rPr>
              <a:t>.  </a:t>
            </a:r>
            <a:r>
              <a:rPr lang="cs-CZ" sz="2000" b="1" dirty="0" smtClean="0">
                <a:latin typeface="Calibri"/>
              </a:rPr>
              <a:t>        </a:t>
            </a:r>
            <a:r>
              <a:rPr lang="cs-CZ" sz="2000" b="1" dirty="0" smtClean="0">
                <a:solidFill>
                  <a:srgbClr val="00B0F0"/>
                </a:solidFill>
                <a:latin typeface="Calibri"/>
              </a:rPr>
              <a:t>5</a:t>
            </a:r>
          </a:p>
          <a:p>
            <a:pPr marL="0" lvl="0" indent="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</a:t>
            </a:r>
          </a:p>
          <a:p>
            <a:pPr marL="0" lvl="0" indent="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>
                <a:latin typeface="Calibri"/>
              </a:rPr>
              <a:t> </a:t>
            </a:r>
            <a:r>
              <a:rPr lang="cs-CZ" sz="2000" dirty="0" smtClean="0">
                <a:latin typeface="Calibri"/>
              </a:rPr>
              <a:t>                          </a:t>
            </a:r>
          </a:p>
          <a:p>
            <a:pPr marL="0" lvl="0" indent="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                                                              </a:t>
            </a:r>
            <a:endParaRPr lang="cs-CZ" sz="2000" b="1" dirty="0" smtClean="0">
              <a:latin typeface="Calibri"/>
            </a:endParaRPr>
          </a:p>
          <a:p>
            <a:pPr marL="0" lvl="0" indent="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                       </a:t>
            </a:r>
            <a:endParaRPr lang="cs-CZ" sz="2000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Font typeface="Arial" pitchFamily="34"/>
              <a:buChar char="•"/>
            </a:pPr>
            <a:endParaRPr lang="cs-CZ" dirty="0"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84816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108000" indent="0">
              <a:buNone/>
            </a:pPr>
            <a:r>
              <a:rPr lang="cs-CZ" dirty="0" smtClean="0"/>
              <a:t>   </a:t>
            </a:r>
          </a:p>
          <a:p>
            <a:r>
              <a:rPr lang="cs-CZ" sz="2800" dirty="0" smtClean="0"/>
              <a:t>Archiv autora</a:t>
            </a:r>
            <a:endParaRPr lang="cs-CZ" sz="2800" dirty="0"/>
          </a:p>
          <a:p>
            <a:endParaRPr lang="cs-CZ" sz="2800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313809959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1126</TotalTime>
  <Words>855</Words>
  <Application>Microsoft Office PowerPoint</Application>
  <PresentationFormat>Předvádění na obrazovce (4:3)</PresentationFormat>
  <Paragraphs>151</Paragraphs>
  <Slides>11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Anotace</vt:lpstr>
      <vt:lpstr>Odraz světla, zobrazení zrcadly, test – List 1 </vt:lpstr>
      <vt:lpstr>Odraz světla, zobrazení zrcadly, test – List 2 </vt:lpstr>
      <vt:lpstr>Odraz světla, zobrazení zrcadly, test – List 3 </vt:lpstr>
      <vt:lpstr>Odraz světla, zobrazení zrcadly, test – List 4 </vt:lpstr>
      <vt:lpstr>Odraz světla, zobrazení zrcadly, test – List 5 </vt:lpstr>
      <vt:lpstr>Odraz světla, zobrazení zrcadly, test – List 6 </vt:lpstr>
      <vt:lpstr>Odraz světla, zobrazení zrcadly, - test – řešení</vt:lpstr>
      <vt:lpstr>Odraz světla, zobrazení zrcadly, - test – návrh hodnocení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 A S</dc:title>
  <dc:creator>Škola</dc:creator>
  <cp:lastModifiedBy>Dum</cp:lastModifiedBy>
  <cp:revision>102</cp:revision>
  <dcterms:created xsi:type="dcterms:W3CDTF">2012-06-01T22:10:47Z</dcterms:created>
  <dcterms:modified xsi:type="dcterms:W3CDTF">2013-02-20T20:43:17Z</dcterms:modified>
</cp:coreProperties>
</file>