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632848" cy="1656184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chemeClr val="tx1"/>
                </a:solidFill>
              </a:rPr>
              <a:t>a</a:t>
            </a:r>
            <a:r>
              <a:rPr lang="cs-CZ" sz="2400" b="1" dirty="0" smtClean="0">
                <a:solidFill>
                  <a:schemeClr val="tx1"/>
                </a:solidFill>
              </a:rPr>
              <a:t>notace: </a:t>
            </a:r>
            <a:r>
              <a:rPr lang="cs-CZ" sz="2400" dirty="0" smtClean="0">
                <a:solidFill>
                  <a:schemeClr val="tx1"/>
                </a:solidFill>
              </a:rPr>
              <a:t>prezentace je určena pro 1.a 2.ročník ZŠ </a:t>
            </a:r>
          </a:p>
          <a:p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 seznámení a procvičení tematického celku JARO</a:t>
            </a:r>
          </a:p>
          <a:p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oužita galerie Office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420888"/>
            <a:ext cx="7920880" cy="2232248"/>
          </a:xfrm>
        </p:spPr>
        <p:txBody>
          <a:bodyPr/>
          <a:lstStyle/>
          <a:p>
            <a:pPr marL="18288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ázev školy</a:t>
            </a:r>
            <a:r>
              <a:rPr lang="cs-CZ" sz="2400" b="0" dirty="0" smtClean="0">
                <a:solidFill>
                  <a:schemeClr val="tx1"/>
                </a:solidFill>
              </a:rPr>
              <a:t>: Základní škola a Mateřská škola Prysk, okres Česká Lípa, příspěvková organizace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autor</a:t>
            </a:r>
            <a:r>
              <a:rPr lang="cs-CZ" sz="2400" b="0" dirty="0" smtClean="0">
                <a:solidFill>
                  <a:schemeClr val="tx1"/>
                </a:solidFill>
              </a:rPr>
              <a:t>: Helena Petrůvová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název</a:t>
            </a:r>
            <a:r>
              <a:rPr lang="cs-CZ" sz="2400" b="0" dirty="0" smtClean="0">
                <a:solidFill>
                  <a:schemeClr val="tx1"/>
                </a:solidFill>
              </a:rPr>
              <a:t>: </a:t>
            </a:r>
            <a:r>
              <a:rPr lang="cs-CZ" sz="2400" b="0" dirty="0" smtClean="0">
                <a:solidFill>
                  <a:schemeClr val="tx1"/>
                </a:solidFill>
              </a:rPr>
              <a:t>VY_32_INOVACE_16_PRVOUKA_JARO</a:t>
            </a:r>
            <a:r>
              <a:rPr lang="cs-CZ" sz="2400" b="0" dirty="0">
                <a:solidFill>
                  <a:schemeClr val="tx1"/>
                </a:solidFill>
              </a:rPr>
              <a:t/>
            </a:r>
            <a:br>
              <a:rPr lang="cs-CZ" sz="2400" b="0" dirty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číslo projektu</a:t>
            </a:r>
            <a:r>
              <a:rPr lang="cs-CZ" sz="2400" b="0" dirty="0" smtClean="0">
                <a:solidFill>
                  <a:schemeClr val="tx1"/>
                </a:solidFill>
              </a:rPr>
              <a:t>: cz.1.07/1.4.00/21.1705</a:t>
            </a:r>
            <a:endParaRPr lang="cs-CZ" sz="2400" b="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8147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51520" y="3573016"/>
            <a:ext cx="8892480" cy="3024335"/>
          </a:xfrm>
        </p:spPr>
        <p:txBody>
          <a:bodyPr>
            <a:normAutofit/>
          </a:bodyPr>
          <a:lstStyle/>
          <a:p>
            <a:r>
              <a:rPr lang="cs-CZ" sz="3200" i="1" dirty="0" smtClean="0">
                <a:solidFill>
                  <a:schemeClr val="bg2">
                    <a:lumMod val="50000"/>
                  </a:schemeClr>
                </a:solidFill>
              </a:rPr>
              <a:t>Jaro 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začíná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21.března.</a:t>
            </a:r>
          </a:p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den </a:t>
            </a:r>
            <a:r>
              <a:rPr lang="cs-CZ" sz="3200" b="1" i="1" dirty="0" smtClean="0">
                <a:solidFill>
                  <a:schemeClr val="bg2">
                    <a:lumMod val="50000"/>
                  </a:schemeClr>
                </a:solidFill>
              </a:rPr>
              <a:t>jarní rovnodennosti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. Den i noc jsou stejně dlouhé – 12 hodin.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Jarní měsíce jsou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: </a:t>
            </a:r>
            <a:r>
              <a:rPr lang="cs-CZ" sz="3200" b="1" i="1" dirty="0" smtClean="0">
                <a:solidFill>
                  <a:schemeClr val="bg2">
                    <a:lumMod val="50000"/>
                  </a:schemeClr>
                </a:solidFill>
              </a:rPr>
              <a:t>BŘEZEN, DUBEN, KVĚTEN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 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44008" y="548681"/>
            <a:ext cx="4248472" cy="1224136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7200" i="1" dirty="0" smtClean="0">
                <a:solidFill>
                  <a:schemeClr val="bg2">
                    <a:lumMod val="50000"/>
                  </a:schemeClr>
                </a:solidFill>
              </a:rPr>
              <a:t>JARO</a:t>
            </a:r>
            <a:endParaRPr lang="cs-CZ" sz="7200" i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08GM\AppData\Local\Microsoft\Windows\Temporary Internet Files\Content.IE5\HYLTD0DE\MP9002277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" y="0"/>
            <a:ext cx="4420570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GM\AppData\Local\Microsoft\Windows\Temporary Internet Files\Content.IE5\DE4CGPLA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05339"/>
            <a:ext cx="2232248" cy="223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308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-16946" y="0"/>
            <a:ext cx="9144000" cy="6818407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Příroda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se probouzí ze zimního spánku.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Na větvích stromů raší pupeny, z kterých</a:t>
            </a: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ozději vyrostou květy a listy. Zelená se</a:t>
            </a: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ráva a rozkvétají jarní květiny.</a:t>
            </a:r>
          </a:p>
          <a:p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Dny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se prodlužují a oteplují,</a:t>
            </a: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níh taje.</a:t>
            </a:r>
          </a:p>
          <a:p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</a:t>
            </a:r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Ptáci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se vracejí z teplých</a:t>
            </a: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krajin, budují hnízda a sedí</a:t>
            </a: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na vajíčkách.</a:t>
            </a:r>
          </a:p>
          <a:p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</a:t>
            </a:r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Zvířata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vylézají z úkrytů.</a:t>
            </a:r>
          </a:p>
          <a:p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-1057462" y="188640"/>
            <a:ext cx="1043607" cy="1628799"/>
          </a:xfrm>
        </p:spPr>
        <p:txBody>
          <a:bodyPr/>
          <a:lstStyle/>
          <a:p>
            <a:pPr marL="182880" indent="0">
              <a:buNone/>
            </a:pPr>
            <a:r>
              <a:rPr lang="cs-CZ" sz="3200" i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3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08GM\AppData\Local\Microsoft\Windows\Temporary Internet Files\Content.IE5\IR8SAAOO\MP90040659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92" r="11932"/>
          <a:stretch/>
        </p:blipFill>
        <p:spPr bwMode="auto">
          <a:xfrm>
            <a:off x="27708" y="4258056"/>
            <a:ext cx="3186545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M\AppData\Local\Microsoft\Windows\Temporary Internet Files\Content.IE5\R5DYL6IX\MP900433754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05" r="24699"/>
          <a:stretch/>
        </p:blipFill>
        <p:spPr bwMode="auto">
          <a:xfrm>
            <a:off x="5929745" y="0"/>
            <a:ext cx="3209738" cy="392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M\AppData\Local\Microsoft\Windows\Temporary Internet Files\Content.IE5\K0O7W0UI\MC9000789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20888"/>
            <a:ext cx="2414381" cy="256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068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-22239" y="0"/>
            <a:ext cx="9036496" cy="6408712"/>
          </a:xfrm>
        </p:spPr>
        <p:txBody>
          <a:bodyPr>
            <a:normAutofit/>
          </a:bodyPr>
          <a:lstStyle/>
          <a:p>
            <a:endParaRPr lang="cs-CZ" sz="28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3200" b="1" i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jaru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patří 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 Velikonoce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Děvčata připravují malované </a:t>
            </a:r>
            <a:r>
              <a:rPr lang="cs-CZ" sz="2800" i="1" dirty="0" smtClean="0">
                <a:solidFill>
                  <a:schemeClr val="accent1">
                    <a:lumMod val="50000"/>
                  </a:schemeClr>
                </a:solidFill>
              </a:rPr>
              <a:t>kraslice, 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hlapci s</a:t>
            </a:r>
            <a:r>
              <a:rPr lang="cs-CZ" sz="2800" i="1" dirty="0" smtClean="0">
                <a:solidFill>
                  <a:schemeClr val="accent1">
                    <a:lumMod val="50000"/>
                  </a:schemeClr>
                </a:solidFill>
              </a:rPr>
              <a:t> pomlázkou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chodí na koledu</a:t>
            </a:r>
            <a:r>
              <a:rPr lang="cs-CZ" sz="2800" i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cs-CZ" sz="2800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800" i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800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Druhou neděli v květnu </a:t>
            </a:r>
          </a:p>
          <a:p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slavíme  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Den matek.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-1404664" y="332656"/>
            <a:ext cx="1224136" cy="179316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GM\AppData\Local\Microsoft\Windows\Temporary Internet Files\Content.IE5\IR8SAAOO\MP900399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2" y="2685167"/>
            <a:ext cx="3337452" cy="417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M\AppData\Local\Microsoft\Windows\Temporary Internet Files\Content.IE5\AM1I8PN9\MP90042283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396"/>
          <a:stretch/>
        </p:blipFill>
        <p:spPr bwMode="auto">
          <a:xfrm>
            <a:off x="6228184" y="0"/>
            <a:ext cx="2915816" cy="3039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HYLTD0DE\MC9003316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598" y="4487912"/>
            <a:ext cx="1831926" cy="2388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1367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987824" y="0"/>
            <a:ext cx="5472607" cy="6858000"/>
          </a:xfrm>
        </p:spPr>
        <p:txBody>
          <a:bodyPr>
            <a:normAutofit fontScale="85000" lnSpcReduction="20000"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</a:t>
            </a:r>
          </a:p>
          <a:p>
            <a:r>
              <a:rPr lang="cs-CZ" sz="28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1">
                    <a:lumMod val="50000"/>
                  </a:schemeClr>
                </a:solidFill>
              </a:rPr>
              <a:t>OTÁZKY NA ZÁVĚR:</a:t>
            </a:r>
          </a:p>
          <a:p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Kdy začíná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jaro?</a:t>
            </a:r>
          </a:p>
          <a:p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………………………………………………………………….</a:t>
            </a:r>
          </a:p>
          <a:p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Co se děje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v přírodě?  </a:t>
            </a:r>
          </a:p>
          <a:p>
            <a:endParaRPr lang="cs-CZ" sz="2400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Kdo rodí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živá mláďata?</a:t>
            </a:r>
          </a:p>
          <a:p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4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Podtrhni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svátky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jara.</a:t>
            </a:r>
          </a:p>
          <a:p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600" i="1" dirty="0" smtClean="0">
                <a:solidFill>
                  <a:schemeClr val="accent1">
                    <a:lumMod val="50000"/>
                  </a:schemeClr>
                </a:solidFill>
              </a:rPr>
              <a:t>VELIKONOCE  </a:t>
            </a:r>
          </a:p>
          <a:p>
            <a:r>
              <a:rPr lang="cs-CZ" sz="26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600" i="1" dirty="0" smtClean="0">
                <a:solidFill>
                  <a:schemeClr val="accent1">
                    <a:lumMod val="50000"/>
                  </a:schemeClr>
                </a:solidFill>
              </a:rPr>
              <a:t>VÁNOCE</a:t>
            </a:r>
          </a:p>
          <a:p>
            <a:r>
              <a:rPr lang="cs-CZ" sz="2600" i="1" dirty="0" smtClean="0">
                <a:solidFill>
                  <a:schemeClr val="accent1">
                    <a:lumMod val="50000"/>
                  </a:schemeClr>
                </a:solidFill>
              </a:rPr>
              <a:t> SILVESTR</a:t>
            </a:r>
          </a:p>
          <a:p>
            <a:r>
              <a:rPr lang="cs-CZ" sz="26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600" i="1" dirty="0" smtClean="0">
                <a:solidFill>
                  <a:schemeClr val="accent1">
                    <a:lumMod val="50000"/>
                  </a:schemeClr>
                </a:solidFill>
              </a:rPr>
              <a:t>DEN MATEK</a:t>
            </a:r>
          </a:p>
          <a:p>
            <a:r>
              <a:rPr lang="cs-CZ" sz="26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600" i="1" dirty="0" smtClean="0">
                <a:solidFill>
                  <a:schemeClr val="accent1">
                    <a:lumMod val="50000"/>
                  </a:schemeClr>
                </a:solidFill>
              </a:rPr>
              <a:t>NOVÝ ROK</a:t>
            </a:r>
          </a:p>
          <a:p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                           </a:t>
            </a:r>
            <a:endParaRPr lang="cs-CZ" sz="2800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-1260648" y="476672"/>
            <a:ext cx="586067" cy="179316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08GM\AppData\Local\Microsoft\Windows\Temporary Internet Files\Content.IE5\COS8WGO0\MC900440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3" y="0"/>
            <a:ext cx="2206883" cy="323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M\AppData\Local\Microsoft\Windows\Temporary Internet Files\Content.IE5\COS8WGO0\MC90043688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37112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47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6F94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3253</TotalTime>
  <Words>203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název školy: Základní škola a Mateřská škola Prysk, okres Česká Lípa, příspěvková organizace autor: Helena Petrůvová název: VY_32_INOVACE_16_PRVOUKA_JARO číslo projektu: cz.1.07/1.4.00/21.1705</vt:lpstr>
      <vt:lpstr>JARO</vt:lpstr>
      <vt:lpstr>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08GM</dc:creator>
  <cp:lastModifiedBy>08GM</cp:lastModifiedBy>
  <cp:revision>36</cp:revision>
  <dcterms:created xsi:type="dcterms:W3CDTF">2012-03-13T09:29:27Z</dcterms:created>
  <dcterms:modified xsi:type="dcterms:W3CDTF">2013-02-04T20:15:51Z</dcterms:modified>
</cp:coreProperties>
</file>