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1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C8B677-AF24-42E5-B7F1-DF3B48C08026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D60E13-0FE9-4BBF-90E0-DDC5EED8D3A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707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60E13-0FE9-4BBF-90E0-DDC5EED8D3A5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466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321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38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4712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8800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7144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0658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1554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2629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029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273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249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A40188-3B03-46FD-85F2-90809983578A}" type="datetimeFigureOut">
              <a:rPr lang="cs-CZ" smtClean="0"/>
              <a:t>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9CFF3-6F03-4C82-8D2F-6A056B2A744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8431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jpeg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4964" y="692696"/>
            <a:ext cx="5837820" cy="7249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Název školy: </a:t>
            </a:r>
            <a:r>
              <a:rPr lang="cs-CZ" sz="2800" dirty="0" smtClean="0"/>
              <a:t>Základní škola a Mateřská škola Prysk,</a:t>
            </a:r>
          </a:p>
          <a:p>
            <a:pPr marL="0" indent="0">
              <a:buNone/>
            </a:pPr>
            <a:r>
              <a:rPr lang="cs-CZ" sz="2800" dirty="0" smtClean="0"/>
              <a:t>okres Česká Lípa, příspěvková organizace</a:t>
            </a:r>
          </a:p>
          <a:p>
            <a:pPr marL="0" indent="0">
              <a:buNone/>
            </a:pPr>
            <a:r>
              <a:rPr lang="cs-CZ" sz="2800" b="1" dirty="0"/>
              <a:t>a</a:t>
            </a:r>
            <a:r>
              <a:rPr lang="cs-CZ" sz="2800" b="1" dirty="0" smtClean="0"/>
              <a:t>utor: </a:t>
            </a:r>
            <a:r>
              <a:rPr lang="cs-CZ" sz="2800" dirty="0" smtClean="0"/>
              <a:t> Helena Petrůvová</a:t>
            </a:r>
          </a:p>
          <a:p>
            <a:pPr marL="0" indent="0">
              <a:buNone/>
            </a:pPr>
            <a:r>
              <a:rPr lang="cs-CZ" sz="2800" b="1" dirty="0"/>
              <a:t>n</a:t>
            </a:r>
            <a:r>
              <a:rPr lang="cs-CZ" sz="2800" b="1" dirty="0" smtClean="0"/>
              <a:t>ázev</a:t>
            </a:r>
            <a:r>
              <a:rPr lang="cs-CZ" sz="2800" b="1" dirty="0" smtClean="0"/>
              <a:t>: </a:t>
            </a:r>
            <a:r>
              <a:rPr lang="cs-CZ" sz="2800" dirty="0" smtClean="0"/>
              <a:t>VY_32_INOVACE_19_PRVOUKA_LÉTO</a:t>
            </a:r>
            <a:r>
              <a:rPr lang="cs-CZ" sz="2800" b="1" dirty="0" smtClean="0"/>
              <a:t>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č</a:t>
            </a:r>
            <a:r>
              <a:rPr lang="cs-CZ" sz="2800" b="1" dirty="0" smtClean="0"/>
              <a:t>íslo projektu: </a:t>
            </a:r>
            <a:r>
              <a:rPr lang="cs-CZ" sz="2800" dirty="0" smtClean="0"/>
              <a:t>cz.1.07/1.4.00/21.1705</a:t>
            </a:r>
          </a:p>
          <a:p>
            <a:pPr marL="0" indent="0">
              <a:buNone/>
            </a:pPr>
            <a:r>
              <a:rPr lang="cs-CZ" sz="2800" b="1" dirty="0" smtClean="0"/>
              <a:t>Anotace: </a:t>
            </a:r>
            <a:r>
              <a:rPr lang="cs-CZ" sz="2800" dirty="0" smtClean="0"/>
              <a:t>prezentace je určena žákům 1. a 2. ročníku ZŠ,</a:t>
            </a:r>
          </a:p>
          <a:p>
            <a:pPr marL="0" indent="0">
              <a:buNone/>
            </a:pPr>
            <a:r>
              <a:rPr lang="cs-CZ" sz="2800" dirty="0" smtClean="0"/>
              <a:t>k aktivnímu zapojení do výuky na interaktivní tabuli svými poznatky a znalostmi o létu</a:t>
            </a:r>
          </a:p>
          <a:p>
            <a:pPr marL="0" indent="0">
              <a:buNone/>
            </a:pPr>
            <a:r>
              <a:rPr lang="cs-CZ" sz="2800" dirty="0" smtClean="0"/>
              <a:t>Použita galerie Office</a:t>
            </a:r>
            <a:endParaRPr lang="cs-CZ" sz="2800" dirty="0"/>
          </a:p>
        </p:txBody>
      </p:sp>
      <p:pic>
        <p:nvPicPr>
          <p:cNvPr id="1026" name="Picture 2" descr="C:\Users\08GM\Desktop\Dumy\MÉ DUMY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6632"/>
            <a:ext cx="5765080" cy="152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84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87824" y="26843"/>
            <a:ext cx="3742184" cy="1728191"/>
          </a:xfrm>
        </p:spPr>
        <p:txBody>
          <a:bodyPr>
            <a:normAutofit/>
          </a:bodyPr>
          <a:lstStyle/>
          <a:p>
            <a:r>
              <a:rPr lang="cs-CZ" sz="8800" b="1" i="1" dirty="0" smtClean="0">
                <a:solidFill>
                  <a:srgbClr val="FF0000"/>
                </a:solidFill>
              </a:rPr>
              <a:t>LÉTO</a:t>
            </a:r>
            <a:endParaRPr lang="cs-CZ" sz="88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367" y="1916832"/>
            <a:ext cx="9131633" cy="3721968"/>
          </a:xfrm>
        </p:spPr>
        <p:txBody>
          <a:bodyPr/>
          <a:lstStyle/>
          <a:p>
            <a:pPr algn="l"/>
            <a:r>
              <a:rPr lang="cs-CZ" b="1" dirty="0" smtClean="0"/>
              <a:t>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21.června </a:t>
            </a:r>
            <a:r>
              <a:rPr lang="cs-CZ" dirty="0" smtClean="0">
                <a:solidFill>
                  <a:srgbClr val="FF0000"/>
                </a:solidFill>
              </a:rPr>
              <a:t>začíná </a:t>
            </a:r>
            <a:r>
              <a:rPr lang="cs-CZ" i="1" dirty="0" smtClean="0">
                <a:solidFill>
                  <a:srgbClr val="FF0000"/>
                </a:solidFill>
              </a:rPr>
              <a:t>léto.</a:t>
            </a:r>
          </a:p>
          <a:p>
            <a:pPr algn="l"/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                       </a:t>
            </a:r>
            <a:r>
              <a:rPr lang="cs-CZ" dirty="0" smtClean="0">
                <a:solidFill>
                  <a:srgbClr val="FF0000"/>
                </a:solidFill>
              </a:rPr>
              <a:t>Je to den </a:t>
            </a:r>
            <a:r>
              <a:rPr lang="cs-CZ" b="1" i="1" dirty="0" smtClean="0">
                <a:solidFill>
                  <a:srgbClr val="FF0000"/>
                </a:solidFill>
              </a:rPr>
              <a:t>letního slunovratu</a:t>
            </a:r>
            <a:r>
              <a:rPr lang="cs-CZ" i="1" dirty="0" smtClean="0">
                <a:solidFill>
                  <a:srgbClr val="FF0000"/>
                </a:solidFill>
              </a:rPr>
              <a:t>.</a:t>
            </a:r>
          </a:p>
          <a:p>
            <a:pPr algn="l"/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Nastávají dlouhé slunné dny a krátké teplé noci. </a:t>
            </a:r>
          </a:p>
          <a:p>
            <a:pPr algn="l"/>
            <a:endParaRPr lang="cs-CZ" dirty="0" smtClean="0">
              <a:solidFill>
                <a:srgbClr val="FF0000"/>
              </a:solidFill>
            </a:endParaRPr>
          </a:p>
          <a:p>
            <a:pPr algn="l"/>
            <a:r>
              <a:rPr lang="cs-CZ" dirty="0" smtClean="0">
                <a:solidFill>
                  <a:srgbClr val="FF0000"/>
                </a:solidFill>
              </a:rPr>
              <a:t>Letní měsíce jsou: </a:t>
            </a:r>
            <a:r>
              <a:rPr lang="cs-CZ" b="1" i="1" dirty="0" smtClean="0">
                <a:solidFill>
                  <a:srgbClr val="FF0000"/>
                </a:solidFill>
              </a:rPr>
              <a:t>červen, červenec, srpen</a:t>
            </a:r>
          </a:p>
          <a:p>
            <a:pPr algn="l"/>
            <a:r>
              <a:rPr lang="cs-CZ" i="1" dirty="0" smtClean="0">
                <a:solidFill>
                  <a:srgbClr val="FF0000"/>
                </a:solidFill>
              </a:rPr>
              <a:t>Červenec a srpen </a:t>
            </a:r>
            <a:r>
              <a:rPr lang="cs-CZ" dirty="0" smtClean="0">
                <a:solidFill>
                  <a:srgbClr val="FF0000"/>
                </a:solidFill>
              </a:rPr>
              <a:t>jsou prázdninové měsíce.</a:t>
            </a:r>
          </a:p>
          <a:p>
            <a:pPr algn="l"/>
            <a:endParaRPr lang="cs-CZ" dirty="0"/>
          </a:p>
        </p:txBody>
      </p:sp>
      <p:pic>
        <p:nvPicPr>
          <p:cNvPr id="1027" name="Picture 3" descr="C:\Users\08GM\AppData\Local\Microsoft\Windows\Temporary Internet Files\Content.IE5\S7687CZ2\MP9004010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67" y="19917"/>
            <a:ext cx="2033688" cy="3049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K0O7W0UI\MC9002320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886102"/>
            <a:ext cx="2195736" cy="1971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08GM\AppData\Local\Microsoft\Windows\Temporary Internet Files\Content.IE5\S7687CZ2\MC9003503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843"/>
            <a:ext cx="168243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5672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-1173"/>
            <a:ext cx="5361072" cy="1417638"/>
          </a:xfrm>
        </p:spPr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rgbClr val="FF0000"/>
                </a:solidFill>
              </a:rPr>
              <a:t>Léto</a:t>
            </a:r>
            <a:r>
              <a:rPr lang="cs-CZ" sz="3200" b="1" i="1" dirty="0" smtClean="0">
                <a:solidFill>
                  <a:srgbClr val="FF0000"/>
                </a:solidFill>
              </a:rPr>
              <a:t> je </a:t>
            </a:r>
            <a:r>
              <a:rPr lang="cs-CZ" sz="3600" b="1" i="1" dirty="0" smtClean="0">
                <a:solidFill>
                  <a:srgbClr val="FF0000"/>
                </a:solidFill>
              </a:rPr>
              <a:t>čas</a:t>
            </a:r>
            <a:r>
              <a:rPr lang="cs-CZ" sz="3200" b="1" i="1" dirty="0" smtClean="0">
                <a:solidFill>
                  <a:srgbClr val="FF0000"/>
                </a:solidFill>
              </a:rPr>
              <a:t> odpočinku.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82928" y="1412776"/>
            <a:ext cx="5361072" cy="54452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Chodíme na </a:t>
            </a:r>
            <a:r>
              <a:rPr lang="cs-CZ" i="1" dirty="0" smtClean="0">
                <a:solidFill>
                  <a:srgbClr val="FF0000"/>
                </a:solidFill>
              </a:rPr>
              <a:t>výlety</a:t>
            </a:r>
            <a:r>
              <a:rPr lang="cs-CZ" dirty="0" smtClean="0">
                <a:solidFill>
                  <a:srgbClr val="FF0000"/>
                </a:solidFill>
              </a:rPr>
              <a:t>, jezdíme na </a:t>
            </a:r>
            <a:r>
              <a:rPr lang="cs-CZ" i="1" dirty="0" smtClean="0">
                <a:solidFill>
                  <a:srgbClr val="FF0000"/>
                </a:solidFill>
              </a:rPr>
              <a:t>dovolenou</a:t>
            </a:r>
            <a:r>
              <a:rPr lang="cs-CZ" dirty="0" smtClean="0">
                <a:solidFill>
                  <a:srgbClr val="FF0000"/>
                </a:solidFill>
              </a:rPr>
              <a:t> nebo letní </a:t>
            </a:r>
            <a:r>
              <a:rPr lang="cs-CZ" i="1" dirty="0" smtClean="0">
                <a:solidFill>
                  <a:srgbClr val="FF0000"/>
                </a:solidFill>
              </a:rPr>
              <a:t>tábory.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 přírodě se </a:t>
            </a:r>
            <a:r>
              <a:rPr lang="cs-CZ" i="1" dirty="0" smtClean="0">
                <a:solidFill>
                  <a:srgbClr val="FF0000"/>
                </a:solidFill>
              </a:rPr>
              <a:t>koupeme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i="1" dirty="0" smtClean="0">
                <a:solidFill>
                  <a:srgbClr val="FF0000"/>
                </a:solidFill>
              </a:rPr>
              <a:t>opalujeme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Slunce</a:t>
            </a:r>
            <a:r>
              <a:rPr lang="cs-CZ" dirty="0" smtClean="0">
                <a:solidFill>
                  <a:srgbClr val="FF0000"/>
                </a:solidFill>
              </a:rPr>
              <a:t> více svítí a hřeje, ale mohou nastat i letní </a:t>
            </a:r>
            <a:r>
              <a:rPr lang="cs-CZ" i="1" dirty="0" smtClean="0">
                <a:solidFill>
                  <a:srgbClr val="FF0000"/>
                </a:solidFill>
              </a:rPr>
              <a:t>bouřky.</a:t>
            </a:r>
          </a:p>
        </p:txBody>
      </p:sp>
      <p:pic>
        <p:nvPicPr>
          <p:cNvPr id="2050" name="Picture 2" descr="C:\Users\08GM\AppData\Local\Microsoft\Windows\Temporary Internet Files\Content.IE5\R5DYL6IX\MP90043943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32577"/>
            <a:ext cx="3782928" cy="533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M\AppData\Local\Microsoft\Windows\Temporary Internet Files\Content.IE5\HYLTD0DE\MC9003591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655" y="480900"/>
            <a:ext cx="3037292" cy="2030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064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8851" y="142855"/>
            <a:ext cx="4457589" cy="151216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 zahradách </a:t>
            </a:r>
            <a:r>
              <a:rPr lang="cs-CZ" sz="3200" dirty="0" smtClean="0">
                <a:solidFill>
                  <a:srgbClr val="FF0000"/>
                </a:solidFill>
              </a:rPr>
              <a:t>zraje </a:t>
            </a:r>
            <a:r>
              <a:rPr lang="cs-CZ" sz="3200" i="1" dirty="0" smtClean="0">
                <a:solidFill>
                  <a:srgbClr val="FF0000"/>
                </a:solidFill>
              </a:rPr>
              <a:t>rybíz, angrešt, třešně, višně, jahody, meruňky a broskve.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5" name="Picture 3" descr="C:\Users\08GM\AppData\Local\Microsoft\Windows\Temporary Internet Files\Content.IE5\HYLTD0DE\MC900123199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8675" y="3000500"/>
            <a:ext cx="71437" cy="6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M\AppData\Local\Microsoft\Windows\Temporary Internet Files\Content.IE5\HYLTD0DE\MC9001935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251" y="123383"/>
            <a:ext cx="1547664" cy="1708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K0O7W0UI\MP900227703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059391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46260" y="2209246"/>
            <a:ext cx="32403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Na polích </a:t>
            </a:r>
            <a:r>
              <a:rPr lang="cs-CZ" sz="3200" dirty="0" smtClean="0">
                <a:solidFill>
                  <a:srgbClr val="FF0000"/>
                </a:solidFill>
              </a:rPr>
              <a:t>probíhá sklizeň obilí </a:t>
            </a:r>
            <a:r>
              <a:rPr lang="cs-CZ" sz="3200" i="1" dirty="0" smtClean="0">
                <a:solidFill>
                  <a:srgbClr val="FF0000"/>
                </a:solidFill>
              </a:rPr>
              <a:t>- žně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92896" y="4892117"/>
            <a:ext cx="4464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Sbíráme </a:t>
            </a:r>
            <a:r>
              <a:rPr lang="cs-CZ" sz="3200" b="1" dirty="0" smtClean="0">
                <a:solidFill>
                  <a:srgbClr val="FF0000"/>
                </a:solidFill>
              </a:rPr>
              <a:t>lesní plody </a:t>
            </a:r>
            <a:r>
              <a:rPr lang="cs-CZ" sz="3200" dirty="0" smtClean="0">
                <a:solidFill>
                  <a:srgbClr val="FF0000"/>
                </a:solidFill>
              </a:rPr>
              <a:t>– </a:t>
            </a:r>
            <a:r>
              <a:rPr lang="cs-CZ" sz="3200" i="1" dirty="0" smtClean="0">
                <a:solidFill>
                  <a:srgbClr val="FF0000"/>
                </a:solidFill>
              </a:rPr>
              <a:t>borůvky, maliny, ostružiny</a:t>
            </a:r>
            <a:r>
              <a:rPr lang="cs-CZ" sz="3200" dirty="0" smtClean="0">
                <a:solidFill>
                  <a:srgbClr val="FF0000"/>
                </a:solidFill>
              </a:rPr>
              <a:t> a první jedlé </a:t>
            </a:r>
            <a:r>
              <a:rPr lang="cs-CZ" sz="3200" i="1" dirty="0" smtClean="0">
                <a:solidFill>
                  <a:srgbClr val="FF0000"/>
                </a:solidFill>
              </a:rPr>
              <a:t>houby.</a:t>
            </a:r>
            <a:endParaRPr lang="cs-CZ" sz="3200" i="1" dirty="0">
              <a:solidFill>
                <a:srgbClr val="FF0000"/>
              </a:solidFill>
            </a:endParaRPr>
          </a:p>
        </p:txBody>
      </p:sp>
      <p:pic>
        <p:nvPicPr>
          <p:cNvPr id="1036" name="Picture 12" descr="C:\Users\08GM\AppData\Local\Microsoft\Windows\Temporary Internet Files\Content.IE5\K0O7W0UI\MC9001935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56172"/>
            <a:ext cx="1826474" cy="1807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GM\AppData\Local\Microsoft\Windows\Temporary Internet Files\Content.IE5\DE4CGPLA\MC9001935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83630"/>
            <a:ext cx="1711072" cy="192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GM\AppData\Local\Microsoft\Windows\Temporary Internet Files\Content.IE5\AM1I8PN9\MC90005487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9279" y="1925452"/>
            <a:ext cx="1529786" cy="18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08GM\AppData\Local\Microsoft\Windows\Temporary Internet Files\Content.IE5\IR8SAAOO\MC90012323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679" y="-3123"/>
            <a:ext cx="1799240" cy="212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08GM\AppData\Local\Microsoft\Windows\Temporary Internet Files\Content.IE5\K0O7W0UI\MC90003639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783080" cy="148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M\AppData\Local\Microsoft\Windows\Temporary Internet Files\Content.IE5\K0O7W0UI\MC90005827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2497" y="3788333"/>
            <a:ext cx="1865034" cy="1759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GM\AppData\Local\Microsoft\Windows\Temporary Internet Files\Content.IE5\AM1I8PN9\MC90019331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010" y="5430850"/>
            <a:ext cx="1687722" cy="142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8212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260648"/>
            <a:ext cx="45719" cy="50405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60426" y="2636912"/>
            <a:ext cx="7363703" cy="158417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Jak si představuješ nejkrásnější </a:t>
            </a:r>
            <a:r>
              <a:rPr lang="cs-CZ" i="1" dirty="0" smtClean="0">
                <a:solidFill>
                  <a:srgbClr val="FF0000"/>
                </a:solidFill>
              </a:rPr>
              <a:t>prázdniny?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 co musíš dávat o prázdninách pozor?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101" name="Picture 5" descr="C:\Users\08GM\AppData\Local\Microsoft\Windows\Temporary Internet Files\Content.IE5\COS8WGO0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06641"/>
            <a:ext cx="2094793" cy="1582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GM\AppData\Local\Microsoft\Windows\Temporary Internet Files\Content.IE5\K0O7W0UI\MC9004382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311" y="246408"/>
            <a:ext cx="2013321" cy="210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GM\AppData\Local\Microsoft\Windows\Temporary Internet Files\Content.IE5\IR8SAAOO\MC9004375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988" y="246408"/>
            <a:ext cx="1485787" cy="190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08GM\AppData\Local\Microsoft\Windows\Temporary Internet Files\Content.IE5\S7687CZ2\MC9004324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609" y="3645024"/>
            <a:ext cx="1642994" cy="1938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08GM\AppData\Local\Microsoft\Windows\Temporary Internet Files\Content.IE5\HYLTD0DE\MC9004108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04" y="4786124"/>
            <a:ext cx="2125466" cy="2071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31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9259E-6 L 0.06406 0.09908 L 0.12517 -2.59259E-6 L 0.18975 0.09908 L 0.25416 -2.59259E-6 L 0.31475 0.09908 L 0.37934 -2.59259E-6 L 0.43975 0.09908 L 0.50486 -2.59259E-6 L 0.56979 0.09908 L 0.63055 -2.59259E-6 L 0.69513 0.09908 L 0.75555 -2.59259E-6 L 0.81979 0.09908 L 0.88489 -2.59259E-6 L 0.94531 0.09908 L 1.01024 -2.59259E-6 " pathEditMode="relative" rAng="0" ptsTypes="FFFFFFFFFFFFFFFFF">
                                      <p:cBhvr>
                                        <p:cTn id="52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503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FFF00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355</TotalTime>
  <Words>186</Words>
  <Application>Microsoft Office PowerPoint</Application>
  <PresentationFormat>Předvádění na obrazovce (4:3)</PresentationFormat>
  <Paragraphs>29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LÉTO</vt:lpstr>
      <vt:lpstr>Léto je čas odpočinku.</vt:lpstr>
      <vt:lpstr>Na zahradách zraje rybíz, angrešt, třešně, višně, jahody, meruňky a broskve.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LÉTO</dc:title>
  <dc:creator>08GM</dc:creator>
  <cp:lastModifiedBy>08GM</cp:lastModifiedBy>
  <cp:revision>33</cp:revision>
  <dcterms:created xsi:type="dcterms:W3CDTF">2012-05-23T18:39:32Z</dcterms:created>
  <dcterms:modified xsi:type="dcterms:W3CDTF">2013-02-04T20:21:14Z</dcterms:modified>
</cp:coreProperties>
</file>