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7"/>
  </p:notesMasterIdLst>
  <p:sldIdLst>
    <p:sldId id="258" r:id="rId4"/>
    <p:sldId id="266" r:id="rId5"/>
    <p:sldId id="307" r:id="rId6"/>
    <p:sldId id="361" r:id="rId7"/>
    <p:sldId id="399" r:id="rId8"/>
    <p:sldId id="311" r:id="rId9"/>
    <p:sldId id="400" r:id="rId10"/>
    <p:sldId id="409" r:id="rId11"/>
    <p:sldId id="422" r:id="rId12"/>
    <p:sldId id="405" r:id="rId13"/>
    <p:sldId id="406" r:id="rId14"/>
    <p:sldId id="417" r:id="rId15"/>
    <p:sldId id="418" r:id="rId16"/>
    <p:sldId id="419" r:id="rId17"/>
    <p:sldId id="407" r:id="rId18"/>
    <p:sldId id="425" r:id="rId19"/>
    <p:sldId id="426" r:id="rId20"/>
    <p:sldId id="427" r:id="rId21"/>
    <p:sldId id="410" r:id="rId22"/>
    <p:sldId id="423" r:id="rId23"/>
    <p:sldId id="316" r:id="rId24"/>
    <p:sldId id="411" r:id="rId25"/>
    <p:sldId id="412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000"/>
    <a:srgbClr val="006600"/>
    <a:srgbClr val="FFFFFF"/>
    <a:srgbClr val="000000"/>
    <a:srgbClr val="69F38A"/>
    <a:srgbClr val="99FFCC"/>
    <a:srgbClr val="D0D8E8"/>
    <a:srgbClr val="F67E6A"/>
    <a:srgbClr val="FF6600"/>
    <a:srgbClr val="FAB7A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94" autoAdjust="0"/>
    <p:restoredTop sz="93190" autoAdjust="0"/>
  </p:normalViewPr>
  <p:slideViewPr>
    <p:cSldViewPr>
      <p:cViewPr varScale="1">
        <p:scale>
          <a:sx n="64" d="100"/>
          <a:sy n="64" d="100"/>
        </p:scale>
        <p:origin x="-139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#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měření času </a:t>
          </a:r>
          <a:endParaRPr lang="cs-CZ" sz="2400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jednotky času</a:t>
          </a:r>
          <a:endParaRPr lang="cs-CZ" sz="2400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délka dne</a:t>
          </a:r>
          <a:endParaRPr lang="cs-CZ" sz="2400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kalendářní rok</a:t>
          </a:r>
          <a:endParaRPr lang="cs-CZ" sz="2400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přestupný rok</a:t>
          </a:r>
          <a:endParaRPr lang="cs-CZ" sz="2400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kalendář</a:t>
          </a:r>
          <a:endParaRPr lang="cs-CZ" sz="2400" dirty="0"/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 místní čas</a:t>
          </a:r>
          <a:endParaRPr lang="cs-CZ" sz="2400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 custT="1"/>
      <dgm:spPr>
        <a:solidFill>
          <a:schemeClr val="accent6">
            <a:lumMod val="20000"/>
            <a:lumOff val="80000"/>
            <a:alpha val="9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 pásmový čas</a:t>
          </a:r>
          <a:endParaRPr lang="cs-CZ" sz="2400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7EBCF7C0-B995-460D-9CA3-BD8B3E69F3CB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cs-CZ" sz="2400" b="0" dirty="0" smtClean="0"/>
            <a:t>časový rozdíl</a:t>
          </a:r>
          <a:endParaRPr lang="cs-CZ" sz="2400" b="0" dirty="0"/>
        </a:p>
      </dgm:t>
    </dgm:pt>
    <dgm:pt modelId="{B44CE7E5-77A8-4F22-A410-E2F0A808316A}" type="parTrans" cxnId="{27B41021-7BE5-4BD4-B843-369E4414E5DB}">
      <dgm:prSet/>
      <dgm:spPr/>
      <dgm:t>
        <a:bodyPr/>
        <a:lstStyle/>
        <a:p>
          <a:endParaRPr lang="cs-CZ"/>
        </a:p>
      </dgm:t>
    </dgm:pt>
    <dgm:pt modelId="{3AFBB1D1-DB90-4B69-813F-69F79D6CC64B}" type="sibTrans" cxnId="{27B41021-7BE5-4BD4-B843-369E4414E5DB}">
      <dgm:prSet/>
      <dgm:spPr/>
      <dgm:t>
        <a:bodyPr/>
        <a:lstStyle/>
        <a:p>
          <a:endParaRPr lang="cs-CZ"/>
        </a:p>
      </dgm:t>
    </dgm:pt>
    <dgm:pt modelId="{EC946AD9-0CA3-4444-A299-3735452357FC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letní čas</a:t>
          </a:r>
          <a:endParaRPr lang="cs-CZ" sz="2400" dirty="0"/>
        </a:p>
      </dgm:t>
    </dgm:pt>
    <dgm:pt modelId="{B9190A19-CEA3-4D43-996A-53F74EB83307}" type="parTrans" cxnId="{3EC3097B-3055-4F11-B216-5684F7B173A9}">
      <dgm:prSet/>
      <dgm:spPr/>
      <dgm:t>
        <a:bodyPr/>
        <a:lstStyle/>
        <a:p>
          <a:endParaRPr lang="cs-CZ"/>
        </a:p>
      </dgm:t>
    </dgm:pt>
    <dgm:pt modelId="{F4E4AC8B-3E09-4622-A368-DD5DD20AE7FD}" type="sibTrans" cxnId="{3EC3097B-3055-4F11-B216-5684F7B173A9}">
      <dgm:prSet/>
      <dgm:spPr/>
      <dgm:t>
        <a:bodyPr/>
        <a:lstStyle/>
        <a:p>
          <a:endParaRPr lang="cs-CZ"/>
        </a:p>
      </dgm:t>
    </dgm:pt>
    <dgm:pt modelId="{8CABA663-F140-4381-A837-528457B523EF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délka měsíce</a:t>
          </a:r>
          <a:endParaRPr lang="cs-CZ" sz="2400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1E8D236F-3381-450A-8AC6-8A58F9383057}">
      <dgm:prSet custT="1"/>
      <dgm:spPr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cs-CZ" sz="2400" dirty="0" smtClean="0"/>
            <a:t>datová hranice</a:t>
          </a:r>
          <a:endParaRPr lang="cs-CZ" sz="2400" dirty="0"/>
        </a:p>
      </dgm:t>
    </dgm:pt>
    <dgm:pt modelId="{2B781FFA-E304-42B3-A887-AF9EDCEA7779}" type="parTrans" cxnId="{27ED84F4-B490-420A-A4F6-6BE26392A0A7}">
      <dgm:prSet/>
      <dgm:spPr/>
      <dgm:t>
        <a:bodyPr/>
        <a:lstStyle/>
        <a:p>
          <a:endParaRPr lang="cs-CZ"/>
        </a:p>
      </dgm:t>
    </dgm:pt>
    <dgm:pt modelId="{D376DCC2-24D7-4A93-A805-643B767571F4}" type="sibTrans" cxnId="{27ED84F4-B490-420A-A4F6-6BE26392A0A7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12" custLinFactNeighborX="417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12" custLinFactNeighborX="335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12" custLinFactNeighborX="2529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12" custLinFactNeighborX="1704" custLinFactNeighborY="-29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12" custLinFactNeighborX="417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12" custLinFactNeighborX="335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12" custLinFactNeighborX="2529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12" custLinFactNeighborX="1704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8" presStyleCnt="12" custLinFactNeighborX="4179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7449AA-C368-4B37-B1BC-B8324ED21AA6}" type="pres">
      <dgm:prSet presAssocID="{4B5082E5-F459-432B-955B-08AD14ED6B7B}" presName="sibTrans" presStyleCnt="0"/>
      <dgm:spPr/>
    </dgm:pt>
    <dgm:pt modelId="{D5B814DB-2B46-4BBC-98D8-8038F299A82F}" type="pres">
      <dgm:prSet presAssocID="{1E8D236F-3381-450A-8AC6-8A58F9383057}" presName="node" presStyleLbl="node1" presStyleIdx="9" presStyleCnt="12" custLinFactNeighborX="3354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54AA83-F239-46A8-9A87-1EB1FB0B79F9}" type="pres">
      <dgm:prSet presAssocID="{D376DCC2-24D7-4A93-A805-643B767571F4}" presName="sibTrans" presStyleCnt="0"/>
      <dgm:spPr/>
    </dgm:pt>
    <dgm:pt modelId="{8C8086F4-EA7A-4DA8-B360-C7A5B3E6375F}" type="pres">
      <dgm:prSet presAssocID="{7EBCF7C0-B995-460D-9CA3-BD8B3E69F3CB}" presName="node" presStyleLbl="node1" presStyleIdx="10" presStyleCnt="12" custLinFactNeighborX="2529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DB8853-AB58-43AB-A5CF-0A1BC771C5FE}" type="pres">
      <dgm:prSet presAssocID="{3AFBB1D1-DB90-4B69-813F-69F79D6CC64B}" presName="sibTrans" presStyleCnt="0"/>
      <dgm:spPr/>
    </dgm:pt>
    <dgm:pt modelId="{BAA9C6B7-595A-4370-8301-2396CE27676B}" type="pres">
      <dgm:prSet presAssocID="{EC946AD9-0CA3-4444-A299-3735452357FC}" presName="node" presStyleLbl="node1" presStyleIdx="11" presStyleCnt="12" custLinFactNeighborX="1704" custLinFactNeighborY="216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D47D536-66F0-4C39-A2D2-526A49D6E646}" type="presOf" srcId="{1BDE75C6-E49C-4C0D-9B54-AB332D07C5E8}" destId="{327274FD-849A-4253-A88C-49EA9C8EC748}" srcOrd="0" destOrd="0" presId="urn:microsoft.com/office/officeart/2005/8/layout/default#1"/>
    <dgm:cxn modelId="{415B3D3A-4C7C-4957-B34B-F1AA1AFEEF6B}" type="presOf" srcId="{8CABA663-F140-4381-A837-528457B523EF}" destId="{D9A0A614-79EC-42F7-A674-B82117D4894F}" srcOrd="0" destOrd="0" presId="urn:microsoft.com/office/officeart/2005/8/layout/default#1"/>
    <dgm:cxn modelId="{5C319870-548F-427B-928E-26B433F45CF9}" type="presOf" srcId="{7EBCF7C0-B995-460D-9CA3-BD8B3E69F3CB}" destId="{8C8086F4-EA7A-4DA8-B360-C7A5B3E6375F}" srcOrd="0" destOrd="0" presId="urn:microsoft.com/office/officeart/2005/8/layout/default#1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18342871-60CB-4FAF-9379-396B21786A3E}" type="presOf" srcId="{7D689C6D-215A-4061-950F-D2B50FE031ED}" destId="{3C5A676D-11A3-40AD-B0C0-98AA55E96A4D}" srcOrd="0" destOrd="0" presId="urn:microsoft.com/office/officeart/2005/8/layout/default#1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F01870C4-2C05-4E31-A523-5755CE6FAA53}" type="presOf" srcId="{7064D6C3-D3C5-48BB-ABE8-9B6F4E5F0A72}" destId="{BC96A9CA-1CEB-4AF6-A87C-FBD3AB402411}" srcOrd="0" destOrd="0" presId="urn:microsoft.com/office/officeart/2005/8/layout/default#1"/>
    <dgm:cxn modelId="{2BFDAC15-453D-4033-8E79-EFD866503141}" srcId="{7D689C6D-215A-4061-950F-D2B50FE031ED}" destId="{0E767B01-13C3-462A-A480-36847BE14600}" srcOrd="8" destOrd="0" parTransId="{92C6742D-DFB2-40B3-82D6-3A6C77DECC85}" sibTransId="{4B5082E5-F459-432B-955B-08AD14ED6B7B}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75B243D1-D411-4193-93E3-366FD2C355E9}" type="presOf" srcId="{C68AB37A-53D0-4D22-A99A-2423E0AA25C6}" destId="{D130A27F-5689-4129-A5C8-1E2E8D1BAED4}" srcOrd="0" destOrd="0" presId="urn:microsoft.com/office/officeart/2005/8/layout/default#1"/>
    <dgm:cxn modelId="{331CCD6E-B222-4ABC-A9BF-270FD76BE3AF}" type="presOf" srcId="{EC946AD9-0CA3-4444-A299-3735452357FC}" destId="{BAA9C6B7-595A-4370-8301-2396CE27676B}" srcOrd="0" destOrd="0" presId="urn:microsoft.com/office/officeart/2005/8/layout/default#1"/>
    <dgm:cxn modelId="{FDD2A616-0671-4A20-8375-DF59DBB6F9C2}" type="presOf" srcId="{6D29609A-A390-414B-A1D1-B8FB6AD99EA0}" destId="{A33118F3-006D-4DE0-85D7-BEF5B6ED5873}" srcOrd="0" destOrd="0" presId="urn:microsoft.com/office/officeart/2005/8/layout/default#1"/>
    <dgm:cxn modelId="{27B41021-7BE5-4BD4-B843-369E4414E5DB}" srcId="{7D689C6D-215A-4061-950F-D2B50FE031ED}" destId="{7EBCF7C0-B995-460D-9CA3-BD8B3E69F3CB}" srcOrd="10" destOrd="0" parTransId="{B44CE7E5-77A8-4F22-A410-E2F0A808316A}" sibTransId="{3AFBB1D1-DB90-4B69-813F-69F79D6CC64B}"/>
    <dgm:cxn modelId="{2D1DD53D-528F-40AF-96C3-BE549D73ABC8}" type="presOf" srcId="{0B3179CF-1808-4AF2-9A23-49E161367459}" destId="{7685899C-38FE-4CB4-8B7F-2C3F43DD35D1}" srcOrd="0" destOrd="0" presId="urn:microsoft.com/office/officeart/2005/8/layout/default#1"/>
    <dgm:cxn modelId="{8A3AF5CF-DD22-408D-9075-796671A5DEFE}" type="presOf" srcId="{0E767B01-13C3-462A-A480-36847BE14600}" destId="{802AFF8F-A710-40F3-A00D-100F373737B8}" srcOrd="0" destOrd="0" presId="urn:microsoft.com/office/officeart/2005/8/layout/default#1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D3E68159-096E-420D-A9E8-5EF8B41ADE89}" type="presOf" srcId="{53967C97-45EB-4DD3-90B7-0B27D694F559}" destId="{12A3D154-DC56-44D7-ADBF-D1C4D58ED58A}" srcOrd="0" destOrd="0" presId="urn:microsoft.com/office/officeart/2005/8/layout/default#1"/>
    <dgm:cxn modelId="{27ED84F4-B490-420A-A4F6-6BE26392A0A7}" srcId="{7D689C6D-215A-4061-950F-D2B50FE031ED}" destId="{1E8D236F-3381-450A-8AC6-8A58F9383057}" srcOrd="9" destOrd="0" parTransId="{2B781FFA-E304-42B3-A887-AF9EDCEA7779}" sibTransId="{D376DCC2-24D7-4A93-A805-643B767571F4}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D71E89CB-B1D7-479B-B11E-4BA90A243D4D}" type="presOf" srcId="{1E8D236F-3381-450A-8AC6-8A58F9383057}" destId="{D5B814DB-2B46-4BBC-98D8-8038F299A82F}" srcOrd="0" destOrd="0" presId="urn:microsoft.com/office/officeart/2005/8/layout/default#1"/>
    <dgm:cxn modelId="{3B19BC5F-074A-4ED5-9030-183AAED13461}" type="presOf" srcId="{1EE2DD4F-7CF7-48E0-8C07-1B8F9C6DE597}" destId="{69BA46AD-DF0A-4BBD-9AEE-440738E97DD1}" srcOrd="0" destOrd="0" presId="urn:microsoft.com/office/officeart/2005/8/layout/default#1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3EC3097B-3055-4F11-B216-5684F7B173A9}" srcId="{7D689C6D-215A-4061-950F-D2B50FE031ED}" destId="{EC946AD9-0CA3-4444-A299-3735452357FC}" srcOrd="11" destOrd="0" parTransId="{B9190A19-CEA3-4D43-996A-53F74EB83307}" sibTransId="{F4E4AC8B-3E09-4622-A368-DD5DD20AE7FD}"/>
    <dgm:cxn modelId="{DBBF7AF7-0513-426C-916B-D2AB1E4AC7C2}" type="presParOf" srcId="{3C5A676D-11A3-40AD-B0C0-98AA55E96A4D}" destId="{A33118F3-006D-4DE0-85D7-BEF5B6ED5873}" srcOrd="0" destOrd="0" presId="urn:microsoft.com/office/officeart/2005/8/layout/default#1"/>
    <dgm:cxn modelId="{62EA9B90-1D95-4BFB-9729-E5CBF0AE3F54}" type="presParOf" srcId="{3C5A676D-11A3-40AD-B0C0-98AA55E96A4D}" destId="{ED37F170-9829-48EA-8EBA-6F9CF988D086}" srcOrd="1" destOrd="0" presId="urn:microsoft.com/office/officeart/2005/8/layout/default#1"/>
    <dgm:cxn modelId="{ABF52FFA-1924-4E5E-84FC-E7977424400A}" type="presParOf" srcId="{3C5A676D-11A3-40AD-B0C0-98AA55E96A4D}" destId="{7685899C-38FE-4CB4-8B7F-2C3F43DD35D1}" srcOrd="2" destOrd="0" presId="urn:microsoft.com/office/officeart/2005/8/layout/default#1"/>
    <dgm:cxn modelId="{A64989C8-97F3-427E-A8B2-E1185FB17C89}" type="presParOf" srcId="{3C5A676D-11A3-40AD-B0C0-98AA55E96A4D}" destId="{853257FC-53A7-41E2-A65B-84FCEABD6802}" srcOrd="3" destOrd="0" presId="urn:microsoft.com/office/officeart/2005/8/layout/default#1"/>
    <dgm:cxn modelId="{2DC0D1FC-895D-4867-9F85-AD97E21313B2}" type="presParOf" srcId="{3C5A676D-11A3-40AD-B0C0-98AA55E96A4D}" destId="{D130A27F-5689-4129-A5C8-1E2E8D1BAED4}" srcOrd="4" destOrd="0" presId="urn:microsoft.com/office/officeart/2005/8/layout/default#1"/>
    <dgm:cxn modelId="{6A65C9D5-5D10-4164-AFF5-CCDBD1A83B91}" type="presParOf" srcId="{3C5A676D-11A3-40AD-B0C0-98AA55E96A4D}" destId="{7AC5A7A6-39BB-4862-9179-92A64503AD24}" srcOrd="5" destOrd="0" presId="urn:microsoft.com/office/officeart/2005/8/layout/default#1"/>
    <dgm:cxn modelId="{67FA37DD-FCDE-4836-8F98-8800E3093086}" type="presParOf" srcId="{3C5A676D-11A3-40AD-B0C0-98AA55E96A4D}" destId="{D9A0A614-79EC-42F7-A674-B82117D4894F}" srcOrd="6" destOrd="0" presId="urn:microsoft.com/office/officeart/2005/8/layout/default#1"/>
    <dgm:cxn modelId="{39C47D4E-5FB1-435A-9AF2-ACFE2E3642F5}" type="presParOf" srcId="{3C5A676D-11A3-40AD-B0C0-98AA55E96A4D}" destId="{A2AD23F2-1FB6-4CB6-A59B-48DBACFA1E36}" srcOrd="7" destOrd="0" presId="urn:microsoft.com/office/officeart/2005/8/layout/default#1"/>
    <dgm:cxn modelId="{785BC253-9BFD-4006-BED2-7C6A4928AD3C}" type="presParOf" srcId="{3C5A676D-11A3-40AD-B0C0-98AA55E96A4D}" destId="{327274FD-849A-4253-A88C-49EA9C8EC748}" srcOrd="8" destOrd="0" presId="urn:microsoft.com/office/officeart/2005/8/layout/default#1"/>
    <dgm:cxn modelId="{3E122783-1B41-44E3-B8C9-2791A990E9BB}" type="presParOf" srcId="{3C5A676D-11A3-40AD-B0C0-98AA55E96A4D}" destId="{BF9480DF-7708-4F28-AB36-28724565F072}" srcOrd="9" destOrd="0" presId="urn:microsoft.com/office/officeart/2005/8/layout/default#1"/>
    <dgm:cxn modelId="{58101A03-05D3-4F74-921A-073BF3A94907}" type="presParOf" srcId="{3C5A676D-11A3-40AD-B0C0-98AA55E96A4D}" destId="{69BA46AD-DF0A-4BBD-9AEE-440738E97DD1}" srcOrd="10" destOrd="0" presId="urn:microsoft.com/office/officeart/2005/8/layout/default#1"/>
    <dgm:cxn modelId="{C0027681-00E6-4FC2-98A0-DF1E0C9EE769}" type="presParOf" srcId="{3C5A676D-11A3-40AD-B0C0-98AA55E96A4D}" destId="{38C5E5AD-97B1-468F-8689-E19F00FEE7F1}" srcOrd="11" destOrd="0" presId="urn:microsoft.com/office/officeart/2005/8/layout/default#1"/>
    <dgm:cxn modelId="{FE8EDE05-A18B-4E28-9868-00A226AAE6AF}" type="presParOf" srcId="{3C5A676D-11A3-40AD-B0C0-98AA55E96A4D}" destId="{12A3D154-DC56-44D7-ADBF-D1C4D58ED58A}" srcOrd="12" destOrd="0" presId="urn:microsoft.com/office/officeart/2005/8/layout/default#1"/>
    <dgm:cxn modelId="{AE1D7F11-9F2C-4153-9FA4-9AD5F3769E6D}" type="presParOf" srcId="{3C5A676D-11A3-40AD-B0C0-98AA55E96A4D}" destId="{E9B9CFCC-83C0-4F3A-B471-7A937CB85CDA}" srcOrd="13" destOrd="0" presId="urn:microsoft.com/office/officeart/2005/8/layout/default#1"/>
    <dgm:cxn modelId="{4470DF91-ECAC-469B-8506-637558B72285}" type="presParOf" srcId="{3C5A676D-11A3-40AD-B0C0-98AA55E96A4D}" destId="{BC96A9CA-1CEB-4AF6-A87C-FBD3AB402411}" srcOrd="14" destOrd="0" presId="urn:microsoft.com/office/officeart/2005/8/layout/default#1"/>
    <dgm:cxn modelId="{1FF8613E-31F6-420E-9D06-8B3733D6B874}" type="presParOf" srcId="{3C5A676D-11A3-40AD-B0C0-98AA55E96A4D}" destId="{C7FAE7CC-78BC-43D4-AB69-7D7DF2438182}" srcOrd="15" destOrd="0" presId="urn:microsoft.com/office/officeart/2005/8/layout/default#1"/>
    <dgm:cxn modelId="{BB18C4FB-1FBB-4972-B4FA-47965D19E566}" type="presParOf" srcId="{3C5A676D-11A3-40AD-B0C0-98AA55E96A4D}" destId="{802AFF8F-A710-40F3-A00D-100F373737B8}" srcOrd="16" destOrd="0" presId="urn:microsoft.com/office/officeart/2005/8/layout/default#1"/>
    <dgm:cxn modelId="{6BECA125-2A96-415E-AAE9-BB5FE741151E}" type="presParOf" srcId="{3C5A676D-11A3-40AD-B0C0-98AA55E96A4D}" destId="{9D7449AA-C368-4B37-B1BC-B8324ED21AA6}" srcOrd="17" destOrd="0" presId="urn:microsoft.com/office/officeart/2005/8/layout/default#1"/>
    <dgm:cxn modelId="{15024BE2-00F8-4C7C-AE26-240B85CEA9B3}" type="presParOf" srcId="{3C5A676D-11A3-40AD-B0C0-98AA55E96A4D}" destId="{D5B814DB-2B46-4BBC-98D8-8038F299A82F}" srcOrd="18" destOrd="0" presId="urn:microsoft.com/office/officeart/2005/8/layout/default#1"/>
    <dgm:cxn modelId="{D2FDC4FF-5FF5-462B-A936-A314C8709CCC}" type="presParOf" srcId="{3C5A676D-11A3-40AD-B0C0-98AA55E96A4D}" destId="{0254AA83-F239-46A8-9A87-1EB1FB0B79F9}" srcOrd="19" destOrd="0" presId="urn:microsoft.com/office/officeart/2005/8/layout/default#1"/>
    <dgm:cxn modelId="{CE1E7902-A72C-4C24-9AFF-8F7B381BAE3E}" type="presParOf" srcId="{3C5A676D-11A3-40AD-B0C0-98AA55E96A4D}" destId="{8C8086F4-EA7A-4DA8-B360-C7A5B3E6375F}" srcOrd="20" destOrd="0" presId="urn:microsoft.com/office/officeart/2005/8/layout/default#1"/>
    <dgm:cxn modelId="{90DA9839-EE77-4B7D-B818-605D2822CFCA}" type="presParOf" srcId="{3C5A676D-11A3-40AD-B0C0-98AA55E96A4D}" destId="{7CDB8853-AB58-43AB-A5CF-0A1BC771C5FE}" srcOrd="21" destOrd="0" presId="urn:microsoft.com/office/officeart/2005/8/layout/default#1"/>
    <dgm:cxn modelId="{49A4CAED-6124-463A-A0E2-DAC9E2F16830}" type="presParOf" srcId="{3C5A676D-11A3-40AD-B0C0-98AA55E96A4D}" destId="{BAA9C6B7-595A-4370-8301-2396CE27676B}" srcOrd="2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82344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měření času </a:t>
          </a:r>
          <a:endParaRPr lang="cs-CZ" sz="2400" kern="1200" dirty="0"/>
        </a:p>
      </dsp:txBody>
      <dsp:txXfrm>
        <a:off x="82344" y="316627"/>
        <a:ext cx="1912739" cy="1147643"/>
      </dsp:txXfrm>
    </dsp:sp>
    <dsp:sp modelId="{7685899C-38FE-4CB4-8B7F-2C3F43DD35D1}">
      <dsp:nvSpPr>
        <dsp:cNvPr id="0" name=""/>
        <dsp:cNvSpPr/>
      </dsp:nvSpPr>
      <dsp:spPr>
        <a:xfrm>
          <a:off x="2170577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jednotky času</a:t>
          </a:r>
          <a:endParaRPr lang="cs-CZ" sz="2400" kern="1200" dirty="0"/>
        </a:p>
      </dsp:txBody>
      <dsp:txXfrm>
        <a:off x="2170577" y="316627"/>
        <a:ext cx="1912739" cy="1147643"/>
      </dsp:txXfrm>
    </dsp:sp>
    <dsp:sp modelId="{D130A27F-5689-4129-A5C8-1E2E8D1BAED4}">
      <dsp:nvSpPr>
        <dsp:cNvPr id="0" name=""/>
        <dsp:cNvSpPr/>
      </dsp:nvSpPr>
      <dsp:spPr>
        <a:xfrm>
          <a:off x="4258810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délka dne</a:t>
          </a:r>
          <a:endParaRPr lang="cs-CZ" sz="2400" kern="1200" dirty="0"/>
        </a:p>
      </dsp:txBody>
      <dsp:txXfrm>
        <a:off x="4258810" y="316627"/>
        <a:ext cx="1912739" cy="1147643"/>
      </dsp:txXfrm>
    </dsp:sp>
    <dsp:sp modelId="{D9A0A614-79EC-42F7-A674-B82117D4894F}">
      <dsp:nvSpPr>
        <dsp:cNvPr id="0" name=""/>
        <dsp:cNvSpPr/>
      </dsp:nvSpPr>
      <dsp:spPr>
        <a:xfrm>
          <a:off x="6316860" y="31662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délka měsíce</a:t>
          </a:r>
          <a:endParaRPr lang="cs-CZ" sz="2400" kern="1200" dirty="0"/>
        </a:p>
      </dsp:txBody>
      <dsp:txXfrm>
        <a:off x="6316860" y="316627"/>
        <a:ext cx="1912739" cy="1147643"/>
      </dsp:txXfrm>
    </dsp:sp>
    <dsp:sp modelId="{327274FD-849A-4253-A88C-49EA9C8EC748}">
      <dsp:nvSpPr>
        <dsp:cNvPr id="0" name=""/>
        <dsp:cNvSpPr/>
      </dsp:nvSpPr>
      <dsp:spPr>
        <a:xfrm>
          <a:off x="82344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kalendářní rok</a:t>
          </a:r>
          <a:endParaRPr lang="cs-CZ" sz="2400" kern="1200" dirty="0"/>
        </a:p>
      </dsp:txBody>
      <dsp:txXfrm>
        <a:off x="82344" y="1684787"/>
        <a:ext cx="1912739" cy="1147643"/>
      </dsp:txXfrm>
    </dsp:sp>
    <dsp:sp modelId="{69BA46AD-DF0A-4BBD-9AEE-440738E97DD1}">
      <dsp:nvSpPr>
        <dsp:cNvPr id="0" name=""/>
        <dsp:cNvSpPr/>
      </dsp:nvSpPr>
      <dsp:spPr>
        <a:xfrm>
          <a:off x="2170577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přestupný rok</a:t>
          </a:r>
          <a:endParaRPr lang="cs-CZ" sz="2400" kern="1200" dirty="0"/>
        </a:p>
      </dsp:txBody>
      <dsp:txXfrm>
        <a:off x="2170577" y="1684787"/>
        <a:ext cx="1912739" cy="1147643"/>
      </dsp:txXfrm>
    </dsp:sp>
    <dsp:sp modelId="{12A3D154-DC56-44D7-ADBF-D1C4D58ED58A}">
      <dsp:nvSpPr>
        <dsp:cNvPr id="0" name=""/>
        <dsp:cNvSpPr/>
      </dsp:nvSpPr>
      <dsp:spPr>
        <a:xfrm>
          <a:off x="4258810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kalendář</a:t>
          </a:r>
          <a:endParaRPr lang="cs-CZ" sz="2400" kern="1200" dirty="0"/>
        </a:p>
      </dsp:txBody>
      <dsp:txXfrm>
        <a:off x="4258810" y="1684787"/>
        <a:ext cx="1912739" cy="1147643"/>
      </dsp:txXfrm>
    </dsp:sp>
    <dsp:sp modelId="{BC96A9CA-1CEB-4AF6-A87C-FBD3AB402411}">
      <dsp:nvSpPr>
        <dsp:cNvPr id="0" name=""/>
        <dsp:cNvSpPr/>
      </dsp:nvSpPr>
      <dsp:spPr>
        <a:xfrm>
          <a:off x="6316860" y="1684787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 místní čas</a:t>
          </a:r>
          <a:endParaRPr lang="cs-CZ" sz="2400" kern="1200" dirty="0"/>
        </a:p>
      </dsp:txBody>
      <dsp:txXfrm>
        <a:off x="6316860" y="1684787"/>
        <a:ext cx="1912739" cy="1147643"/>
      </dsp:txXfrm>
    </dsp:sp>
    <dsp:sp modelId="{802AFF8F-A710-40F3-A00D-100F373737B8}">
      <dsp:nvSpPr>
        <dsp:cNvPr id="0" name=""/>
        <dsp:cNvSpPr/>
      </dsp:nvSpPr>
      <dsp:spPr>
        <a:xfrm>
          <a:off x="82344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 pásmový čas</a:t>
          </a:r>
          <a:endParaRPr lang="cs-CZ" sz="2400" kern="1200" dirty="0"/>
        </a:p>
      </dsp:txBody>
      <dsp:txXfrm>
        <a:off x="82344" y="3052935"/>
        <a:ext cx="1912739" cy="1147643"/>
      </dsp:txXfrm>
    </dsp:sp>
    <dsp:sp modelId="{D5B814DB-2B46-4BBC-98D8-8038F299A82F}">
      <dsp:nvSpPr>
        <dsp:cNvPr id="0" name=""/>
        <dsp:cNvSpPr/>
      </dsp:nvSpPr>
      <dsp:spPr>
        <a:xfrm>
          <a:off x="2170577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datová hranice</a:t>
          </a:r>
          <a:endParaRPr lang="cs-CZ" sz="2400" kern="1200" dirty="0"/>
        </a:p>
      </dsp:txBody>
      <dsp:txXfrm>
        <a:off x="2170577" y="3052935"/>
        <a:ext cx="1912739" cy="1147643"/>
      </dsp:txXfrm>
    </dsp:sp>
    <dsp:sp modelId="{8C8086F4-EA7A-4DA8-B360-C7A5B3E6375F}">
      <dsp:nvSpPr>
        <dsp:cNvPr id="0" name=""/>
        <dsp:cNvSpPr/>
      </dsp:nvSpPr>
      <dsp:spPr>
        <a:xfrm>
          <a:off x="4258810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časový rozdíl</a:t>
          </a:r>
          <a:endParaRPr lang="cs-CZ" sz="2400" b="0" kern="1200" dirty="0"/>
        </a:p>
      </dsp:txBody>
      <dsp:txXfrm>
        <a:off x="4258810" y="3052935"/>
        <a:ext cx="1912739" cy="1147643"/>
      </dsp:txXfrm>
    </dsp:sp>
    <dsp:sp modelId="{BAA9C6B7-595A-4370-8301-2396CE27676B}">
      <dsp:nvSpPr>
        <dsp:cNvPr id="0" name=""/>
        <dsp:cNvSpPr/>
      </dsp:nvSpPr>
      <dsp:spPr>
        <a:xfrm>
          <a:off x="6316860" y="3052935"/>
          <a:ext cx="1912739" cy="1147643"/>
        </a:xfrm>
        <a:prstGeom prst="rect">
          <a:avLst/>
        </a:prstGeom>
        <a:solidFill>
          <a:schemeClr val="accent6">
            <a:lumMod val="20000"/>
            <a:lumOff val="80000"/>
            <a:alpha val="9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letní čas</a:t>
          </a:r>
          <a:endParaRPr lang="cs-CZ" sz="2400" kern="1200" dirty="0"/>
        </a:p>
      </dsp:txBody>
      <dsp:txXfrm>
        <a:off x="6316860" y="3052935"/>
        <a:ext cx="1912739" cy="11476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45662-10A7-4752-9E2D-8B5796096519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4239D7-A7E0-4AFA-8120-5D3156E3F5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398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4239D7-A7E0-4AFA-8120-5D3156E3F58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642824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6271583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44936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651253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167278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6958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041204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6233471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208747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0738270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7229784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hyperlink" Target="http://www.office.microsoft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jpeg"/><Relationship Id="rId5" Type="http://schemas.openxmlformats.org/officeDocument/2006/relationships/image" Target="../media/image9.png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34023190"/>
              </p:ext>
            </p:extLst>
          </p:nvPr>
        </p:nvGraphicFramePr>
        <p:xfrm>
          <a:off x="971600" y="2564904"/>
          <a:ext cx="720080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0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8.2.2013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VY_52_INOVACE_06_ZEMĚPIS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Čas na Zemi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6.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2195736" y="476672"/>
            <a:ext cx="4752528" cy="1152128"/>
          </a:xfrm>
          <a:solidFill>
            <a:srgbClr val="F7FAF0"/>
          </a:solidFill>
          <a:ln>
            <a:noFill/>
          </a:ln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ctr" rotWithShape="0">
                    <a:prstClr val="black">
                      <a:alpha val="43000"/>
                    </a:prstClr>
                  </a:outerShdw>
                </a:effectLst>
                <a:latin typeface="Calibri" pitchFamily="34" charset="0"/>
                <a:cs typeface="Calibri" pitchFamily="34" charset="0"/>
              </a:rPr>
              <a:t>ČAS  NA  ZEMI</a:t>
            </a:r>
            <a:endParaRPr lang="cs-CZ" sz="4000" b="1" dirty="0">
              <a:solidFill>
                <a:schemeClr val="accent1"/>
              </a:solidFill>
              <a:effectLst>
                <a:outerShdw blurRad="38100" dist="38100" dir="2700000" algn="ctr" rotWithShape="0">
                  <a:prstClr val="black">
                    <a:alpha val="43000"/>
                  </a:prst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C:\Users\Čapková\Desktop\časová pás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1" y="2199239"/>
            <a:ext cx="4284996" cy="2309881"/>
          </a:xfrm>
          <a:prstGeom prst="rect">
            <a:avLst/>
          </a:prstGeom>
          <a:noFill/>
        </p:spPr>
      </p:pic>
      <p:pic>
        <p:nvPicPr>
          <p:cNvPr id="4" name="Picture 3" descr="C:\Users\Čapková\AppData\Local\Microsoft\Windows\Temporary Internet Files\Content.IE5\5ZOCDMCP\MP90043095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76682">
            <a:off x="626033" y="2208822"/>
            <a:ext cx="1095280" cy="1224136"/>
          </a:xfrm>
          <a:prstGeom prst="rect">
            <a:avLst/>
          </a:prstGeom>
          <a:noFill/>
        </p:spPr>
      </p:pic>
      <p:pic>
        <p:nvPicPr>
          <p:cNvPr id="6" name="Picture 2" descr="C:\Users\Čapková\Desktop\kalendář - Orloj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797152"/>
            <a:ext cx="1656184" cy="1224136"/>
          </a:xfrm>
          <a:prstGeom prst="rect">
            <a:avLst/>
          </a:prstGeom>
          <a:noFill/>
        </p:spPr>
      </p:pic>
      <p:pic>
        <p:nvPicPr>
          <p:cNvPr id="7" name="Picture 3" descr="C:\Users\Čapková\AppData\Local\Microsoft\Windows\Temporary Internet Files\Content.IE5\VYJD2M68\MP90044844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62417">
            <a:off x="7377265" y="2190569"/>
            <a:ext cx="1080120" cy="1265766"/>
          </a:xfrm>
          <a:prstGeom prst="rect">
            <a:avLst/>
          </a:prstGeom>
          <a:noFill/>
        </p:spPr>
      </p:pic>
      <p:pic>
        <p:nvPicPr>
          <p:cNvPr id="9" name="Picture 2" descr="C:\Users\Čapková\Desktop\digitální hoin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797152"/>
            <a:ext cx="1602178" cy="1224136"/>
          </a:xfrm>
          <a:prstGeom prst="rect">
            <a:avLst/>
          </a:prstGeom>
          <a:noFill/>
        </p:spPr>
      </p:pic>
      <p:pic>
        <p:nvPicPr>
          <p:cNvPr id="10" name="Picture 5" descr="C:\Users\Čapková\Desktop\atomové hodiny 2.jpg"/>
          <p:cNvPicPr>
            <a:picLocks noChangeAspect="1" noChangeArrowheads="1"/>
          </p:cNvPicPr>
          <p:nvPr/>
        </p:nvPicPr>
        <p:blipFill>
          <a:blip r:embed="rId8" cstate="print">
            <a:lum bright="20000" contrast="10000"/>
          </a:blip>
          <a:srcRect l="3334" t="18690" r="13334" b="1876"/>
          <a:stretch>
            <a:fillRect/>
          </a:stretch>
        </p:blipFill>
        <p:spPr bwMode="auto">
          <a:xfrm>
            <a:off x="3707904" y="5085184"/>
            <a:ext cx="1800200" cy="122413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467544" y="170080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2339752" y="476672"/>
            <a:ext cx="4464496" cy="1008112"/>
          </a:xfrm>
          <a:prstGeom prst="roundRect">
            <a:avLst>
              <a:gd name="adj" fmla="val 20790"/>
            </a:avLst>
          </a:prstGeom>
          <a:solidFill>
            <a:srgbClr val="B7DCE7">
              <a:alpha val="16863"/>
            </a:srgbClr>
          </a:solidFill>
          <a:ln w="28575">
            <a:solidFill>
              <a:schemeClr val="accent4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accent5">
                    <a:lumMod val="75000"/>
                  </a:schemeClr>
                </a:solidFill>
              </a:rPr>
              <a:t>ČAS  NA  ZEMI</a:t>
            </a:r>
            <a:endParaRPr lang="cs-CZ" sz="4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1907704" y="476672"/>
            <a:ext cx="5256584" cy="792088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dirty="0" smtClean="0">
                <a:latin typeface="+mj-lt"/>
                <a:ea typeface="+mj-ea"/>
                <a:cs typeface="+mj-cs"/>
              </a:rPr>
              <a:t>Přiřaď správný pojem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475656" y="1628800"/>
          <a:ext cx="609600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HODINA</a:t>
                      </a: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HODINY</a:t>
                      </a: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KALENDÁŘ</a:t>
                      </a: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SVĚTOVÝ</a:t>
                      </a:r>
                      <a:r>
                        <a:rPr lang="cs-CZ" sz="20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ČAS</a:t>
                      </a:r>
                      <a:endParaRPr lang="cs-CZ" sz="20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MÍSTNÍ</a:t>
                      </a:r>
                      <a:r>
                        <a:rPr lang="cs-CZ" sz="20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ČAS</a:t>
                      </a:r>
                      <a:endParaRPr lang="cs-CZ" sz="20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1115616" y="5517232"/>
            <a:ext cx="6912768" cy="707886"/>
          </a:xfrm>
          <a:prstGeom prst="rect">
            <a:avLst/>
          </a:prstGeom>
          <a:solidFill>
            <a:srgbClr val="99FFCC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000" dirty="0" smtClean="0"/>
              <a:t>západoevropský čas,  měření času,  rozvržení roku a určování dat,  jednotka času,  čas každého poledníku</a:t>
            </a:r>
            <a:endParaRPr lang="cs-CZ" sz="2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1907704" y="476672"/>
            <a:ext cx="5256584" cy="792088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Řešení: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475656" y="1628800"/>
          <a:ext cx="609600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HODINA</a:t>
                      </a: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HODINY</a:t>
                      </a: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KALENDÁŘ</a:t>
                      </a: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SVĚTOVÝ</a:t>
                      </a:r>
                      <a:r>
                        <a:rPr lang="cs-CZ" sz="20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ČAS</a:t>
                      </a:r>
                      <a:endParaRPr lang="cs-CZ" sz="20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MÍSTNÍ</a:t>
                      </a:r>
                      <a:r>
                        <a:rPr lang="cs-CZ" sz="2000" b="0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ČAS</a:t>
                      </a:r>
                      <a:endParaRPr lang="cs-CZ" sz="2000" b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cs-CZ" sz="20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1115616" y="5517232"/>
            <a:ext cx="6912768" cy="707886"/>
          </a:xfrm>
          <a:prstGeom prst="rect">
            <a:avLst/>
          </a:prstGeom>
          <a:solidFill>
            <a:srgbClr val="99FFCC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000" dirty="0" smtClean="0"/>
              <a:t>západoevropský čas,  měření času,  rozvržení roku a určování dat,  jednotka času,  čas každého poledníku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99992" y="3068960"/>
            <a:ext cx="3178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rozvržení roku a určování dat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99992" y="3717032"/>
            <a:ext cx="23084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západoevropský čas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99992" y="4437112"/>
            <a:ext cx="25287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čas každého poledníku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99992" y="1628800"/>
            <a:ext cx="16240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jednotka času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99992" y="2348880"/>
            <a:ext cx="1464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měření času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57592" cy="576064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rgbClr val="00B0F0"/>
                </a:solidFill>
              </a:rPr>
              <a:t>Základní jednotkou času je: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268760"/>
            <a:ext cx="3600400" cy="115212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39552" y="2564904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Dodnes používáme kalendář:</a:t>
            </a:r>
          </a:p>
        </p:txBody>
      </p:sp>
      <p:sp>
        <p:nvSpPr>
          <p:cNvPr id="8" name="Obdélník 7"/>
          <p:cNvSpPr/>
          <p:nvPr/>
        </p:nvSpPr>
        <p:spPr>
          <a:xfrm>
            <a:off x="251520" y="4797152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endParaRPr lang="cs-CZ" sz="2400" dirty="0" smtClean="0"/>
          </a:p>
          <a:p>
            <a:pPr marL="514350" indent="-514350"/>
            <a:endParaRPr lang="cs-CZ" sz="24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3140968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juliánský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gregoriánský</a:t>
            </a:r>
          </a:p>
          <a:p>
            <a:pPr marL="457200" indent="-457200"/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539552" y="4509120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Přestupný </a:t>
            </a:r>
            <a:r>
              <a:rPr lang="cs-CZ" sz="2800" b="1" dirty="0" smtClean="0">
                <a:solidFill>
                  <a:srgbClr val="00B0F0"/>
                </a:solidFill>
              </a:rPr>
              <a:t>kalendářní </a:t>
            </a:r>
            <a:r>
              <a:rPr lang="cs-CZ" sz="2800" b="1" dirty="0" smtClean="0">
                <a:solidFill>
                  <a:srgbClr val="00B0F0"/>
                </a:solidFill>
              </a:rPr>
              <a:t>rok má: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5085184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365 dní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366 dní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39552" y="1268760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1 sekunda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1 hodina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57592" cy="576064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>
                <a:solidFill>
                  <a:srgbClr val="00B0F0"/>
                </a:solidFill>
              </a:rPr>
              <a:t>Základní jednotkou času je: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268760"/>
            <a:ext cx="3600400" cy="115212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39552" y="2564904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Dodnes používáme kalendář:</a:t>
            </a:r>
          </a:p>
        </p:txBody>
      </p:sp>
      <p:sp>
        <p:nvSpPr>
          <p:cNvPr id="8" name="Obdélník 7"/>
          <p:cNvSpPr/>
          <p:nvPr/>
        </p:nvSpPr>
        <p:spPr>
          <a:xfrm>
            <a:off x="251520" y="4797152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endParaRPr lang="cs-CZ" sz="2400" dirty="0" smtClean="0"/>
          </a:p>
          <a:p>
            <a:pPr marL="514350" indent="-514350"/>
            <a:endParaRPr lang="cs-CZ" sz="24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3140968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juliánský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gregoriánský</a:t>
            </a:r>
          </a:p>
          <a:p>
            <a:pPr marL="457200" indent="-457200"/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539552" y="4509120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Přestupný kalendářní rok má: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39552" y="5085184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365 dní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366 dní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39552" y="1268760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cs-CZ" sz="2400" dirty="0" smtClean="0">
                <a:solidFill>
                  <a:srgbClr val="FF0000"/>
                </a:solidFill>
              </a:rPr>
              <a:t>1 sekunda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/>
              <a:t>1 hodina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18864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160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Urči různé typy hodin a přístroje na měření času</a:t>
            </a:r>
            <a:endParaRPr lang="cs-CZ" sz="3200" dirty="0">
              <a:solidFill>
                <a:srgbClr val="00B0F0"/>
              </a:solidFill>
            </a:endParaRPr>
          </a:p>
        </p:txBody>
      </p:sp>
      <p:pic>
        <p:nvPicPr>
          <p:cNvPr id="3" name="Picture 3" descr="C:\Users\Čapková\AppData\Local\Microsoft\Windows\Temporary Internet Files\Content.IE5\5ZOCDMCP\MP9004309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484784"/>
            <a:ext cx="1960138" cy="216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15" descr="C:\Users\Čapková\AppData\Local\Microsoft\Windows\Temporary Internet Files\Content.IE5\7L5EOSFO\MP9004074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628800"/>
            <a:ext cx="1656184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Users\Čapková\Desktop\kalendář - Orlo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628800"/>
            <a:ext cx="2376264" cy="1711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C:\Users\Čapková\Desktop\digitální hoin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293096"/>
            <a:ext cx="1656184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3" descr="C:\Users\Čapková\AppData\Local\Microsoft\Windows\Temporary Internet Files\Content.IE5\VYJD2M68\MP90044844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293096"/>
            <a:ext cx="1656184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5" descr="C:\Users\Čapková\Desktop\atomové hodiny 2.jpg"/>
          <p:cNvPicPr>
            <a:picLocks noChangeAspect="1" noChangeArrowheads="1"/>
          </p:cNvPicPr>
          <p:nvPr/>
        </p:nvPicPr>
        <p:blipFill>
          <a:blip r:embed="rId7" cstate="print">
            <a:lum bright="20000" contrast="10000"/>
          </a:blip>
          <a:srcRect l="3334" t="18690" r="13334" b="1876"/>
          <a:stretch>
            <a:fillRect/>
          </a:stretch>
        </p:blipFill>
        <p:spPr bwMode="auto">
          <a:xfrm>
            <a:off x="6084168" y="4293096"/>
            <a:ext cx="2435564" cy="1656184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63888" y="476672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3" name="Picture 3" descr="C:\Users\Čapková\AppData\Local\Microsoft\Windows\Temporary Internet Files\Content.IE5\5ZOCDMCP\MP9004309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484784"/>
            <a:ext cx="1960138" cy="216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15" descr="C:\Users\Čapková\AppData\Local\Microsoft\Windows\Temporary Internet Files\Content.IE5\7L5EOSFO\MP90040742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628800"/>
            <a:ext cx="1656184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Users\Čapková\Desktop\kalendář - Orlo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628800"/>
            <a:ext cx="2376264" cy="1711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C:\Users\Čapková\Desktop\digitální hoin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293096"/>
            <a:ext cx="1656184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3" descr="C:\Users\Čapková\AppData\Local\Microsoft\Windows\Temporary Internet Files\Content.IE5\VYJD2M68\MP90044844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293096"/>
            <a:ext cx="1656184" cy="1656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5" descr="C:\Users\Čapková\Desktop\atomové hodiny 2.jpg"/>
          <p:cNvPicPr>
            <a:picLocks noChangeAspect="1" noChangeArrowheads="1"/>
          </p:cNvPicPr>
          <p:nvPr/>
        </p:nvPicPr>
        <p:blipFill>
          <a:blip r:embed="rId7" cstate="print">
            <a:lum bright="20000" contrast="10000"/>
          </a:blip>
          <a:srcRect l="3334" t="18690" r="13334" b="1876"/>
          <a:stretch>
            <a:fillRect/>
          </a:stretch>
        </p:blipFill>
        <p:spPr bwMode="auto">
          <a:xfrm>
            <a:off x="6084168" y="4293096"/>
            <a:ext cx="2435564" cy="165618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83568" y="3356992"/>
            <a:ext cx="1667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sluneční hodiny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47864" y="3356992"/>
            <a:ext cx="1796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přesýpací hodiny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948264" y="3356992"/>
            <a:ext cx="628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orloj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83568" y="5949280"/>
            <a:ext cx="1794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ručičkové hodiny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5949280"/>
            <a:ext cx="1779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digitální hodinky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444208" y="5949280"/>
            <a:ext cx="1737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atomové hodiny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907704" y="980728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Šipkou utvoř správné dvojice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779912" y="2420888"/>
            <a:ext cx="1584176" cy="792088"/>
          </a:xfrm>
          <a:prstGeom prst="roundRect">
            <a:avLst/>
          </a:prstGeom>
          <a:solidFill>
            <a:srgbClr val="008000">
              <a:alpha val="20000"/>
            </a:srgbClr>
          </a:solidFill>
          <a:ln>
            <a:solidFill>
              <a:srgbClr val="0080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</a:t>
            </a:r>
            <a:endParaRPr lang="cs-CZ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779912" y="3645024"/>
            <a:ext cx="1584176" cy="792088"/>
          </a:xfrm>
          <a:prstGeom prst="roundRect">
            <a:avLst/>
          </a:prstGeom>
          <a:solidFill>
            <a:srgbClr val="008000">
              <a:alpha val="20000"/>
            </a:srgbClr>
          </a:solidFill>
          <a:ln>
            <a:solidFill>
              <a:srgbClr val="0080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</a:t>
            </a:r>
            <a:endParaRPr lang="cs-CZ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2564904"/>
            <a:ext cx="3168352" cy="4426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oběh Země kolem Slunce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24128" y="2564904"/>
            <a:ext cx="3168352" cy="4426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otočení Země kolem své osy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24128" y="3789040"/>
            <a:ext cx="3168352" cy="4426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365 dní a 6 h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3789040"/>
            <a:ext cx="3168352" cy="4426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24 h</a:t>
            </a:r>
            <a:endParaRPr lang="cs-CZ" sz="2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907704" y="980728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779912" y="2420888"/>
            <a:ext cx="1584176" cy="792088"/>
          </a:xfrm>
          <a:prstGeom prst="roundRect">
            <a:avLst/>
          </a:prstGeom>
          <a:solidFill>
            <a:srgbClr val="008000">
              <a:alpha val="20000"/>
            </a:srgbClr>
          </a:solidFill>
          <a:ln>
            <a:solidFill>
              <a:srgbClr val="0080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</a:t>
            </a:r>
            <a:endParaRPr lang="cs-CZ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779912" y="3645024"/>
            <a:ext cx="1584176" cy="792088"/>
          </a:xfrm>
          <a:prstGeom prst="roundRect">
            <a:avLst/>
          </a:prstGeom>
          <a:solidFill>
            <a:srgbClr val="008000">
              <a:alpha val="20000"/>
            </a:srgbClr>
          </a:solidFill>
          <a:ln>
            <a:solidFill>
              <a:srgbClr val="008000">
                <a:alpha val="50196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</a:t>
            </a:r>
            <a:endParaRPr lang="cs-CZ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2564904"/>
            <a:ext cx="3168352" cy="4426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oběh Země kolem Slunce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24128" y="2564904"/>
            <a:ext cx="3168352" cy="4426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otočení Země kolem své osy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24128" y="3789040"/>
            <a:ext cx="3168352" cy="4426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365 dní a 6 h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3789040"/>
            <a:ext cx="3168352" cy="4426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24 h</a:t>
            </a:r>
            <a:endParaRPr lang="cs-CZ" sz="2000" dirty="0"/>
          </a:p>
        </p:txBody>
      </p:sp>
      <p:cxnSp>
        <p:nvCxnSpPr>
          <p:cNvPr id="10" name="Přímá spojovací šipka 9"/>
          <p:cNvCxnSpPr>
            <a:stCxn id="7" idx="3"/>
            <a:endCxn id="6" idx="1"/>
          </p:cNvCxnSpPr>
          <p:nvPr/>
        </p:nvCxnSpPr>
        <p:spPr>
          <a:xfrm>
            <a:off x="3419872" y="2786241"/>
            <a:ext cx="360040" cy="125482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>
            <a:stCxn id="12" idx="3"/>
            <a:endCxn id="5" idx="1"/>
          </p:cNvCxnSpPr>
          <p:nvPr/>
        </p:nvCxnSpPr>
        <p:spPr>
          <a:xfrm flipV="1">
            <a:off x="3419872" y="2816932"/>
            <a:ext cx="360040" cy="119344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8" idx="1"/>
            <a:endCxn id="5" idx="3"/>
          </p:cNvCxnSpPr>
          <p:nvPr/>
        </p:nvCxnSpPr>
        <p:spPr>
          <a:xfrm flipH="1">
            <a:off x="5364088" y="2786241"/>
            <a:ext cx="360040" cy="3069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>
            <a:stCxn id="11" idx="1"/>
            <a:endCxn id="6" idx="3"/>
          </p:cNvCxnSpPr>
          <p:nvPr/>
        </p:nvCxnSpPr>
        <p:spPr>
          <a:xfrm flipH="1">
            <a:off x="5364088" y="4010377"/>
            <a:ext cx="360040" cy="30691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3" descr="C:\Users\Čapková\Desktop\rovnoběžk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941168"/>
            <a:ext cx="2240250" cy="14663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5" name="Picture 2" descr="C:\Users\Čapková\Desktop\oběh Země kole Slun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941168"/>
            <a:ext cx="2232248" cy="14642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6" name="TextovéPole 15"/>
          <p:cNvSpPr txBox="1"/>
          <p:nvPr/>
        </p:nvSpPr>
        <p:spPr>
          <a:xfrm>
            <a:off x="1043608" y="4221088"/>
            <a:ext cx="1604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23 h 56 min 4 s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084168" y="4221088"/>
            <a:ext cx="2359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365 dní 5 h 48 min 46 s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6600"/>
                </a:solidFill>
              </a:rPr>
              <a:t>Délka trvání měsíce je odvozena od doby vystřídání 4 fází Měsíce </a:t>
            </a:r>
          </a:p>
          <a:p>
            <a:pPr algn="ctr"/>
            <a:r>
              <a:rPr lang="cs-CZ" sz="2400" b="1" dirty="0" smtClean="0">
                <a:solidFill>
                  <a:srgbClr val="006600"/>
                </a:solidFill>
              </a:rPr>
              <a:t>při jeho oběhu kolem Země (přibližně 29,5 dne).</a:t>
            </a:r>
            <a:endParaRPr lang="cs-CZ" sz="2400" b="1" dirty="0">
              <a:solidFill>
                <a:srgbClr val="0066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07348" y="2852936"/>
            <a:ext cx="69353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Znáš pomůcku pro zapamatování si počtu dnů </a:t>
            </a:r>
          </a:p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v jednotlivých 12 kalendářních měsících?</a:t>
            </a:r>
            <a:endParaRPr lang="cs-CZ" sz="2800" dirty="0">
              <a:solidFill>
                <a:srgbClr val="00B0F0"/>
              </a:solidFill>
            </a:endParaRPr>
          </a:p>
        </p:txBody>
      </p:sp>
      <p:pic>
        <p:nvPicPr>
          <p:cNvPr id="4" name="Picture 2" descr="C:\Users\Čapková\Desktop\Fáze Měsí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196752"/>
            <a:ext cx="3312367" cy="1255077"/>
          </a:xfrm>
          <a:prstGeom prst="rect">
            <a:avLst/>
          </a:prstGeom>
          <a:noFill/>
        </p:spPr>
      </p:pic>
      <p:pic>
        <p:nvPicPr>
          <p:cNvPr id="1026" name="Picture 2" descr="C:\Users\Čapková\Desktop\délka dnů v měsíci.png"/>
          <p:cNvPicPr>
            <a:picLocks noChangeAspect="1" noChangeArrowheads="1"/>
          </p:cNvPicPr>
          <p:nvPr/>
        </p:nvPicPr>
        <p:blipFill>
          <a:blip r:embed="rId3" cstate="print"/>
          <a:srcRect b="9091"/>
          <a:stretch>
            <a:fillRect/>
          </a:stretch>
        </p:blipFill>
        <p:spPr bwMode="auto">
          <a:xfrm>
            <a:off x="2123728" y="3717032"/>
            <a:ext cx="4860540" cy="216024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195736" y="5877272"/>
            <a:ext cx="47722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pomocí kloubů a prohlubní při zatnutí pěstí obou rukou</a:t>
            </a:r>
            <a:endParaRPr lang="cs-CZ" sz="1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03848" y="623731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    v přestupném roce 29 dní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Vývojový diagram: spojka 7"/>
          <p:cNvSpPr/>
          <p:nvPr/>
        </p:nvSpPr>
        <p:spPr>
          <a:xfrm>
            <a:off x="2843808" y="4941168"/>
            <a:ext cx="144016" cy="14401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3275856" y="6381328"/>
            <a:ext cx="144016" cy="144016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323528" y="836712"/>
            <a:ext cx="8496944" cy="792088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latin typeface="+mj-lt"/>
                <a:ea typeface="+mj-ea"/>
                <a:cs typeface="+mj-cs"/>
              </a:rPr>
              <a:t>Šipkou spoj pojem se správným údajem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27584" y="1988840"/>
          <a:ext cx="7416824" cy="3776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8412"/>
                <a:gridCol w="3708412"/>
              </a:tblGrid>
              <a:tr h="472052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počet</a:t>
                      </a:r>
                      <a:r>
                        <a:rPr lang="cs-CZ" sz="2000" b="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 časových pásem </a:t>
                      </a:r>
                      <a:endParaRPr lang="cs-CZ" sz="2000" b="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u="none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cs-CZ" sz="2000" b="0" u="none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h</a:t>
                      </a:r>
                      <a:endParaRPr lang="cs-CZ" sz="2000" b="0" u="none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časový</a:t>
                      </a:r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rozdíl sousedních pásem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r>
                        <a:rPr lang="cs-CZ" sz="2000" b="0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°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šířka</a:t>
                      </a:r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 časového pásma v </a:t>
                      </a:r>
                      <a:r>
                        <a:rPr lang="cs-CZ" sz="2000" baseline="0" dirty="0" err="1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délk</a:t>
                      </a:r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. °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cs-CZ" sz="2000" b="0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1 h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časový</a:t>
                      </a:r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 rozdíl mezi poledníky po 1°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180 °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do sousedního pásma na východ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r>
                        <a:rPr lang="cs-CZ" sz="2000" b="0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°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do sousedního pásma na západ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greenwichský poledník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+</a:t>
                      </a:r>
                      <a:r>
                        <a:rPr lang="cs-CZ" sz="2000" b="0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1 h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datová hranice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4 min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323528" y="836712"/>
            <a:ext cx="8496944" cy="792088"/>
          </a:xfrm>
          <a:prstGeom prst="rect">
            <a:avLst/>
          </a:prstGeom>
          <a:solidFill>
            <a:srgbClr val="FFFF66">
              <a:alpha val="50196"/>
            </a:srgb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noProof="0" dirty="0" smtClean="0">
                <a:latin typeface="+mj-lt"/>
                <a:ea typeface="+mj-ea"/>
                <a:cs typeface="+mj-cs"/>
              </a:rPr>
              <a:t>Šipkou spoj pojem se správným údajem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827584" y="1988840"/>
          <a:ext cx="7416824" cy="3776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8412"/>
                <a:gridCol w="3708412"/>
              </a:tblGrid>
              <a:tr h="472052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počet</a:t>
                      </a:r>
                      <a:r>
                        <a:rPr lang="cs-CZ" sz="2000" b="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 časových pásem </a:t>
                      </a:r>
                      <a:endParaRPr lang="cs-CZ" sz="2000" b="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u="none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cs-CZ" sz="2000" b="0" u="none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h</a:t>
                      </a:r>
                      <a:endParaRPr lang="cs-CZ" sz="2000" b="0" u="none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časový</a:t>
                      </a:r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rozdíl sousedních pásem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r>
                        <a:rPr lang="cs-CZ" sz="2000" b="0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°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šířka</a:t>
                      </a:r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 časového pásma v </a:t>
                      </a:r>
                      <a:r>
                        <a:rPr lang="cs-CZ" sz="2000" baseline="0" dirty="0" err="1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délk</a:t>
                      </a:r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. °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cs-CZ" sz="2000" b="0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1 h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časový</a:t>
                      </a:r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 rozdíl mezi poledníky po 1°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180 °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baseline="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do sousedního pásma na východ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r>
                        <a:rPr lang="cs-CZ" sz="2000" b="0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°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do sousedního pásma na západ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greenwichský poledník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+</a:t>
                      </a:r>
                      <a:r>
                        <a:rPr lang="cs-CZ" sz="2000" b="0" baseline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 1 h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n w="19050">
                            <a:solidFill>
                              <a:schemeClr val="accent1">
                                <a:lumMod val="75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</a:rPr>
                        <a:t>datová hranice</a:t>
                      </a:r>
                      <a:endParaRPr lang="cs-CZ" sz="2000" dirty="0">
                        <a:ln w="19050">
                          <a:solidFill>
                            <a:schemeClr val="accent1">
                              <a:lumMod val="75000"/>
                            </a:schemeClr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ln w="9525">
                            <a:solidFill>
                              <a:srgbClr val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</a:rPr>
                        <a:t>4 min</a:t>
                      </a:r>
                      <a:endParaRPr lang="cs-CZ" sz="2000" b="0" dirty="0">
                        <a:ln w="9525">
                          <a:solidFill>
                            <a:srgbClr val="000000"/>
                          </a:solidFill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3851920" y="18864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4355976" y="2204864"/>
            <a:ext cx="1800200" cy="23762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V="1">
            <a:off x="4355976" y="2204864"/>
            <a:ext cx="1800200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4355976" y="3140968"/>
            <a:ext cx="1800200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>
            <a:off x="4427984" y="3645024"/>
            <a:ext cx="1584176" cy="18722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>
            <a:off x="4355976" y="4077072"/>
            <a:ext cx="1728192" cy="100811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V="1">
            <a:off x="4355976" y="3140968"/>
            <a:ext cx="1728192" cy="14401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 flipV="1">
            <a:off x="4283968" y="2636912"/>
            <a:ext cx="1872208" cy="24482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4283968" y="3573016"/>
            <a:ext cx="1800200" cy="19442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70380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Kolik hodin je ve známých městech světa,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když je v Londýně poledne? </a:t>
            </a:r>
          </a:p>
        </p:txBody>
      </p:sp>
      <p:pic>
        <p:nvPicPr>
          <p:cNvPr id="3" name="Picture 1" descr="C:\Users\Čapková\AppData\Local\Microsoft\Windows\Temporary Internet Files\Content.IE5\Y7NWSBZX\MP90040052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772816"/>
            <a:ext cx="1368152" cy="2091026"/>
          </a:xfrm>
          <a:prstGeom prst="rect">
            <a:avLst/>
          </a:prstGeom>
          <a:noFill/>
        </p:spPr>
      </p:pic>
      <p:pic>
        <p:nvPicPr>
          <p:cNvPr id="4" name="Picture 5" descr="C:\Users\Čapková\AppData\Local\Microsoft\Windows\Temporary Internet Files\Content.IE5\FSPX7OPN\MP9004337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653136"/>
            <a:ext cx="1872208" cy="1296144"/>
          </a:xfrm>
          <a:prstGeom prst="rect">
            <a:avLst/>
          </a:prstGeom>
          <a:noFill/>
        </p:spPr>
      </p:pic>
      <p:pic>
        <p:nvPicPr>
          <p:cNvPr id="5" name="Picture 12" descr="C:\Users\Čapková\AppData\Local\Microsoft\Windows\Temporary Internet Files\Content.IE5\O8ARVBQ7\MP90044246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653136"/>
            <a:ext cx="1872208" cy="1296144"/>
          </a:xfrm>
          <a:prstGeom prst="rect">
            <a:avLst/>
          </a:prstGeom>
          <a:noFill/>
        </p:spPr>
      </p:pic>
      <p:pic>
        <p:nvPicPr>
          <p:cNvPr id="6" name="Picture 2" descr="C:\Users\Čapková\Desktop\DUMy\Vlastní DUMy\Pictures\Pictures\Základní údaje o ČR\Galerie Microsoft\Praha\MP90043864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4653136"/>
            <a:ext cx="1872208" cy="1296144"/>
          </a:xfrm>
          <a:prstGeom prst="rect">
            <a:avLst/>
          </a:prstGeom>
          <a:noFill/>
        </p:spPr>
      </p:pic>
      <p:pic>
        <p:nvPicPr>
          <p:cNvPr id="7" name="Picture 38" descr="C:\Users\Čapková\AppData\Local\Microsoft\Windows\Temporary Internet Files\Content.IE5\Y98Z0JDO\MP90040055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4653136"/>
            <a:ext cx="187220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283968" y="386104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12 h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70380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Kolik hodin je ve známých městech světa,</a:t>
            </a:r>
          </a:p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když je v Londýně poledne? </a:t>
            </a:r>
          </a:p>
        </p:txBody>
      </p:sp>
      <p:pic>
        <p:nvPicPr>
          <p:cNvPr id="3" name="Picture 1" descr="C:\Users\Čapková\AppData\Local\Microsoft\Windows\Temporary Internet Files\Content.IE5\Y7NWSBZX\MP90040052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1" y="1772815"/>
            <a:ext cx="1368151" cy="2091025"/>
          </a:xfrm>
          <a:prstGeom prst="rect">
            <a:avLst/>
          </a:prstGeom>
          <a:noFill/>
        </p:spPr>
      </p:pic>
      <p:pic>
        <p:nvPicPr>
          <p:cNvPr id="4" name="Picture 5" descr="C:\Users\Čapková\AppData\Local\Microsoft\Windows\Temporary Internet Files\Content.IE5\FSPX7OPN\MP9004337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653136"/>
            <a:ext cx="1872208" cy="1296144"/>
          </a:xfrm>
          <a:prstGeom prst="rect">
            <a:avLst/>
          </a:prstGeom>
          <a:noFill/>
        </p:spPr>
      </p:pic>
      <p:pic>
        <p:nvPicPr>
          <p:cNvPr id="5" name="Picture 12" descr="C:\Users\Čapková\AppData\Local\Microsoft\Windows\Temporary Internet Files\Content.IE5\O8ARVBQ7\MP90044246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653136"/>
            <a:ext cx="1872208" cy="1296144"/>
          </a:xfrm>
          <a:prstGeom prst="rect">
            <a:avLst/>
          </a:prstGeom>
          <a:noFill/>
        </p:spPr>
      </p:pic>
      <p:pic>
        <p:nvPicPr>
          <p:cNvPr id="6" name="Picture 2" descr="C:\Users\Čapková\Desktop\DUMy\Vlastní DUMy\Pictures\Pictures\Základní údaje o ČR\Galerie Microsoft\Praha\MP90043864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4653136"/>
            <a:ext cx="1872208" cy="1296144"/>
          </a:xfrm>
          <a:prstGeom prst="rect">
            <a:avLst/>
          </a:prstGeom>
          <a:noFill/>
        </p:spPr>
      </p:pic>
      <p:pic>
        <p:nvPicPr>
          <p:cNvPr id="7" name="Picture 38" descr="C:\Users\Čapková\AppData\Local\Microsoft\Windows\Temporary Internet Files\Content.IE5\Y98Z0JDO\MP90040055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4653136"/>
            <a:ext cx="187220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283968" y="386104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12 h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10800000" flipV="1">
            <a:off x="1054469" y="5965281"/>
            <a:ext cx="576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7 h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03848" y="5949280"/>
            <a:ext cx="6399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13 h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5949280"/>
            <a:ext cx="6367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15 h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flipH="1">
            <a:off x="7452320" y="5949280"/>
            <a:ext cx="6480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22 h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5576" y="4293096"/>
            <a:ext cx="1093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New York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131840" y="4293096"/>
            <a:ext cx="735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Praha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220072" y="4293096"/>
            <a:ext cx="931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Moskva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380312" y="4293096"/>
            <a:ext cx="866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Sydney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995936" y="18864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Čapková\Desktop\datová hran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276872"/>
            <a:ext cx="1607954" cy="394189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547664" y="764704"/>
            <a:ext cx="6041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Při překročení datové hranice měníme </a:t>
            </a:r>
            <a:r>
              <a:rPr lang="cs-CZ" sz="2400" b="1" u="sng" dirty="0" smtClean="0">
                <a:solidFill>
                  <a:srgbClr val="008000"/>
                </a:solidFill>
              </a:rPr>
              <a:t>datum</a:t>
            </a:r>
            <a:r>
              <a:rPr lang="cs-CZ" sz="2400" b="1" dirty="0" smtClean="0">
                <a:solidFill>
                  <a:srgbClr val="008000"/>
                </a:solidFill>
              </a:rPr>
              <a:t>.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1340768"/>
            <a:ext cx="78157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K šipkám přiřaď údaj + 1 den, - 1 den a doplň datum</a:t>
            </a:r>
            <a:endParaRPr lang="cs-CZ" sz="2800" dirty="0">
              <a:solidFill>
                <a:srgbClr val="00B0F0"/>
              </a:solidFill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4067944" y="4005064"/>
            <a:ext cx="1080120" cy="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H="1">
            <a:off x="3995936" y="4869160"/>
            <a:ext cx="1080120" cy="0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491880" y="3861048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9.3.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148064" y="4725144"/>
            <a:ext cx="65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11.8.</a:t>
            </a:r>
            <a:endParaRPr lang="cs-CZ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Čapková\Desktop\datová hran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2276872"/>
            <a:ext cx="1607954" cy="394189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547664" y="764704"/>
            <a:ext cx="60411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8000"/>
                </a:solidFill>
              </a:rPr>
              <a:t>Při překročení datové hranice měníme </a:t>
            </a:r>
            <a:r>
              <a:rPr lang="cs-CZ" sz="2400" b="1" u="sng" dirty="0" smtClean="0">
                <a:solidFill>
                  <a:srgbClr val="008000"/>
                </a:solidFill>
              </a:rPr>
              <a:t>datum</a:t>
            </a:r>
            <a:r>
              <a:rPr lang="cs-CZ" sz="2400" b="1" dirty="0" smtClean="0">
                <a:solidFill>
                  <a:srgbClr val="008000"/>
                </a:solidFill>
              </a:rPr>
              <a:t>.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1340768"/>
            <a:ext cx="78157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K šipkám přiřaď údaj + 1 den, - 1 den a doplň datum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07904" y="443711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+ 1 den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99992" y="3573016"/>
            <a:ext cx="837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- 1 den</a:t>
            </a:r>
            <a:endParaRPr lang="cs-CZ" b="1" dirty="0">
              <a:solidFill>
                <a:srgbClr val="FF0000"/>
              </a:solidFill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4067944" y="4005064"/>
            <a:ext cx="1080120" cy="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H="1">
            <a:off x="3995936" y="4869160"/>
            <a:ext cx="1080120" cy="0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491880" y="3861048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9.3.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148064" y="4725144"/>
            <a:ext cx="65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</a:rPr>
              <a:t>11.8.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18864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48064" y="386104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8.3.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47864" y="4725144"/>
            <a:ext cx="65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12.8.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aoblený obdélník 10"/>
          <p:cNvSpPr/>
          <p:nvPr/>
        </p:nvSpPr>
        <p:spPr>
          <a:xfrm>
            <a:off x="755576" y="5229200"/>
            <a:ext cx="3384376" cy="7200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4" descr="C:\Users\Čapková\Desktop\posun času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356992"/>
            <a:ext cx="1584176" cy="1584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5" descr="C:\Users\Čapková\Desktop\posun času 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429000"/>
            <a:ext cx="1584176" cy="1584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971600" y="692696"/>
            <a:ext cx="71960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8000"/>
                </a:solidFill>
              </a:rPr>
              <a:t>Od jara do podzimu používáme </a:t>
            </a:r>
            <a:r>
              <a:rPr lang="cs-CZ" sz="2400" u="sng" dirty="0" smtClean="0">
                <a:solidFill>
                  <a:srgbClr val="008000"/>
                </a:solidFill>
              </a:rPr>
              <a:t>letní čas</a:t>
            </a:r>
            <a:r>
              <a:rPr lang="cs-CZ" sz="2400" dirty="0" smtClean="0">
                <a:solidFill>
                  <a:srgbClr val="008000"/>
                </a:solidFill>
              </a:rPr>
              <a:t>,</a:t>
            </a:r>
          </a:p>
          <a:p>
            <a:pPr algn="ctr"/>
            <a:r>
              <a:rPr lang="cs-CZ" sz="2400" dirty="0" smtClean="0">
                <a:solidFill>
                  <a:srgbClr val="008000"/>
                </a:solidFill>
              </a:rPr>
              <a:t> na začátku a na konci posouváme čas o jednu hodinu. </a:t>
            </a:r>
            <a:endParaRPr lang="cs-CZ" sz="2400" dirty="0">
              <a:solidFill>
                <a:srgbClr val="008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07704" y="1556792"/>
            <a:ext cx="5286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K obrázkům přiřaď správné období 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2204864"/>
            <a:ext cx="3384376" cy="715089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konec října </a:t>
            </a:r>
          </a:p>
          <a:p>
            <a:pPr algn="ctr"/>
            <a:r>
              <a:rPr lang="cs-CZ" b="1" dirty="0" smtClean="0"/>
              <a:t> z letního na středoevropský čas </a:t>
            </a:r>
            <a:endParaRPr lang="cs-CZ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5076056" y="5229200"/>
            <a:ext cx="3384376" cy="7200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204864"/>
            <a:ext cx="3384376" cy="715089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konec března </a:t>
            </a:r>
          </a:p>
          <a:p>
            <a:pPr algn="ctr"/>
            <a:r>
              <a:rPr lang="cs-CZ" b="1" dirty="0" smtClean="0"/>
              <a:t> ze středoevropského na letní čas</a:t>
            </a:r>
            <a:endParaRPr lang="cs-CZ" b="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aoblený obdélník 10"/>
          <p:cNvSpPr/>
          <p:nvPr/>
        </p:nvSpPr>
        <p:spPr>
          <a:xfrm>
            <a:off x="755576" y="5229200"/>
            <a:ext cx="3384376" cy="7200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4" descr="C:\Users\Čapková\Desktop\posun času 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356992"/>
            <a:ext cx="1584176" cy="1584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Picture 5" descr="C:\Users\Čapková\Desktop\posun času 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3429000"/>
            <a:ext cx="1584176" cy="15841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971600" y="692696"/>
            <a:ext cx="71960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8000"/>
                </a:solidFill>
              </a:rPr>
              <a:t>Od jara do podzimu používáme </a:t>
            </a:r>
            <a:r>
              <a:rPr lang="cs-CZ" sz="2400" u="sng" dirty="0" smtClean="0">
                <a:solidFill>
                  <a:srgbClr val="008000"/>
                </a:solidFill>
              </a:rPr>
              <a:t>letní čas</a:t>
            </a:r>
            <a:r>
              <a:rPr lang="cs-CZ" sz="2400" dirty="0" smtClean="0">
                <a:solidFill>
                  <a:srgbClr val="008000"/>
                </a:solidFill>
              </a:rPr>
              <a:t>,</a:t>
            </a:r>
          </a:p>
          <a:p>
            <a:pPr algn="ctr"/>
            <a:r>
              <a:rPr lang="cs-CZ" sz="2400" dirty="0" smtClean="0">
                <a:solidFill>
                  <a:srgbClr val="008000"/>
                </a:solidFill>
              </a:rPr>
              <a:t> na začátku a na konci posouváme čas o jednu hodinu. </a:t>
            </a:r>
            <a:endParaRPr lang="cs-CZ" sz="2400" dirty="0">
              <a:solidFill>
                <a:srgbClr val="008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07704" y="1556792"/>
            <a:ext cx="5286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K obrázkům přiřaď správné období 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2204864"/>
            <a:ext cx="3384376" cy="715089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konec října </a:t>
            </a:r>
          </a:p>
          <a:p>
            <a:pPr algn="ctr"/>
            <a:r>
              <a:rPr lang="cs-CZ" b="1" dirty="0" smtClean="0"/>
              <a:t> z letního na středoevropský čas </a:t>
            </a:r>
            <a:endParaRPr lang="cs-CZ" b="1" dirty="0"/>
          </a:p>
        </p:txBody>
      </p:sp>
      <p:sp>
        <p:nvSpPr>
          <p:cNvPr id="12" name="Zaoblený obdélník 11"/>
          <p:cNvSpPr/>
          <p:nvPr/>
        </p:nvSpPr>
        <p:spPr>
          <a:xfrm>
            <a:off x="5076056" y="5229200"/>
            <a:ext cx="3384376" cy="7200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204864"/>
            <a:ext cx="3384376" cy="715089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konec března </a:t>
            </a:r>
          </a:p>
          <a:p>
            <a:pPr algn="ctr"/>
            <a:r>
              <a:rPr lang="cs-CZ" b="1" dirty="0" smtClean="0"/>
              <a:t> ze středoevropského na letní čas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51920" y="188640"/>
            <a:ext cx="1389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21965E-6 L 0.47256 0.44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2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6185E-6 L -0.46475 0.4404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" y="2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Výukový materiál je určen žákům 6. ročníku k procvičení, zopakování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a utřídění základních zeměpisných pojmů z učiva o času na Zemi.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Žáci pracují samostatně se svými učebnicemi, poznámkami a atlasy světa.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Informace si mohou vyhledávat i na internetu.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4"/>
            <a:ext cx="525658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Citace:</a:t>
            </a:r>
            <a:endParaRPr lang="cs-CZ" sz="24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Vlastní zdroj.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Použité obrázky: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467544" y="1124744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NOVÁK, Svatopluk a kol. </a:t>
            </a:r>
            <a:r>
              <a:rPr lang="cs-CZ" sz="2000" i="1" dirty="0" smtClean="0"/>
              <a:t>ZEMĚPIS pro 6. ročník, 1. díl Vstupte na planetu Zemi</a:t>
            </a:r>
            <a:r>
              <a:rPr lang="cs-CZ" sz="2000" dirty="0" smtClean="0"/>
              <a:t>. Brno: Nová škola, 2007, ISBN 80-7289-080-8. </a:t>
            </a:r>
            <a:endParaRPr lang="cs-CZ" sz="2000" dirty="0"/>
          </a:p>
        </p:txBody>
      </p:sp>
      <p:pic>
        <p:nvPicPr>
          <p:cNvPr id="4" name="Picture 2" descr="C:\Users\Čapková\Desktop\časová pás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2564904"/>
            <a:ext cx="1008112" cy="543436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475656" y="2492896"/>
            <a:ext cx="74888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TIMEZONESBOY.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8.2.2013]. Dostupný na WWW: http://cs.wikipedia.org/wiki/Soubor:Standard_time_zones_of_the_world.png </a:t>
            </a:r>
            <a:endParaRPr lang="cs-CZ" dirty="0"/>
          </a:p>
        </p:txBody>
      </p:sp>
      <p:pic>
        <p:nvPicPr>
          <p:cNvPr id="6" name="Picture 2" descr="C:\Users\Čapková\Desktop\kalendář - Orlo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56992"/>
            <a:ext cx="864096" cy="642671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331640" y="3212976"/>
            <a:ext cx="7596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  MAROS M R A Z (MAROS).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8.2.2013]. Dostupný</a:t>
            </a:r>
          </a:p>
          <a:p>
            <a:r>
              <a:rPr lang="cs-CZ" dirty="0" smtClean="0"/>
              <a:t>   na WWW:</a:t>
            </a:r>
          </a:p>
          <a:p>
            <a:r>
              <a:rPr lang="cs-CZ" dirty="0" smtClean="0"/>
              <a:t>   http://cs.wikipedia.org/wiki/Soubor:Prag_-_Rathausuhr_Monatsarbeiten.jpg </a:t>
            </a:r>
            <a:endParaRPr lang="cs-CZ" dirty="0"/>
          </a:p>
        </p:txBody>
      </p:sp>
      <p:pic>
        <p:nvPicPr>
          <p:cNvPr id="10" name="Picture 5" descr="C:\Users\Čapková\Desktop\atomové hodiny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085184"/>
            <a:ext cx="792087" cy="61683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1475656" y="5013176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NIST. </a:t>
            </a:r>
            <a:r>
              <a:rPr lang="cs-CZ" i="1" dirty="0" smtClean="0"/>
              <a:t>http://cs.wikipedia.org</a:t>
            </a:r>
            <a:r>
              <a:rPr lang="cs-CZ" dirty="0" smtClean="0"/>
              <a:t> [online]. [cit. 8.2.2013]. Dostupný na WWW: http://cs.wikipedia.org/wiki/Soubor:Atomic_clocks.jpg </a:t>
            </a:r>
            <a:endParaRPr lang="cs-CZ" dirty="0"/>
          </a:p>
        </p:txBody>
      </p:sp>
      <p:pic>
        <p:nvPicPr>
          <p:cNvPr id="12" name="Picture 3" descr="C:\Users\Čapková\Desktop\rovnoběžk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877272"/>
            <a:ext cx="880097" cy="576064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1475656" y="5733256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PRZEMYSLAW "BLUESHADE" IDZKIEWICZ.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</a:t>
            </a:r>
          </a:p>
          <a:p>
            <a:r>
              <a:rPr lang="cs-CZ" dirty="0" smtClean="0"/>
              <a:t>[cit. 28.1.2013]. Dostupný na WWW: http://cs.wikipedia.org/wiki/Soubor:Earth-lighting-winter-solstice_CS.png </a:t>
            </a:r>
            <a:endParaRPr lang="cs-CZ" dirty="0"/>
          </a:p>
        </p:txBody>
      </p:sp>
      <p:pic>
        <p:nvPicPr>
          <p:cNvPr id="14" name="Picture 2" descr="C:\Users\Čapková\Desktop\digitální hoin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149080"/>
            <a:ext cx="792088" cy="724471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1475656" y="4221088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RICCE.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8.2.2013]. Dostupný na WWW: http://cs.wikipedia.org/wiki/Soubor:Casio.jpg 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467544" y="2060848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7"/>
              </a:rPr>
              <a:t>www.office.</a:t>
            </a:r>
            <a:r>
              <a:rPr lang="cs-CZ" dirty="0" err="1" smtClean="0">
                <a:hlinkClick r:id="rId7"/>
              </a:rPr>
              <a:t>microsoft</a:t>
            </a:r>
            <a:r>
              <a:rPr lang="cs-CZ" dirty="0" smtClean="0"/>
              <a:t> (otevřená galerie), </a:t>
            </a:r>
            <a:r>
              <a:rPr lang="cs-CZ" dirty="0" err="1" smtClean="0"/>
              <a:t>cs.wikipedia.org</a:t>
            </a:r>
            <a:r>
              <a:rPr lang="cs-CZ" dirty="0" smtClean="0"/>
              <a:t>, </a:t>
            </a:r>
            <a:r>
              <a:rPr lang="cs-CZ" dirty="0" err="1" smtClean="0"/>
              <a:t>commons.wikimedia.org</a:t>
            </a:r>
            <a:r>
              <a:rPr lang="cs-CZ" dirty="0" smtClean="0"/>
              <a:t> 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Čapková\Desktop\oběh Země kole Slu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821573" cy="576063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1547664" y="404664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ONDŘEJ BRŠŤÁK.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8.2.2013]. Dostupný na WWW: http://cs.wikipedia.org/wiki/Soubor:Obdobi.jpg </a:t>
            </a:r>
            <a:endParaRPr lang="cs-CZ" dirty="0"/>
          </a:p>
        </p:txBody>
      </p:sp>
      <p:pic>
        <p:nvPicPr>
          <p:cNvPr id="4" name="Picture 2" descr="C:\Users\Čapková\Desktop\Fáze Měsíc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40768"/>
            <a:ext cx="1152128" cy="436549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547664" y="1196752"/>
            <a:ext cx="7596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ORION 8. </a:t>
            </a:r>
            <a:r>
              <a:rPr lang="cs-CZ" i="1" dirty="0" err="1" smtClean="0"/>
              <a:t>commons.wikimedia.or</a:t>
            </a:r>
            <a:r>
              <a:rPr lang="cs-CZ" dirty="0" smtClean="0"/>
              <a:t> [online]. [cit. 8.12.2012]. Dostupný na WWW: http://commons.wikimedia.org/wiki/File:Moon_phases_00.png?uselang=cs </a:t>
            </a:r>
            <a:endParaRPr lang="cs-CZ" dirty="0"/>
          </a:p>
        </p:txBody>
      </p:sp>
      <p:pic>
        <p:nvPicPr>
          <p:cNvPr id="6" name="Picture 2" descr="C:\Users\Čapková\Desktop\délka dnů v měsíc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060848"/>
            <a:ext cx="1152128" cy="563263"/>
          </a:xfrm>
          <a:prstGeom prst="rect">
            <a:avLst/>
          </a:prstGeom>
          <a:noFill/>
        </p:spPr>
      </p:pic>
      <p:pic>
        <p:nvPicPr>
          <p:cNvPr id="8" name="Picture 3" descr="C:\Users\Čapková\Desktop\datová hranic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852937"/>
            <a:ext cx="432048" cy="864096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1547664" y="2924944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BILD SELBSTERSTELLT.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8.2.2013]. Dostupný na WWW: http://cs.wikipedia.org/wiki/Soubor:International_Date_Line.png </a:t>
            </a:r>
            <a:endParaRPr lang="cs-CZ" dirty="0"/>
          </a:p>
        </p:txBody>
      </p:sp>
      <p:pic>
        <p:nvPicPr>
          <p:cNvPr id="10" name="Picture 4" descr="C:\Users\Čapková\Desktop\posun času 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861048"/>
            <a:ext cx="648072" cy="64807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1547664" y="3861048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DANIEL FR.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8.2.2013]. Dostupný na WWW:</a:t>
            </a:r>
          </a:p>
          <a:p>
            <a:r>
              <a:rPr lang="cs-CZ" dirty="0" smtClean="0"/>
              <a:t>http://cs.wikipedia.org/wiki/Soubor:Begin_CEST.png </a:t>
            </a:r>
            <a:endParaRPr lang="cs-CZ" dirty="0"/>
          </a:p>
        </p:txBody>
      </p:sp>
      <p:pic>
        <p:nvPicPr>
          <p:cNvPr id="12" name="Picture 5" descr="C:\Users\Čapková\Desktop\posun času 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4653136"/>
            <a:ext cx="648072" cy="648072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1547664" y="4653136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DANIEL FR.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8.2.2013]. Dostupný na WWW:</a:t>
            </a:r>
          </a:p>
          <a:p>
            <a:r>
              <a:rPr lang="cs-CZ" dirty="0" smtClean="0"/>
              <a:t>http://cs.wikipedia.org/wiki/Soubor:End_CEST.png 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1619672" y="2132856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CLIDOG. </a:t>
            </a:r>
            <a:r>
              <a:rPr lang="cs-CZ" i="1" dirty="0" err="1" smtClean="0"/>
              <a:t>cs.wikipedia.org</a:t>
            </a:r>
            <a:r>
              <a:rPr lang="cs-CZ" dirty="0" smtClean="0"/>
              <a:t> [online]. [cit. 8.2.2013]. Dostupný na WWW: http://cs.wikipedia.org/wiki/Soubor:Month_-_Knuckles_(cs).svg </a:t>
            </a: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7">
      <a:dk1>
        <a:sysClr val="windowText" lastClr="000000"/>
      </a:dk1>
      <a:lt1>
        <a:srgbClr val="F8BD8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D99694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Vlastní 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6412</TotalTime>
  <Words>958</Words>
  <Application>Microsoft Office PowerPoint</Application>
  <PresentationFormat>Předvádění na obrazovce (4:3)</PresentationFormat>
  <Paragraphs>207</Paragraphs>
  <Slides>23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23</vt:i4>
      </vt:variant>
    </vt:vector>
  </HeadingPairs>
  <TitlesOfParts>
    <vt:vector size="26" baseType="lpstr">
      <vt:lpstr>Motiv systému Office</vt:lpstr>
      <vt:lpstr>Motiv sady Office</vt:lpstr>
      <vt:lpstr>1_Motiv sady Office</vt:lpstr>
      <vt:lpstr>Snímek 1</vt:lpstr>
      <vt:lpstr>ČAS  NA  ZEMI</vt:lpstr>
      <vt:lpstr>Snímek 3</vt:lpstr>
      <vt:lpstr>Snímek 4</vt:lpstr>
      <vt:lpstr>Snímek 5</vt:lpstr>
      <vt:lpstr>Základní jednotkou času je:</vt:lpstr>
      <vt:lpstr>Základní jednotkou času je: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Čapková</cp:lastModifiedBy>
  <cp:revision>653</cp:revision>
  <dcterms:created xsi:type="dcterms:W3CDTF">2011-12-27T20:15:32Z</dcterms:created>
  <dcterms:modified xsi:type="dcterms:W3CDTF">2013-02-20T12:36:45Z</dcterms:modified>
</cp:coreProperties>
</file>