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handoutMasterIdLst>
    <p:handoutMasterId r:id="rId10"/>
  </p:handoutMasterIdLst>
  <p:sldIdLst>
    <p:sldId id="264" r:id="rId2"/>
    <p:sldId id="263" r:id="rId3"/>
    <p:sldId id="261" r:id="rId4"/>
    <p:sldId id="262" r:id="rId5"/>
    <p:sldId id="256" r:id="rId6"/>
    <p:sldId id="260" r:id="rId7"/>
    <p:sldId id="258" r:id="rId8"/>
  </p:sldIdLst>
  <p:sldSz cx="9144000" cy="6858000" type="screen4x3"/>
  <p:notesSz cx="9926638" cy="67976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82" d="100"/>
          <a:sy n="82" d="100"/>
        </p:scale>
        <p:origin x="-1584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22798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622798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21527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 vyhledávají písmena ukrytá v obrázku a následně je vybarvují dle vlastní fantazie. Vznikne barevná lokomotiva.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51B1B-9600-4099-97E5-9F71CB1C1650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  si tímto způsobem zopakují psací podobu tiskacích písmen.</a:t>
            </a:r>
          </a:p>
          <a:p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 vymýšlejí slova na začínající písmena a rozdělují je na slabiky. Počet slabik zapíšou za slovo.</a:t>
            </a:r>
          </a:p>
          <a:p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CA880-A098-418F-9BF4-82ED0554DC8C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3BB2F-CE98-44EE-9ED8-98DB0DF42720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F3D84-95D3-4E34-8032-811A01ADB751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27DBD-9C8C-45BF-A84A-E4703F236B14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0BDF-4C33-485D-A18F-07FA960F088F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B4F3-2125-4480-A4C8-88F5FFACFDCB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7391-9746-4C8A-9CA1-92269ABFE551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6AB30-EAEB-484E-818F-962C7A11FB41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F0FC6-441A-4F30-96BE-7C8F1B1EA4CD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5514D-EDE1-47F6-A897-0751D8D6A945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28D3-2321-41CB-A26E-7F1C37188872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D6273-24FC-4EC3-87EE-F51C0BBF81F3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Český jazyk a literatura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Mluvnice jazyka českého na 1. </a:t>
            </a:r>
            <a:r>
              <a:rPr lang="cs-CZ" sz="150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stupni ZŠ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Hraní s písmeny a se slovy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VY_32_INOVACE_03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Vypracovala: Jitka Perníková,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0181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český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1. i 2.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procvičování tiskací a psací podoby písmen, tvoření slov, která začínají na určité písmeno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pracovní list, opakování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učiva, podrobnější metodika viz. </a:t>
            </a: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 jednotlivých snímků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interaktivní tabule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896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5400" b="1" dirty="0" smtClean="0">
                <a:solidFill>
                  <a:srgbClr val="C00000"/>
                </a:solidFill>
              </a:rPr>
              <a:t>Hraní s písmeny a se slovy</a:t>
            </a:r>
            <a:endParaRPr lang="cs-CZ" sz="5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Obdélník 6"/>
          <p:cNvSpPr/>
          <p:nvPr/>
        </p:nvSpPr>
        <p:spPr>
          <a:xfrm rot="10800000" flipV="1">
            <a:off x="1547664" y="3140968"/>
            <a:ext cx="63367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Kolik najdeš písmenek v lokomotivě? Vybarvi různými barvami.</a:t>
            </a:r>
            <a:endParaRPr lang="cs-CZ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187624" y="3140968"/>
            <a:ext cx="575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esktop\AppData\Local\Microsoft\Windows\Temporary Internet Files\Content.IE5\5O42WR8M\MC900350582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0"/>
            <a:ext cx="8352928" cy="6309319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 flipH="1">
            <a:off x="3347866" y="3266401"/>
            <a:ext cx="10081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>
                <a:latin typeface="GungsuhChe" pitchFamily="49" charset="-127"/>
                <a:ea typeface="GungsuhChe" pitchFamily="49" charset="-127"/>
                <a:cs typeface="Narkisim" pitchFamily="34" charset="-79"/>
              </a:rPr>
              <a:t>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355976" y="3284984"/>
            <a:ext cx="792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A</a:t>
            </a:r>
            <a:endParaRPr lang="cs-CZ" sz="9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43808" y="548680"/>
            <a:ext cx="6480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latin typeface="Aharoni" pitchFamily="2" charset="-79"/>
                <a:cs typeface="Aharoni" pitchFamily="2" charset="-79"/>
              </a:rPr>
              <a:t>B</a:t>
            </a:r>
            <a:endParaRPr lang="cs-CZ" sz="80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059832" y="1752781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</a:t>
            </a:r>
            <a:endParaRPr lang="cs-CZ" sz="4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940152" y="2204864"/>
            <a:ext cx="6873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D</a:t>
            </a:r>
            <a:endParaRPr lang="cs-CZ" sz="4800" dirty="0"/>
          </a:p>
        </p:txBody>
      </p:sp>
      <p:sp>
        <p:nvSpPr>
          <p:cNvPr id="10" name="TextovéPole 9"/>
          <p:cNvSpPr txBox="1"/>
          <p:nvPr/>
        </p:nvSpPr>
        <p:spPr>
          <a:xfrm rot="826822">
            <a:off x="5976123" y="4118622"/>
            <a:ext cx="10478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400" dirty="0">
              <a:latin typeface="DELANEY" pitchFamily="2" charset="2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195736" y="3573016"/>
            <a:ext cx="432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latin typeface="David" pitchFamily="34" charset="-79"/>
                <a:cs typeface="David" pitchFamily="34" charset="-79"/>
              </a:rPr>
              <a:t>F</a:t>
            </a:r>
            <a:endParaRPr lang="cs-CZ" sz="4800" dirty="0"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092280" y="1916832"/>
            <a:ext cx="7200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Aharoni" pitchFamily="2" charset="-79"/>
                <a:cs typeface="Aharoni" pitchFamily="2" charset="-79"/>
              </a:rPr>
              <a:t>G</a:t>
            </a:r>
            <a:endParaRPr lang="cs-CZ" sz="60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804248" y="4005064"/>
            <a:ext cx="1224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latin typeface="PMingLiU-ExtB" pitchFamily="18" charset="-120"/>
                <a:ea typeface="PMingLiU-ExtB" pitchFamily="18" charset="-120"/>
                <a:cs typeface="BrowalliaUPC" pitchFamily="34" charset="-34"/>
              </a:rPr>
              <a:t>Ch</a:t>
            </a:r>
            <a:endParaRPr lang="cs-CZ" sz="4800" b="1" dirty="0">
              <a:latin typeface="PMingLiU-ExtB" pitchFamily="18" charset="-120"/>
              <a:ea typeface="PMingLiU-ExtB" pitchFamily="18" charset="-120"/>
              <a:cs typeface="BrowalliaUPC" pitchFamily="34" charset="-34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707904" y="5085184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ndalus" pitchFamily="2" charset="-78"/>
                <a:cs typeface="Andalus" pitchFamily="2" charset="-78"/>
              </a:rPr>
              <a:t>I</a:t>
            </a:r>
            <a:endParaRPr lang="cs-CZ" sz="3600" dirty="0"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139952" y="2204864"/>
            <a:ext cx="5040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Arial Black" pitchFamily="34" charset="0"/>
              </a:rPr>
              <a:t>J</a:t>
            </a:r>
            <a:endParaRPr lang="cs-CZ" sz="6000" dirty="0"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547664" y="4941169"/>
            <a:ext cx="6480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latin typeface="Batang" pitchFamily="18" charset="-127"/>
                <a:ea typeface="Batang" pitchFamily="18" charset="-127"/>
              </a:rPr>
              <a:t>K</a:t>
            </a:r>
            <a:endParaRPr lang="cs-CZ" sz="8000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292080" y="2996952"/>
            <a:ext cx="12193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latin typeface="Comic Sans MS" pitchFamily="66" charset="0"/>
              </a:rPr>
              <a:t>P</a:t>
            </a:r>
            <a:endParaRPr lang="cs-CZ" sz="8000" dirty="0">
              <a:latin typeface="Comic Sans MS" pitchFamily="66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211960" y="3068960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H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020272" y="5085184"/>
            <a:ext cx="7607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DELANEY" pitchFamily="2" charset="2"/>
              </a:rPr>
              <a:t>Z</a:t>
            </a:r>
            <a:endParaRPr lang="cs-CZ" sz="3600" dirty="0">
              <a:latin typeface="DELANEY" pitchFamily="2" charset="2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355976" y="1700808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DELANEY" pitchFamily="2" charset="2"/>
              </a:rPr>
              <a:t>S</a:t>
            </a:r>
            <a:endParaRPr lang="cs-CZ" sz="3600" dirty="0">
              <a:latin typeface="DELANEY" pitchFamily="2" charset="2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084168" y="5229200"/>
            <a:ext cx="72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atin typeface="BrowalliaUPC" pitchFamily="34" charset="-34"/>
                <a:cs typeface="BrowalliaUPC" pitchFamily="34" charset="-34"/>
              </a:rPr>
              <a:t>R</a:t>
            </a:r>
            <a:endParaRPr lang="cs-CZ" sz="4400" b="1" dirty="0">
              <a:latin typeface="BrowalliaUPC" pitchFamily="34" charset="-34"/>
              <a:cs typeface="BrowalliaUPC" pitchFamily="34" charset="-34"/>
            </a:endParaRPr>
          </a:p>
        </p:txBody>
      </p:sp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Zástupný symbol pro zápatí 2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4211960" y="3789040"/>
            <a:ext cx="0" cy="7143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5148064" y="3035861"/>
            <a:ext cx="0" cy="13847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5032097" y="5602888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Z</a:t>
            </a:r>
            <a:endParaRPr lang="cs-CZ" sz="28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60649"/>
            <a:ext cx="6400800" cy="2664296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39552" y="332657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3. Napiš ke každému velkému písmenu jeho psací podobu.</a:t>
            </a:r>
            <a:endParaRPr lang="cs-CZ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27584" y="692696"/>
            <a:ext cx="41014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Vzor: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7" name="Skupina 15"/>
          <p:cNvGrpSpPr/>
          <p:nvPr/>
        </p:nvGrpSpPr>
        <p:grpSpPr>
          <a:xfrm>
            <a:off x="899592" y="1412776"/>
            <a:ext cx="2808312" cy="5112568"/>
            <a:chOff x="1360984" y="1628800"/>
            <a:chExt cx="2664296" cy="1066800"/>
          </a:xfrm>
        </p:grpSpPr>
        <p:cxnSp>
          <p:nvCxnSpPr>
            <p:cNvPr id="8" name="Přímá spojovací čára 7"/>
            <p:cNvCxnSpPr/>
            <p:nvPr/>
          </p:nvCxnSpPr>
          <p:spPr>
            <a:xfrm>
              <a:off x="1360984" y="1628800"/>
              <a:ext cx="266429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ovací čára 8"/>
            <p:cNvCxnSpPr/>
            <p:nvPr/>
          </p:nvCxnSpPr>
          <p:spPr>
            <a:xfrm>
              <a:off x="1360984" y="1781200"/>
              <a:ext cx="266429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9"/>
            <p:cNvCxnSpPr/>
            <p:nvPr/>
          </p:nvCxnSpPr>
          <p:spPr>
            <a:xfrm>
              <a:off x="1360984" y="1933600"/>
              <a:ext cx="266429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>
              <a:off x="1360984" y="2086000"/>
              <a:ext cx="266429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>
              <a:off x="1360984" y="2238400"/>
              <a:ext cx="266429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>
              <a:off x="1360984" y="2390800"/>
              <a:ext cx="266429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/>
            <p:nvPr/>
          </p:nvCxnSpPr>
          <p:spPr>
            <a:xfrm>
              <a:off x="1360984" y="2543200"/>
              <a:ext cx="266429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ovací čára 14"/>
            <p:cNvCxnSpPr/>
            <p:nvPr/>
          </p:nvCxnSpPr>
          <p:spPr>
            <a:xfrm>
              <a:off x="1360984" y="2695600"/>
              <a:ext cx="266429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ovéPole 15"/>
          <p:cNvSpPr txBox="1"/>
          <p:nvPr/>
        </p:nvSpPr>
        <p:spPr>
          <a:xfrm>
            <a:off x="1187624" y="980728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endParaRPr lang="cs-CZ" sz="3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7" name="Group 6"/>
          <p:cNvGrpSpPr>
            <a:grpSpLocks/>
          </p:cNvGrpSpPr>
          <p:nvPr/>
        </p:nvGrpSpPr>
        <p:grpSpPr bwMode="auto">
          <a:xfrm>
            <a:off x="1259632" y="764704"/>
            <a:ext cx="2016224" cy="864096"/>
            <a:chOff x="1617" y="8279"/>
            <a:chExt cx="2343" cy="1223"/>
          </a:xfrm>
        </p:grpSpPr>
        <p:pic>
          <p:nvPicPr>
            <p:cNvPr id="18" name="Picture 7" descr="amalé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060" y="8639"/>
              <a:ext cx="900" cy="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8" descr="A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233622">
              <a:off x="2158" y="8279"/>
              <a:ext cx="1080" cy="1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Line 9"/>
            <p:cNvSpPr>
              <a:spLocks noChangeShapeType="1"/>
            </p:cNvSpPr>
            <p:nvPr/>
          </p:nvSpPr>
          <p:spPr bwMode="auto">
            <a:xfrm flipV="1">
              <a:off x="1617" y="9179"/>
              <a:ext cx="2343" cy="1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5321424" y="1412776"/>
            <a:ext cx="3024336" cy="5112568"/>
            <a:chOff x="5321424" y="1412776"/>
            <a:chExt cx="3024336" cy="1066800"/>
          </a:xfrm>
        </p:grpSpPr>
        <p:cxnSp>
          <p:nvCxnSpPr>
            <p:cNvPr id="31" name="Přímá spojovací čára 30"/>
            <p:cNvCxnSpPr/>
            <p:nvPr/>
          </p:nvCxnSpPr>
          <p:spPr>
            <a:xfrm>
              <a:off x="5321424" y="1412776"/>
              <a:ext cx="30243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ovací čára 31"/>
            <p:cNvCxnSpPr/>
            <p:nvPr/>
          </p:nvCxnSpPr>
          <p:spPr>
            <a:xfrm>
              <a:off x="5321424" y="1565176"/>
              <a:ext cx="30243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5321424" y="1717576"/>
              <a:ext cx="30243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ovací čára 33"/>
            <p:cNvCxnSpPr/>
            <p:nvPr/>
          </p:nvCxnSpPr>
          <p:spPr>
            <a:xfrm>
              <a:off x="5321424" y="1869976"/>
              <a:ext cx="30243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ovací čára 34"/>
            <p:cNvCxnSpPr/>
            <p:nvPr/>
          </p:nvCxnSpPr>
          <p:spPr>
            <a:xfrm>
              <a:off x="5321424" y="2022376"/>
              <a:ext cx="30243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/>
            <p:nvPr/>
          </p:nvCxnSpPr>
          <p:spPr>
            <a:xfrm>
              <a:off x="5321424" y="2174776"/>
              <a:ext cx="30243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ovací čára 36"/>
            <p:cNvCxnSpPr/>
            <p:nvPr/>
          </p:nvCxnSpPr>
          <p:spPr>
            <a:xfrm>
              <a:off x="5321424" y="2327176"/>
              <a:ext cx="30243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ovací čára 37"/>
            <p:cNvCxnSpPr/>
            <p:nvPr/>
          </p:nvCxnSpPr>
          <p:spPr>
            <a:xfrm>
              <a:off x="5321424" y="2479576"/>
              <a:ext cx="30243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60649"/>
            <a:ext cx="6400800" cy="2664296"/>
          </a:xfrm>
        </p:spPr>
        <p:txBody>
          <a:bodyPr>
            <a:normAutofit/>
          </a:bodyPr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55576" y="548680"/>
            <a:ext cx="6102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2. Zkus ke každému písmenku vymyslet slovo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043608" y="836712"/>
            <a:ext cx="58143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Rozděl slovo na slabiky a urči počet slabik.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177281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2348880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B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2852936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560" y="3429000"/>
            <a:ext cx="256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3933056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1560" y="4437112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G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1560" y="5013176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H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39552" y="551723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Ch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5" name="Skupina 40"/>
          <p:cNvGrpSpPr/>
          <p:nvPr/>
        </p:nvGrpSpPr>
        <p:grpSpPr>
          <a:xfrm>
            <a:off x="971600" y="2060848"/>
            <a:ext cx="2909664" cy="3744416"/>
            <a:chOff x="1577008" y="2060848"/>
            <a:chExt cx="2304256" cy="1066800"/>
          </a:xfrm>
        </p:grpSpPr>
        <p:cxnSp>
          <p:nvCxnSpPr>
            <p:cNvPr id="16" name="Přímá spojovací čára 15"/>
            <p:cNvCxnSpPr/>
            <p:nvPr/>
          </p:nvCxnSpPr>
          <p:spPr>
            <a:xfrm>
              <a:off x="1577008" y="2060848"/>
              <a:ext cx="230425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>
              <a:off x="1577008" y="2213248"/>
              <a:ext cx="230425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17"/>
            <p:cNvCxnSpPr/>
            <p:nvPr/>
          </p:nvCxnSpPr>
          <p:spPr>
            <a:xfrm>
              <a:off x="1577008" y="2365648"/>
              <a:ext cx="230425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/>
            <p:nvPr/>
          </p:nvCxnSpPr>
          <p:spPr>
            <a:xfrm>
              <a:off x="1577008" y="2518048"/>
              <a:ext cx="230425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>
              <a:off x="1577008" y="2670448"/>
              <a:ext cx="230425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>
              <a:off x="1577008" y="2822848"/>
              <a:ext cx="230425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ovací čára 21"/>
            <p:cNvCxnSpPr/>
            <p:nvPr/>
          </p:nvCxnSpPr>
          <p:spPr>
            <a:xfrm>
              <a:off x="1577008" y="2975248"/>
              <a:ext cx="230425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ovací čára 22"/>
            <p:cNvCxnSpPr/>
            <p:nvPr/>
          </p:nvCxnSpPr>
          <p:spPr>
            <a:xfrm>
              <a:off x="1577008" y="3127648"/>
              <a:ext cx="230425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ovéPole 23"/>
          <p:cNvSpPr txBox="1"/>
          <p:nvPr/>
        </p:nvSpPr>
        <p:spPr>
          <a:xfrm>
            <a:off x="4572000" y="1772816"/>
            <a:ext cx="256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I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25" name="Přímá spojovací čára 24"/>
          <p:cNvCxnSpPr>
            <a:stCxn id="24" idx="3"/>
            <a:endCxn id="24" idx="3"/>
          </p:cNvCxnSpPr>
          <p:nvPr/>
        </p:nvCxnSpPr>
        <p:spPr>
          <a:xfrm>
            <a:off x="4828739" y="195748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Skupina 63"/>
          <p:cNvGrpSpPr/>
          <p:nvPr/>
        </p:nvGrpSpPr>
        <p:grpSpPr>
          <a:xfrm>
            <a:off x="4932040" y="2060848"/>
            <a:ext cx="3240360" cy="3744416"/>
            <a:chOff x="5465440" y="2060848"/>
            <a:chExt cx="3024336" cy="1066800"/>
          </a:xfrm>
        </p:grpSpPr>
        <p:cxnSp>
          <p:nvCxnSpPr>
            <p:cNvPr id="27" name="Přímá spojovací čára 26"/>
            <p:cNvCxnSpPr/>
            <p:nvPr/>
          </p:nvCxnSpPr>
          <p:spPr>
            <a:xfrm>
              <a:off x="5465440" y="2060848"/>
              <a:ext cx="30243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5465440" y="2213248"/>
              <a:ext cx="30243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>
              <a:off x="5465440" y="2365648"/>
              <a:ext cx="30243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ovací čára 29"/>
            <p:cNvCxnSpPr/>
            <p:nvPr/>
          </p:nvCxnSpPr>
          <p:spPr>
            <a:xfrm>
              <a:off x="5465440" y="2518048"/>
              <a:ext cx="30243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ovací čára 30"/>
            <p:cNvCxnSpPr/>
            <p:nvPr/>
          </p:nvCxnSpPr>
          <p:spPr>
            <a:xfrm>
              <a:off x="5465440" y="2670448"/>
              <a:ext cx="30243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ovací čára 31"/>
            <p:cNvCxnSpPr/>
            <p:nvPr/>
          </p:nvCxnSpPr>
          <p:spPr>
            <a:xfrm>
              <a:off x="5465440" y="2822848"/>
              <a:ext cx="30243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5465440" y="2975248"/>
              <a:ext cx="30243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ovací čára 33"/>
            <p:cNvCxnSpPr/>
            <p:nvPr/>
          </p:nvCxnSpPr>
          <p:spPr>
            <a:xfrm>
              <a:off x="5465440" y="3127648"/>
              <a:ext cx="302433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TextovéPole 34"/>
          <p:cNvSpPr txBox="1"/>
          <p:nvPr/>
        </p:nvSpPr>
        <p:spPr>
          <a:xfrm>
            <a:off x="4572000" y="2348880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J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572000" y="2852936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572000" y="3356992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4572000" y="3933056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572000" y="4437112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4572000" y="4869160"/>
            <a:ext cx="256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572000" y="5445224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Z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15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 </a:t>
            </a:r>
          </a:p>
          <a:p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http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://office.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microsoft.com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458</TotalTime>
  <Words>275</Words>
  <Application>Microsoft Office PowerPoint</Application>
  <PresentationFormat>Předvádění na obrazovce (4:3)</PresentationFormat>
  <Paragraphs>79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 </vt:lpstr>
      <vt:lpstr> </vt:lpstr>
      <vt:lpstr>Snímek 4</vt:lpstr>
      <vt:lpstr>Snímek 5</vt:lpstr>
      <vt:lpstr>Snímek 6</vt:lpstr>
      <vt:lpstr> </vt:lpstr>
    </vt:vector>
  </TitlesOfParts>
  <Company>Základní škola TGM Český Krumlov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Desktop</cp:lastModifiedBy>
  <cp:revision>62</cp:revision>
  <cp:lastPrinted>2011-09-07T05:38:31Z</cp:lastPrinted>
  <dcterms:created xsi:type="dcterms:W3CDTF">2011-05-26T14:17:08Z</dcterms:created>
  <dcterms:modified xsi:type="dcterms:W3CDTF">2011-12-10T12:25:47Z</dcterms:modified>
</cp:coreProperties>
</file>