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76" r:id="rId3"/>
    <p:sldId id="260" r:id="rId4"/>
    <p:sldId id="257" r:id="rId5"/>
    <p:sldId id="258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1" r:id="rId15"/>
    <p:sldId id="272" r:id="rId16"/>
    <p:sldId id="273" r:id="rId17"/>
    <p:sldId id="274" r:id="rId18"/>
    <p:sldId id="275" r:id="rId19"/>
    <p:sldId id="261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B4250-1DE7-4239-BF30-925B6071EEBE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53A3F0A-94E7-47F7-9DCF-715CA5D743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B4250-1DE7-4239-BF30-925B6071EEBE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53A3F0A-94E7-47F7-9DCF-715CA5D743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B4250-1DE7-4239-BF30-925B6071EEBE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A3F0A-94E7-47F7-9DCF-715CA5D7435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B4250-1DE7-4239-BF30-925B6071EEBE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A3F0A-94E7-47F7-9DCF-715CA5D743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B4250-1DE7-4239-BF30-925B6071EEBE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53A3F0A-94E7-47F7-9DCF-715CA5D7435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B4250-1DE7-4239-BF30-925B6071EEBE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A3F0A-94E7-47F7-9DCF-715CA5D743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B4250-1DE7-4239-BF30-925B6071EEBE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A3F0A-94E7-47F7-9DCF-715CA5D743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B4250-1DE7-4239-BF30-925B6071EEBE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A3F0A-94E7-47F7-9DCF-715CA5D743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B4250-1DE7-4239-BF30-925B6071EEBE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A3F0A-94E7-47F7-9DCF-715CA5D74353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B4250-1DE7-4239-BF30-925B6071EEBE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A3F0A-94E7-47F7-9DCF-715CA5D743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B4250-1DE7-4239-BF30-925B6071EEBE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A3F0A-94E7-47F7-9DCF-715CA5D743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B4250-1DE7-4239-BF30-925B6071EEBE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A3F0A-94E7-47F7-9DCF-715CA5D743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5341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B4250-1DE7-4239-BF30-925B6071EEBE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A3F0A-94E7-47F7-9DCF-715CA5D743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5665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B4250-1DE7-4239-BF30-925B6071EEBE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A3F0A-94E7-47F7-9DCF-715CA5D743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18169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B4250-1DE7-4239-BF30-925B6071EEBE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A3F0A-94E7-47F7-9DCF-715CA5D743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7803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B4250-1DE7-4239-BF30-925B6071EEBE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A3F0A-94E7-47F7-9DCF-715CA5D743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8562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B4250-1DE7-4239-BF30-925B6071EEBE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A3F0A-94E7-47F7-9DCF-715CA5D743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074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B4250-1DE7-4239-BF30-925B6071EEBE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A3F0A-94E7-47F7-9DCF-715CA5D743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2153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B4250-1DE7-4239-BF30-925B6071EEBE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A3F0A-94E7-47F7-9DCF-715CA5D743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7994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B4250-1DE7-4239-BF30-925B6071EEBE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A3F0A-94E7-47F7-9DCF-715CA5D743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5429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B4250-1DE7-4239-BF30-925B6071EEBE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A3F0A-94E7-47F7-9DCF-715CA5D743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13981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B4250-1DE7-4239-BF30-925B6071EEBE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A3F0A-94E7-47F7-9DCF-715CA5D743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8691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65B4250-1DE7-4239-BF30-925B6071EEBE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53A3F0A-94E7-47F7-9DCF-715CA5D7435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5B4250-1DE7-4239-BF30-925B6071EEBE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3A3F0A-94E7-47F7-9DCF-715CA5D743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9702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Elektronka" TargetMode="External"/><Relationship Id="rId2" Type="http://schemas.openxmlformats.org/officeDocument/2006/relationships/hyperlink" Target="http://cs.wikipedia.org/wiki/Elektromagnetick&#233;_rel&#233;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Mikroprocesor" TargetMode="External"/><Relationship Id="rId5" Type="http://schemas.openxmlformats.org/officeDocument/2006/relationships/hyperlink" Target="http://cs.wikipedia.org/wiki/Integrovan%C3%BD_obvod" TargetMode="External"/><Relationship Id="rId4" Type="http://schemas.openxmlformats.org/officeDocument/2006/relationships/hyperlink" Target="http://cs.wikipedia.org/wiki/Tranzistor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1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prstClr val="white"/>
              </a:solidFill>
            </a:endParaRPr>
          </a:p>
        </p:txBody>
      </p:sp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1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4" y="5877272"/>
            <a:ext cx="834866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 dirty="0">
                <a:solidFill>
                  <a:prstClr val="black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3904461"/>
              </p:ext>
            </p:extLst>
          </p:nvPr>
        </p:nvGraphicFramePr>
        <p:xfrm>
          <a:off x="1103784" y="1397000"/>
          <a:ext cx="6936432" cy="4372337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321119"/>
                <a:gridCol w="4615313"/>
              </a:tblGrid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SŠ: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SOU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Uherský Brod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Autoři: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Ing. Radim Bublík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654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prezentace:</a:t>
                      </a:r>
                    </a:p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(DUMu)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Historie a vývoj počítačů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oblast: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Úvod do předmětu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 ročník oboru Mechanik opravář motorových vozidel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projektu: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CZ.1.07/1.5.00/34.0369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Datum vzniku: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3. 9. 2012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88604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dirty="0"/>
              <a:t>Záměrem této sady výukových materiálů s názvem </a:t>
            </a:r>
            <a:r>
              <a:rPr lang="cs-CZ" sz="2800" b="1" dirty="0"/>
              <a:t>Úvod do předmětu </a:t>
            </a:r>
            <a:r>
              <a:rPr lang="cs-CZ" sz="2800" dirty="0"/>
              <a:t>je poskytnout žákům potřebné informace pro lepší orientaci ve významu informačních a komunikačních technologií (zejména počítačů) pro jejich život a nastínit jim rovněž jejich historii a vývoj.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/>
              <a:t>Jednotlivé </a:t>
            </a:r>
            <a:r>
              <a:rPr lang="cs-CZ" sz="2800" dirty="0" err="1"/>
              <a:t>DUMy</a:t>
            </a:r>
            <a:r>
              <a:rPr lang="cs-CZ" sz="2800" dirty="0"/>
              <a:t> (prezentace a pracovní listy) v této sadě pokryjí postupně tematické oblasti, které jsou probírány v předmětu Informační a komunikační technologie na naší SŠ.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/>
              <a:t>Tato prezentace je konkrétně zaměřena na tematický celek </a:t>
            </a:r>
            <a:r>
              <a:rPr lang="cs-CZ" sz="2800" b="1" dirty="0" smtClean="0"/>
              <a:t>Historie a vývoj počítačů</a:t>
            </a:r>
            <a:r>
              <a:rPr lang="cs-CZ" sz="2800" dirty="0" smtClean="0"/>
              <a:t>.</a:t>
            </a:r>
            <a:endParaRPr lang="cs-CZ" sz="28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29964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File:Boulier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4947" y="5078301"/>
            <a:ext cx="2311549" cy="1735075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Jednoduchá počítadla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Od nepaměti se lidstvo snažilo o zjednodušení namáhavých výpočtů. Prvním stupněm technologického vývoje byla proto </a:t>
            </a:r>
            <a:r>
              <a:rPr lang="cs-CZ" b="1" dirty="0" smtClean="0"/>
              <a:t>jednoduchá počítadla</a:t>
            </a:r>
            <a:r>
              <a:rPr lang="cs-CZ" dirty="0" smtClean="0"/>
              <a:t>.</a:t>
            </a:r>
          </a:p>
          <a:p>
            <a:r>
              <a:rPr lang="cs-CZ" dirty="0" smtClean="0"/>
              <a:t>Nejprve zřejmě člověk počítal na prstech (přirozené zjednodušení).</a:t>
            </a:r>
          </a:p>
          <a:p>
            <a:r>
              <a:rPr lang="cs-CZ" dirty="0" smtClean="0"/>
              <a:t>Pravděpodobně z Číny pochází počítací pomůcka </a:t>
            </a:r>
            <a:r>
              <a:rPr lang="cs-CZ" b="1" dirty="0" smtClean="0"/>
              <a:t>Abakus</a:t>
            </a:r>
            <a:r>
              <a:rPr lang="cs-CZ" dirty="0" smtClean="0"/>
              <a:t>, je asi 600 let stará </a:t>
            </a:r>
            <a:r>
              <a:rPr lang="en-US" dirty="0" smtClean="0"/>
              <a:t>[1]</a:t>
            </a:r>
            <a:endParaRPr lang="cs-CZ" b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6660232" y="6167045"/>
            <a:ext cx="9361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Abakus</a:t>
            </a:r>
          </a:p>
          <a:p>
            <a:pPr algn="ctr"/>
            <a:r>
              <a:rPr lang="en-US" dirty="0" smtClean="0"/>
              <a:t>[2]</a:t>
            </a:r>
          </a:p>
        </p:txBody>
      </p:sp>
    </p:spTree>
    <p:extLst>
      <p:ext uri="{BB962C8B-B14F-4D97-AF65-F5344CB8AC3E}">
        <p14:creationId xmlns:p14="http://schemas.microsoft.com/office/powerpoint/2010/main" val="2594966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Mechanické kalkulátory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Od 17. století do poloviny 19. století se rozvíjely </a:t>
            </a:r>
            <a:r>
              <a:rPr lang="cs-CZ" b="1" dirty="0" smtClean="0"/>
              <a:t>mechanické kalkulátory</a:t>
            </a:r>
            <a:r>
              <a:rPr lang="cs-CZ" dirty="0"/>
              <a:t>:</a:t>
            </a:r>
            <a:endParaRPr lang="cs-CZ" dirty="0" smtClean="0"/>
          </a:p>
          <a:p>
            <a:r>
              <a:rPr lang="cs-CZ" b="1" dirty="0" smtClean="0"/>
              <a:t>Wilhelm </a:t>
            </a:r>
            <a:r>
              <a:rPr lang="cs-CZ" b="1" dirty="0" err="1" smtClean="0"/>
              <a:t>Shickard</a:t>
            </a:r>
            <a:r>
              <a:rPr lang="cs-CZ" b="1" dirty="0" smtClean="0"/>
              <a:t> </a:t>
            </a:r>
            <a:r>
              <a:rPr lang="cs-CZ" dirty="0" smtClean="0"/>
              <a:t>v roce </a:t>
            </a:r>
            <a:r>
              <a:rPr lang="cs-CZ" b="1" dirty="0" smtClean="0"/>
              <a:t>1623</a:t>
            </a:r>
            <a:r>
              <a:rPr lang="cs-CZ" dirty="0" smtClean="0"/>
              <a:t> sestrojil „</a:t>
            </a:r>
            <a:r>
              <a:rPr lang="cs-CZ" b="1" dirty="0" smtClean="0"/>
              <a:t>počítací hodiny</a:t>
            </a:r>
            <a:r>
              <a:rPr lang="cs-CZ" dirty="0" smtClean="0"/>
              <a:t>“ (mech. stroj, schopný násobit a dělit).</a:t>
            </a:r>
          </a:p>
          <a:p>
            <a:r>
              <a:rPr lang="cs-CZ" b="1" dirty="0" err="1" smtClean="0"/>
              <a:t>Blais</a:t>
            </a:r>
            <a:r>
              <a:rPr lang="cs-CZ" b="1" dirty="0" smtClean="0"/>
              <a:t> Pascal </a:t>
            </a:r>
            <a:r>
              <a:rPr lang="cs-CZ" dirty="0" smtClean="0"/>
              <a:t>sestrojil v roce </a:t>
            </a:r>
            <a:r>
              <a:rPr lang="cs-CZ" b="1" dirty="0" smtClean="0"/>
              <a:t>1645</a:t>
            </a:r>
            <a:r>
              <a:rPr lang="cs-CZ" dirty="0" smtClean="0"/>
              <a:t> mechanickou kalkulačku </a:t>
            </a:r>
            <a:r>
              <a:rPr lang="cs-CZ" b="1" dirty="0" err="1" smtClean="0"/>
              <a:t>Pascaline</a:t>
            </a:r>
            <a:r>
              <a:rPr lang="cs-CZ" dirty="0" smtClean="0"/>
              <a:t> (prodal asi 15 ks).</a:t>
            </a:r>
          </a:p>
          <a:p>
            <a:r>
              <a:rPr lang="cs-CZ" b="1" dirty="0" smtClean="0"/>
              <a:t>Thomas de </a:t>
            </a:r>
            <a:r>
              <a:rPr lang="cs-CZ" b="1" dirty="0" err="1" smtClean="0"/>
              <a:t>Colmar</a:t>
            </a:r>
            <a:r>
              <a:rPr lang="cs-CZ" b="1" dirty="0" smtClean="0"/>
              <a:t> </a:t>
            </a:r>
            <a:r>
              <a:rPr lang="cs-CZ" dirty="0" smtClean="0"/>
              <a:t>získal v roce </a:t>
            </a:r>
            <a:r>
              <a:rPr lang="cs-CZ" b="1" dirty="0" smtClean="0"/>
              <a:t>1862</a:t>
            </a:r>
            <a:r>
              <a:rPr lang="cs-CZ" dirty="0" smtClean="0"/>
              <a:t> zlatou medaili na </a:t>
            </a:r>
            <a:r>
              <a:rPr lang="cs-CZ" dirty="0" err="1" smtClean="0"/>
              <a:t>mezinár</a:t>
            </a:r>
            <a:r>
              <a:rPr lang="cs-CZ" dirty="0" smtClean="0"/>
              <a:t>. výstavě v Londýně za svůj </a:t>
            </a:r>
            <a:r>
              <a:rPr lang="cs-CZ" b="1" dirty="0" err="1" smtClean="0"/>
              <a:t>Arithmometr</a:t>
            </a:r>
            <a:r>
              <a:rPr lang="cs-CZ" dirty="0"/>
              <a:t> </a:t>
            </a:r>
            <a:r>
              <a:rPr lang="cs-CZ" dirty="0" smtClean="0"/>
              <a:t>(prodal asi 1500 ks – </a:t>
            </a:r>
            <a:r>
              <a:rPr lang="cs-CZ" b="1" dirty="0" smtClean="0"/>
              <a:t>první hromadně vyráběný počítací stroj v historii</a:t>
            </a:r>
            <a:r>
              <a:rPr lang="cs-CZ" dirty="0" smtClean="0"/>
              <a:t>). </a:t>
            </a:r>
            <a:r>
              <a:rPr lang="en-US" dirty="0" smtClean="0"/>
              <a:t>[</a:t>
            </a:r>
            <a:r>
              <a:rPr lang="cs-CZ" dirty="0" smtClean="0"/>
              <a:t>1</a:t>
            </a:r>
            <a:r>
              <a:rPr lang="en-US" dirty="0" smtClean="0"/>
              <a:t>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0903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Thomasův </a:t>
            </a:r>
            <a:r>
              <a:rPr lang="cs-CZ" dirty="0" err="1" smtClean="0"/>
              <a:t>Arithmometr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2087" y="1340768"/>
            <a:ext cx="6295829" cy="4761820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355976" y="6165304"/>
            <a:ext cx="4680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[3]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9986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Děrné štítky a mechanické počítače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(1805 – 1890)</a:t>
            </a:r>
          </a:p>
          <a:p>
            <a:r>
              <a:rPr lang="cs-CZ" b="1" dirty="0" smtClean="0"/>
              <a:t>Děrný štítek </a:t>
            </a:r>
            <a:r>
              <a:rPr lang="cs-CZ" dirty="0" smtClean="0"/>
              <a:t>byl </a:t>
            </a:r>
            <a:r>
              <a:rPr lang="cs-CZ" b="1" dirty="0" smtClean="0"/>
              <a:t>prvním médiem pro zápis programů</a:t>
            </a:r>
            <a:r>
              <a:rPr lang="cs-CZ" dirty="0" smtClean="0"/>
              <a:t>, vymyslel ho kolem r. </a:t>
            </a:r>
            <a:r>
              <a:rPr lang="cs-CZ" b="1" dirty="0" smtClean="0"/>
              <a:t>1805 Joseph Marie </a:t>
            </a:r>
            <a:r>
              <a:rPr lang="cs-CZ" b="1" dirty="0" err="1" smtClean="0"/>
              <a:t>Jacquard</a:t>
            </a:r>
            <a:r>
              <a:rPr lang="cs-CZ" dirty="0" smtClean="0"/>
              <a:t>, který pomocí nich řídil činnost „automatického“ tkalcovského stavu na výrobu vzorovaných tkanin.</a:t>
            </a:r>
          </a:p>
          <a:p>
            <a:r>
              <a:rPr lang="cs-CZ" dirty="0" smtClean="0"/>
              <a:t>Různé druhy děrných štítků byly pak základním (</a:t>
            </a:r>
            <a:r>
              <a:rPr lang="cs-CZ" dirty="0" err="1" smtClean="0"/>
              <a:t>měchanickým</a:t>
            </a:r>
            <a:r>
              <a:rPr lang="cs-CZ" dirty="0" smtClean="0"/>
              <a:t>) paměťovým médiem </a:t>
            </a:r>
            <a:r>
              <a:rPr lang="cs-CZ" b="1" dirty="0" smtClean="0"/>
              <a:t>dalších 140 let</a:t>
            </a:r>
            <a:r>
              <a:rPr lang="cs-CZ" dirty="0" smtClean="0"/>
              <a:t>. </a:t>
            </a:r>
            <a:r>
              <a:rPr lang="en-US" dirty="0" smtClean="0"/>
              <a:t>[1]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1204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Děrné štítky a mechanické počítače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V 19. století věnoval </a:t>
            </a:r>
            <a:r>
              <a:rPr lang="cs-CZ" dirty="0"/>
              <a:t>A</a:t>
            </a:r>
            <a:r>
              <a:rPr lang="cs-CZ" dirty="0" smtClean="0"/>
              <a:t>ngličan </a:t>
            </a:r>
            <a:r>
              <a:rPr lang="cs-CZ" b="1" dirty="0" smtClean="0"/>
              <a:t>Charles </a:t>
            </a:r>
            <a:r>
              <a:rPr lang="cs-CZ" b="1" dirty="0" err="1" smtClean="0"/>
              <a:t>Babbage</a:t>
            </a:r>
            <a:r>
              <a:rPr lang="cs-CZ" b="1" dirty="0" smtClean="0"/>
              <a:t> </a:t>
            </a:r>
            <a:r>
              <a:rPr lang="cs-CZ" dirty="0" smtClean="0"/>
              <a:t>celý svůj život (1792-1871) vytvoření stroje </a:t>
            </a:r>
            <a:r>
              <a:rPr lang="cs-CZ" b="1" dirty="0" err="1" smtClean="0"/>
              <a:t>Analytical</a:t>
            </a:r>
            <a:r>
              <a:rPr lang="cs-CZ" b="1" dirty="0" smtClean="0"/>
              <a:t> </a:t>
            </a:r>
            <a:r>
              <a:rPr lang="cs-CZ" b="1" dirty="0" err="1" smtClean="0"/>
              <a:t>Engine</a:t>
            </a:r>
            <a:r>
              <a:rPr lang="cs-CZ" dirty="0" smtClean="0"/>
              <a:t>, který by byl schopen provádět jakékoliv</a:t>
            </a:r>
            <a:r>
              <a:rPr lang="cs-CZ" b="1" dirty="0" smtClean="0"/>
              <a:t> výpočty podle zadaného programu</a:t>
            </a:r>
            <a:r>
              <a:rPr lang="cs-CZ" dirty="0" smtClean="0"/>
              <a:t>.</a:t>
            </a:r>
          </a:p>
          <a:p>
            <a:r>
              <a:rPr lang="cs-CZ" dirty="0" smtClean="0"/>
              <a:t>Stoj za svého života sice nedokončil (neměl potřebnou technologickou oporu – v jeho době nebyly ještě elektronické obvody, proto byl stroj mechanický a poháněný párou), ale </a:t>
            </a:r>
            <a:r>
              <a:rPr lang="cs-CZ" b="1" dirty="0" smtClean="0"/>
              <a:t>jeho návrh byl nadčasový</a:t>
            </a:r>
            <a:r>
              <a:rPr lang="cs-CZ" dirty="0" smtClean="0"/>
              <a:t>.</a:t>
            </a:r>
          </a:p>
          <a:p>
            <a:r>
              <a:rPr lang="cs-CZ" b="1" dirty="0" smtClean="0"/>
              <a:t>Celý stroj měl být řízen programem na děrném štítku</a:t>
            </a:r>
            <a:r>
              <a:rPr lang="cs-CZ" dirty="0" smtClean="0"/>
              <a:t>, který umožňoval </a:t>
            </a:r>
            <a:r>
              <a:rPr lang="cs-CZ" b="1" dirty="0" smtClean="0"/>
              <a:t>podmíněné skoky </a:t>
            </a:r>
            <a:r>
              <a:rPr lang="cs-CZ" dirty="0" smtClean="0"/>
              <a:t>a používání </a:t>
            </a:r>
            <a:r>
              <a:rPr lang="cs-CZ" b="1" dirty="0" smtClean="0"/>
              <a:t>podprogramů</a:t>
            </a:r>
            <a:r>
              <a:rPr lang="cs-CZ" dirty="0" smtClean="0"/>
              <a:t>. </a:t>
            </a:r>
            <a:r>
              <a:rPr lang="en-US" dirty="0" smtClean="0"/>
              <a:t>[1]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3934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Charles </a:t>
            </a:r>
            <a:r>
              <a:rPr lang="cs-CZ" dirty="0" err="1" smtClean="0"/>
              <a:t>babbage</a:t>
            </a:r>
            <a:r>
              <a:rPr lang="cs-CZ" dirty="0" smtClean="0"/>
              <a:t> a </a:t>
            </a:r>
            <a:r>
              <a:rPr lang="cs-CZ" dirty="0" err="1" smtClean="0"/>
              <a:t>analytical</a:t>
            </a:r>
            <a:r>
              <a:rPr lang="cs-CZ" dirty="0" smtClean="0"/>
              <a:t> </a:t>
            </a:r>
            <a:r>
              <a:rPr lang="cs-CZ" dirty="0" err="1" smtClean="0"/>
              <a:t>engine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Charles </a:t>
            </a:r>
            <a:r>
              <a:rPr lang="cs-CZ" b="1" dirty="0" err="1" smtClean="0"/>
              <a:t>Babbage</a:t>
            </a:r>
            <a:r>
              <a:rPr lang="cs-CZ" b="1" dirty="0" smtClean="0"/>
              <a:t> </a:t>
            </a:r>
            <a:r>
              <a:rPr lang="cs-CZ" dirty="0" smtClean="0"/>
              <a:t>je</a:t>
            </a:r>
            <a:r>
              <a:rPr lang="cs-CZ" b="1" dirty="0" smtClean="0"/>
              <a:t> </a:t>
            </a:r>
            <a:r>
              <a:rPr lang="cs-CZ" dirty="0" smtClean="0"/>
              <a:t>dnes díky návrhu </a:t>
            </a:r>
            <a:r>
              <a:rPr lang="cs-CZ" dirty="0" err="1" smtClean="0"/>
              <a:t>Analytical</a:t>
            </a:r>
            <a:r>
              <a:rPr lang="cs-CZ" dirty="0" smtClean="0"/>
              <a:t> </a:t>
            </a:r>
            <a:r>
              <a:rPr lang="cs-CZ" dirty="0" err="1" smtClean="0"/>
              <a:t>Engine</a:t>
            </a:r>
            <a:r>
              <a:rPr lang="cs-CZ" dirty="0" smtClean="0"/>
              <a:t> </a:t>
            </a:r>
            <a:r>
              <a:rPr lang="en-US" dirty="0" smtClean="0"/>
              <a:t>z </a:t>
            </a:r>
            <a:r>
              <a:rPr lang="en-US" dirty="0" err="1" smtClean="0"/>
              <a:t>roku</a:t>
            </a:r>
            <a:r>
              <a:rPr lang="en-US" dirty="0" smtClean="0"/>
              <a:t> 1837 </a:t>
            </a:r>
            <a:r>
              <a:rPr lang="cs-CZ" b="1" dirty="0" smtClean="0"/>
              <a:t>považován za „vynálezce počítače“</a:t>
            </a:r>
            <a:r>
              <a:rPr lang="cs-CZ" dirty="0" smtClean="0"/>
              <a:t>, vymyslel totiž principy, které ovlivňují i současné počítače:</a:t>
            </a:r>
          </a:p>
          <a:p>
            <a:r>
              <a:rPr lang="cs-CZ" dirty="0"/>
              <a:t>s</a:t>
            </a:r>
            <a:r>
              <a:rPr lang="cs-CZ" dirty="0" smtClean="0"/>
              <a:t>troj měl </a:t>
            </a:r>
            <a:r>
              <a:rPr lang="cs-CZ" b="1" dirty="0" smtClean="0"/>
              <a:t>paměť</a:t>
            </a:r>
            <a:r>
              <a:rPr lang="cs-CZ" dirty="0" smtClean="0"/>
              <a:t> (mechanické registry)</a:t>
            </a:r>
          </a:p>
          <a:p>
            <a:r>
              <a:rPr lang="cs-CZ" dirty="0" smtClean="0"/>
              <a:t>měl také </a:t>
            </a:r>
            <a:r>
              <a:rPr lang="cs-CZ" b="1" dirty="0" smtClean="0"/>
              <a:t>centrální operační jednotku </a:t>
            </a:r>
            <a:r>
              <a:rPr lang="cs-CZ" dirty="0" smtClean="0"/>
              <a:t>(mlýnek), která měla vykonávat základní matematické operace (sčítání, odčítání, násobení, dělení, s rychlostí asi 1 sčítání za sekundu a 1 násobení za minutu)</a:t>
            </a:r>
          </a:p>
          <a:p>
            <a:r>
              <a:rPr lang="cs-CZ" dirty="0"/>
              <a:t>m</a:t>
            </a:r>
            <a:r>
              <a:rPr lang="cs-CZ" dirty="0" smtClean="0"/>
              <a:t>ěl také </a:t>
            </a:r>
            <a:r>
              <a:rPr lang="cs-CZ" b="1" dirty="0" smtClean="0"/>
              <a:t>mechanismus na řízení posloupnosti jednotlivých operací</a:t>
            </a:r>
          </a:p>
          <a:p>
            <a:r>
              <a:rPr lang="cs-CZ" dirty="0" smtClean="0"/>
              <a:t>měl </a:t>
            </a:r>
            <a:r>
              <a:rPr lang="cs-CZ" b="1" dirty="0" smtClean="0"/>
              <a:t>vstupní a výstupní jednotky</a:t>
            </a:r>
          </a:p>
          <a:p>
            <a:r>
              <a:rPr lang="cs-CZ" b="1" dirty="0"/>
              <a:t>v</a:t>
            </a:r>
            <a:r>
              <a:rPr lang="cs-CZ" b="1" dirty="0" smtClean="0"/>
              <a:t>ýstup</a:t>
            </a:r>
            <a:r>
              <a:rPr lang="cs-CZ" dirty="0" smtClean="0"/>
              <a:t> měl být </a:t>
            </a:r>
            <a:r>
              <a:rPr lang="cs-CZ" b="1" dirty="0" smtClean="0"/>
              <a:t>spojen s tiskárnou</a:t>
            </a:r>
          </a:p>
        </p:txBody>
      </p:sp>
    </p:spTree>
    <p:extLst>
      <p:ext uri="{BB962C8B-B14F-4D97-AF65-F5344CB8AC3E}">
        <p14:creationId xmlns:p14="http://schemas.microsoft.com/office/powerpoint/2010/main" val="1175240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Charles </a:t>
            </a:r>
            <a:r>
              <a:rPr lang="cs-CZ" dirty="0" err="1"/>
              <a:t>babbage</a:t>
            </a:r>
            <a:r>
              <a:rPr lang="cs-CZ" dirty="0"/>
              <a:t> a </a:t>
            </a:r>
            <a:r>
              <a:rPr lang="cs-CZ" dirty="0" err="1"/>
              <a:t>analytical</a:t>
            </a:r>
            <a:r>
              <a:rPr lang="cs-CZ" dirty="0"/>
              <a:t> </a:t>
            </a:r>
            <a:r>
              <a:rPr lang="cs-CZ" dirty="0" err="1"/>
              <a:t>engine</a:t>
            </a:r>
            <a:endParaRPr lang="cs-CZ" dirty="0"/>
          </a:p>
        </p:txBody>
      </p:sp>
      <p:pic>
        <p:nvPicPr>
          <p:cNvPr id="2050" name="Picture 2" descr="http://upload.wikimedia.org/wikipedia/commons/8/82/CharlesBabbag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875" y="2057486"/>
            <a:ext cx="2976946" cy="3526409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31640" y="5867980"/>
            <a:ext cx="20882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Charles </a:t>
            </a:r>
            <a:r>
              <a:rPr lang="cs-CZ" b="1" dirty="0" err="1" smtClean="0"/>
              <a:t>Babbage</a:t>
            </a:r>
            <a:endParaRPr lang="cs-CZ" b="1" dirty="0" smtClean="0"/>
          </a:p>
          <a:p>
            <a:pPr algn="ctr"/>
            <a:r>
              <a:rPr lang="en-US" dirty="0" smtClean="0"/>
              <a:t>[4]</a:t>
            </a:r>
            <a:endParaRPr lang="cs-CZ" dirty="0"/>
          </a:p>
        </p:txBody>
      </p:sp>
      <p:pic>
        <p:nvPicPr>
          <p:cNvPr id="2052" name="Picture 4" descr="http://upload.wikimedia.org/wikipedia/commons/a/ac/AnalyticalMachine_Babbage_London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057486"/>
            <a:ext cx="4701878" cy="3526409"/>
          </a:xfrm>
          <a:prstGeom prst="snip2DiagRect">
            <a:avLst>
              <a:gd name="adj1" fmla="val 0"/>
              <a:gd name="adj2" fmla="val 16667"/>
            </a:avLst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7" name="TextovéPole 6"/>
          <p:cNvSpPr txBox="1"/>
          <p:nvPr/>
        </p:nvSpPr>
        <p:spPr>
          <a:xfrm>
            <a:off x="5436096" y="5867980"/>
            <a:ext cx="2304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err="1" smtClean="0"/>
              <a:t>Analytical</a:t>
            </a:r>
            <a:r>
              <a:rPr lang="cs-CZ" b="1" dirty="0" smtClean="0"/>
              <a:t> </a:t>
            </a:r>
            <a:r>
              <a:rPr lang="cs-CZ" b="1" dirty="0" err="1" smtClean="0"/>
              <a:t>Engine</a:t>
            </a:r>
            <a:endParaRPr lang="cs-CZ" b="1" dirty="0" smtClean="0"/>
          </a:p>
          <a:p>
            <a:pPr algn="ctr"/>
            <a:r>
              <a:rPr lang="en-US" dirty="0" smtClean="0"/>
              <a:t>[5]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2462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Elektromechanick</a:t>
            </a:r>
            <a:r>
              <a:rPr lang="cs-CZ" dirty="0" smtClean="0"/>
              <a:t>é počítací 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b="1" dirty="0" smtClean="0"/>
              <a:t>(1890-1945)</a:t>
            </a:r>
          </a:p>
          <a:p>
            <a:r>
              <a:rPr lang="cs-CZ" b="1" dirty="0" smtClean="0"/>
              <a:t>Herman </a:t>
            </a:r>
            <a:r>
              <a:rPr lang="cs-CZ" b="1" dirty="0" err="1" smtClean="0"/>
              <a:t>Hollerith</a:t>
            </a:r>
            <a:r>
              <a:rPr lang="cs-CZ" b="1" dirty="0" smtClean="0"/>
              <a:t> </a:t>
            </a:r>
            <a:r>
              <a:rPr lang="cs-CZ" dirty="0" smtClean="0"/>
              <a:t>vymyslel </a:t>
            </a:r>
            <a:r>
              <a:rPr lang="cs-CZ" b="1" dirty="0" smtClean="0"/>
              <a:t>sčítací stroj</a:t>
            </a:r>
            <a:r>
              <a:rPr lang="cs-CZ" dirty="0" smtClean="0"/>
              <a:t>, který umožňoval využívat </a:t>
            </a:r>
            <a:r>
              <a:rPr lang="cs-CZ" b="1" dirty="0" smtClean="0"/>
              <a:t>děrný štítek </a:t>
            </a:r>
            <a:r>
              <a:rPr lang="cs-CZ" dirty="0" smtClean="0"/>
              <a:t>pro </a:t>
            </a:r>
            <a:r>
              <a:rPr lang="cs-CZ" b="1" dirty="0" smtClean="0"/>
              <a:t>záznam</a:t>
            </a:r>
            <a:r>
              <a:rPr lang="cs-CZ" dirty="0" smtClean="0"/>
              <a:t> </a:t>
            </a:r>
            <a:r>
              <a:rPr lang="cs-CZ" b="1" dirty="0" smtClean="0"/>
              <a:t>dat</a:t>
            </a:r>
            <a:r>
              <a:rPr lang="cs-CZ" dirty="0" smtClean="0"/>
              <a:t>, nikoliv </a:t>
            </a:r>
            <a:r>
              <a:rPr lang="cs-CZ" b="1" dirty="0" smtClean="0"/>
              <a:t>programů</a:t>
            </a:r>
            <a:r>
              <a:rPr lang="cs-CZ" dirty="0" smtClean="0"/>
              <a:t>. Realizoval pomocí nich sčítání lidu v USA (1890), které díky tomu trvalo „jen“ 2 roky, dříve to však (ručně) trvalo 7 let!</a:t>
            </a:r>
          </a:p>
          <a:p>
            <a:r>
              <a:rPr lang="cs-CZ" b="1" dirty="0" smtClean="0"/>
              <a:t>Tyto stroje</a:t>
            </a:r>
            <a:r>
              <a:rPr lang="cs-CZ" dirty="0" smtClean="0"/>
              <a:t> </a:t>
            </a:r>
            <a:r>
              <a:rPr lang="cs-CZ" b="1" dirty="0" smtClean="0"/>
              <a:t>výrazně zefektivnily</a:t>
            </a:r>
            <a:r>
              <a:rPr lang="cs-CZ" dirty="0" smtClean="0"/>
              <a:t> </a:t>
            </a:r>
            <a:r>
              <a:rPr lang="cs-CZ" b="1" dirty="0" smtClean="0"/>
              <a:t>práci s velkým množstvím dat </a:t>
            </a:r>
            <a:r>
              <a:rPr lang="cs-CZ" dirty="0" smtClean="0"/>
              <a:t>-</a:t>
            </a:r>
            <a:r>
              <a:rPr lang="en-US" dirty="0" smtClean="0"/>
              <a:t>&gt;</a:t>
            </a:r>
            <a:r>
              <a:rPr lang="cs-CZ" dirty="0" smtClean="0"/>
              <a:t> projevily o ně zájem velké komerční firmy (zejména </a:t>
            </a:r>
            <a:r>
              <a:rPr lang="cs-CZ" b="1" dirty="0" smtClean="0"/>
              <a:t>banky</a:t>
            </a:r>
            <a:r>
              <a:rPr lang="cs-CZ" dirty="0" smtClean="0"/>
              <a:t>).</a:t>
            </a:r>
          </a:p>
          <a:p>
            <a:r>
              <a:rPr lang="cs-CZ" dirty="0" err="1" smtClean="0"/>
              <a:t>Hollerith</a:t>
            </a:r>
            <a:r>
              <a:rPr lang="cs-CZ" dirty="0" smtClean="0"/>
              <a:t> stál u založení firmy </a:t>
            </a:r>
            <a:r>
              <a:rPr lang="cs-CZ" dirty="0" err="1" smtClean="0"/>
              <a:t>Tabulating</a:t>
            </a:r>
            <a:r>
              <a:rPr lang="cs-CZ" dirty="0" smtClean="0"/>
              <a:t> </a:t>
            </a:r>
            <a:r>
              <a:rPr lang="cs-CZ" dirty="0" err="1" smtClean="0"/>
              <a:t>Machine</a:t>
            </a:r>
            <a:r>
              <a:rPr lang="cs-CZ" dirty="0" smtClean="0"/>
              <a:t> </a:t>
            </a:r>
            <a:r>
              <a:rPr lang="cs-CZ" dirty="0" err="1" smtClean="0"/>
              <a:t>Company</a:t>
            </a:r>
            <a:r>
              <a:rPr lang="cs-CZ" dirty="0" smtClean="0"/>
              <a:t>, která dodávala zařízení, potřebná k výpočtům pomocí děrných štítků (děrovače, </a:t>
            </a:r>
            <a:r>
              <a:rPr lang="cs-CZ" dirty="0" err="1" smtClean="0"/>
              <a:t>přezkoušeče</a:t>
            </a:r>
            <a:r>
              <a:rPr lang="cs-CZ" dirty="0" smtClean="0"/>
              <a:t>, třídiče, sčítačky, násobičky, tiskárny…).</a:t>
            </a:r>
          </a:p>
          <a:p>
            <a:r>
              <a:rPr lang="cs-CZ" dirty="0" smtClean="0"/>
              <a:t>V r. </a:t>
            </a:r>
            <a:r>
              <a:rPr lang="cs-CZ" b="1" dirty="0" smtClean="0"/>
              <a:t>1924</a:t>
            </a:r>
            <a:r>
              <a:rPr lang="cs-CZ" dirty="0" smtClean="0"/>
              <a:t> z této (a dalších) firem vznikla společnost </a:t>
            </a:r>
            <a:r>
              <a:rPr lang="cs-CZ" b="1" dirty="0" err="1" smtClean="0"/>
              <a:t>Industrial</a:t>
            </a:r>
            <a:r>
              <a:rPr lang="cs-CZ" b="1" dirty="0" smtClean="0"/>
              <a:t> Business </a:t>
            </a:r>
            <a:r>
              <a:rPr lang="cs-CZ" b="1" dirty="0" err="1" smtClean="0"/>
              <a:t>Machines</a:t>
            </a:r>
            <a:r>
              <a:rPr lang="cs-CZ" dirty="0" smtClean="0"/>
              <a:t>, známá dnes již jen jako </a:t>
            </a:r>
            <a:r>
              <a:rPr lang="cs-CZ" b="1" dirty="0" smtClean="0"/>
              <a:t>IBM</a:t>
            </a:r>
            <a:r>
              <a:rPr lang="cs-CZ" dirty="0" smtClean="0"/>
              <a:t>.</a:t>
            </a:r>
            <a:r>
              <a:rPr lang="en-US" dirty="0" smtClean="0"/>
              <a:t> [1]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0109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Reléové počítače (0. generace)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/>
              <a:t>Konrad </a:t>
            </a:r>
            <a:r>
              <a:rPr lang="cs-CZ" b="1" dirty="0" err="1" smtClean="0"/>
              <a:t>Zuse</a:t>
            </a:r>
            <a:r>
              <a:rPr lang="cs-CZ" b="1" dirty="0" smtClean="0"/>
              <a:t> </a:t>
            </a:r>
            <a:r>
              <a:rPr lang="cs-CZ" dirty="0"/>
              <a:t>(</a:t>
            </a:r>
            <a:r>
              <a:rPr lang="cs-CZ" dirty="0" smtClean="0"/>
              <a:t>Německo, 1938 – 1942) … </a:t>
            </a:r>
            <a:r>
              <a:rPr lang="cs-CZ" b="1" dirty="0" smtClean="0"/>
              <a:t>Z1</a:t>
            </a:r>
            <a:r>
              <a:rPr lang="cs-CZ" dirty="0" smtClean="0"/>
              <a:t> až </a:t>
            </a:r>
            <a:r>
              <a:rPr lang="cs-CZ" b="1" dirty="0" smtClean="0"/>
              <a:t>Z3</a:t>
            </a:r>
            <a:endParaRPr lang="cs-CZ" dirty="0" smtClean="0"/>
          </a:p>
          <a:p>
            <a:r>
              <a:rPr lang="cs-CZ" b="1" dirty="0" err="1" smtClean="0"/>
              <a:t>Howard</a:t>
            </a:r>
            <a:r>
              <a:rPr lang="cs-CZ" b="1" dirty="0" smtClean="0"/>
              <a:t> </a:t>
            </a:r>
            <a:r>
              <a:rPr lang="cs-CZ" b="1" dirty="0" err="1" smtClean="0"/>
              <a:t>Aiken</a:t>
            </a:r>
            <a:r>
              <a:rPr lang="cs-CZ" b="1" dirty="0" smtClean="0"/>
              <a:t> </a:t>
            </a:r>
            <a:r>
              <a:rPr lang="cs-CZ" dirty="0" smtClean="0"/>
              <a:t>(Amerika, 1944) … </a:t>
            </a:r>
            <a:r>
              <a:rPr lang="cs-CZ" b="1" dirty="0" smtClean="0"/>
              <a:t>Mark I.</a:t>
            </a:r>
            <a:r>
              <a:rPr lang="cs-CZ" dirty="0" smtClean="0"/>
              <a:t>, vážil 5 tun a skládal se z 3500 relé, několika set kilometrů drátových spojů a několika tisíc koleček, poháněných elektromotorem. Sečtení dvou čísel trvalo 1/3 sekundy, násobení nebo dělení přes 5 sekund. Na tomto počítači byla (během stovek hodin) vypočtena konfigurace uranové nálože </a:t>
            </a:r>
            <a:r>
              <a:rPr lang="cs-CZ" b="1" dirty="0" smtClean="0"/>
              <a:t>první atomové bomby</a:t>
            </a:r>
            <a:r>
              <a:rPr lang="cs-CZ" dirty="0" smtClean="0"/>
              <a:t>.</a:t>
            </a:r>
          </a:p>
          <a:p>
            <a:r>
              <a:rPr lang="cs-CZ" b="1" dirty="0" smtClean="0"/>
              <a:t>Alan </a:t>
            </a:r>
            <a:r>
              <a:rPr lang="cs-CZ" b="1" dirty="0" err="1" smtClean="0"/>
              <a:t>Turing</a:t>
            </a:r>
            <a:r>
              <a:rPr lang="cs-CZ" b="1" dirty="0" smtClean="0"/>
              <a:t> </a:t>
            </a:r>
            <a:r>
              <a:rPr lang="cs-CZ" dirty="0" smtClean="0"/>
              <a:t>(Velká Británie, za války) … reléové počítače na luštění šifer </a:t>
            </a:r>
            <a:r>
              <a:rPr lang="en-US" dirty="0" smtClean="0"/>
              <a:t>[7]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183097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Mark I. (</a:t>
            </a:r>
            <a:r>
              <a:rPr lang="cs-CZ" dirty="0" err="1" smtClean="0"/>
              <a:t>Howard</a:t>
            </a:r>
            <a:r>
              <a:rPr lang="cs-CZ" dirty="0" smtClean="0"/>
              <a:t> </a:t>
            </a:r>
            <a:r>
              <a:rPr lang="cs-CZ" dirty="0" err="1" smtClean="0"/>
              <a:t>Aiken</a:t>
            </a:r>
            <a:r>
              <a:rPr lang="cs-CZ" dirty="0" smtClean="0"/>
              <a:t>)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345586"/>
            <a:ext cx="6330280" cy="47477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098981" y="6104762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[</a:t>
            </a:r>
            <a:r>
              <a:rPr lang="cs-CZ" dirty="0" smtClean="0"/>
              <a:t>6</a:t>
            </a:r>
            <a:r>
              <a:rPr lang="en-US" dirty="0" smtClean="0"/>
              <a:t>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9413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Elektronkové počítače (1. generace)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Za </a:t>
            </a:r>
            <a:r>
              <a:rPr lang="cs-CZ" sz="2800" b="1" dirty="0" smtClean="0"/>
              <a:t>první </a:t>
            </a:r>
            <a:r>
              <a:rPr lang="cs-CZ" sz="2800" dirty="0" smtClean="0"/>
              <a:t>skutečný</a:t>
            </a:r>
            <a:r>
              <a:rPr lang="cs-CZ" sz="2800" b="1" dirty="0" smtClean="0"/>
              <a:t> počítač </a:t>
            </a:r>
            <a:r>
              <a:rPr lang="cs-CZ" sz="2800" dirty="0" smtClean="0"/>
              <a:t>bývá označován </a:t>
            </a:r>
            <a:r>
              <a:rPr lang="cs-CZ" sz="2800" b="1" dirty="0" err="1" smtClean="0"/>
              <a:t>Eniac</a:t>
            </a:r>
            <a:r>
              <a:rPr lang="cs-CZ" sz="2800" dirty="0" smtClean="0"/>
              <a:t>, dokončený </a:t>
            </a:r>
            <a:r>
              <a:rPr lang="cs-CZ" sz="2800" b="1" dirty="0" smtClean="0"/>
              <a:t>1946</a:t>
            </a:r>
            <a:r>
              <a:rPr lang="cs-CZ" sz="2800" dirty="0" smtClean="0"/>
              <a:t> na </a:t>
            </a:r>
            <a:r>
              <a:rPr lang="cs-CZ" sz="2800" dirty="0" err="1" smtClean="0"/>
              <a:t>Pennsylvánské</a:t>
            </a:r>
            <a:r>
              <a:rPr lang="cs-CZ" sz="2800" dirty="0" smtClean="0"/>
              <a:t> univerzitě ve Philadelphii, </a:t>
            </a:r>
            <a:r>
              <a:rPr lang="cs-CZ" sz="2800" b="1" dirty="0" smtClean="0"/>
              <a:t>USA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Byl postaven z 19 000 elektronek, 1500 relé, 70 000 odporů, chlazen byl dvěma leteckými motory a </a:t>
            </a:r>
            <a:r>
              <a:rPr lang="cs-CZ" sz="2800" b="1" dirty="0" smtClean="0"/>
              <a:t>zabíral celou halu</a:t>
            </a:r>
            <a:r>
              <a:rPr lang="cs-CZ" sz="2800" dirty="0" smtClean="0"/>
              <a:t>. Programoval se pomocí propojovacích polí.</a:t>
            </a:r>
          </a:p>
          <a:p>
            <a:r>
              <a:rPr lang="cs-CZ" sz="2800" dirty="0" smtClean="0"/>
              <a:t>Byl to počítač pouze na matematické výpočty, </a:t>
            </a:r>
            <a:r>
              <a:rPr lang="cs-CZ" sz="2800" b="1" dirty="0" smtClean="0"/>
              <a:t>nepoužíval ještě dvojkovou soustavu </a:t>
            </a:r>
            <a:r>
              <a:rPr lang="cs-CZ" sz="2800" dirty="0" smtClean="0"/>
              <a:t>a nebyl univerzálně využitelný. Šlo o analogový počítač. </a:t>
            </a:r>
            <a:r>
              <a:rPr lang="en-US" sz="2800" dirty="0" smtClean="0"/>
              <a:t>[7]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24475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Elektronkové počítače (pokračování)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Teoretické základy konstrukce současných počítačů položil </a:t>
            </a:r>
            <a:r>
              <a:rPr lang="cs-CZ" b="1" dirty="0" smtClean="0"/>
              <a:t>John Von Neumann</a:t>
            </a:r>
            <a:r>
              <a:rPr lang="cs-CZ" dirty="0" smtClean="0"/>
              <a:t>, tento návrh je znám jako </a:t>
            </a:r>
            <a:r>
              <a:rPr lang="cs-CZ" b="1" dirty="0" smtClean="0"/>
              <a:t>Von Neumannova koncepce počítače</a:t>
            </a:r>
            <a:r>
              <a:rPr lang="cs-CZ" dirty="0" smtClean="0"/>
              <a:t>.</a:t>
            </a:r>
          </a:p>
          <a:p>
            <a:r>
              <a:rPr lang="cs-CZ" dirty="0" smtClean="0"/>
              <a:t>Podle ní se </a:t>
            </a:r>
            <a:r>
              <a:rPr lang="cs-CZ" b="1" dirty="0" smtClean="0"/>
              <a:t>počítač skládá z několika základních částí</a:t>
            </a:r>
            <a:r>
              <a:rPr lang="cs-CZ" dirty="0" smtClean="0"/>
              <a:t>: z </a:t>
            </a:r>
            <a:r>
              <a:rPr lang="cs-CZ" b="1" dirty="0" smtClean="0"/>
              <a:t>paměti</a:t>
            </a:r>
            <a:r>
              <a:rPr lang="cs-CZ" dirty="0" smtClean="0"/>
              <a:t>, </a:t>
            </a:r>
            <a:r>
              <a:rPr lang="cs-CZ" b="1" dirty="0" smtClean="0"/>
              <a:t>procesoru</a:t>
            </a:r>
            <a:r>
              <a:rPr lang="cs-CZ" dirty="0" smtClean="0"/>
              <a:t> (tenkrát řadiče a aritmetické jednotky), </a:t>
            </a:r>
            <a:r>
              <a:rPr lang="cs-CZ" b="1" dirty="0" smtClean="0"/>
              <a:t>vstupních</a:t>
            </a:r>
            <a:r>
              <a:rPr lang="cs-CZ" dirty="0" smtClean="0"/>
              <a:t> a </a:t>
            </a:r>
            <a:r>
              <a:rPr lang="cs-CZ" b="1" dirty="0" smtClean="0"/>
              <a:t>výstupních zařízení</a:t>
            </a:r>
            <a:r>
              <a:rPr lang="cs-CZ" dirty="0" smtClean="0"/>
              <a:t>. Pro reprezentaci všech údajů se používá </a:t>
            </a:r>
            <a:r>
              <a:rPr lang="cs-CZ" b="1" dirty="0" smtClean="0"/>
              <a:t>dvojková soustava</a:t>
            </a:r>
            <a:r>
              <a:rPr lang="cs-CZ" dirty="0" smtClean="0"/>
              <a:t> (nuly a jedničky).</a:t>
            </a:r>
          </a:p>
          <a:p>
            <a:r>
              <a:rPr lang="cs-CZ" dirty="0" smtClean="0"/>
              <a:t>Podle této koncepce byl r. </a:t>
            </a:r>
            <a:r>
              <a:rPr lang="cs-CZ" b="1" dirty="0" smtClean="0"/>
              <a:t>1957</a:t>
            </a:r>
            <a:r>
              <a:rPr lang="cs-CZ" dirty="0" smtClean="0"/>
              <a:t> vyroben elektronkový počítač </a:t>
            </a:r>
            <a:r>
              <a:rPr lang="cs-CZ" b="1" dirty="0" err="1" smtClean="0"/>
              <a:t>Edvac</a:t>
            </a:r>
            <a:r>
              <a:rPr lang="cs-CZ" dirty="0" smtClean="0"/>
              <a:t>, který byl již </a:t>
            </a:r>
            <a:r>
              <a:rPr lang="cs-CZ" b="1" dirty="0" smtClean="0"/>
              <a:t>univerzálně využitelný</a:t>
            </a:r>
            <a:r>
              <a:rPr lang="cs-CZ" dirty="0" smtClean="0"/>
              <a:t>. Na rozdíl od analogového </a:t>
            </a:r>
            <a:r>
              <a:rPr lang="cs-CZ" dirty="0" err="1" smtClean="0"/>
              <a:t>Eniacu</a:t>
            </a:r>
            <a:r>
              <a:rPr lang="cs-CZ" dirty="0" smtClean="0"/>
              <a:t> byl již </a:t>
            </a:r>
            <a:r>
              <a:rPr lang="cs-CZ" b="1" dirty="0" smtClean="0"/>
              <a:t>digitální</a:t>
            </a:r>
            <a:r>
              <a:rPr lang="cs-CZ" dirty="0" smtClean="0"/>
              <a:t>. </a:t>
            </a:r>
            <a:r>
              <a:rPr lang="en-US" dirty="0" smtClean="0"/>
              <a:t>[7]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9504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Dal</a:t>
            </a:r>
            <a:r>
              <a:rPr lang="cs-CZ" dirty="0" err="1" smtClean="0"/>
              <a:t>ší</a:t>
            </a:r>
            <a:r>
              <a:rPr lang="cs-CZ" dirty="0" smtClean="0"/>
              <a:t> generace počítačů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Ve </a:t>
            </a:r>
            <a:r>
              <a:rPr lang="cs-CZ" b="1" dirty="0" smtClean="0"/>
              <a:t>2. polovině 20. století </a:t>
            </a:r>
            <a:r>
              <a:rPr lang="cs-CZ" dirty="0" smtClean="0"/>
              <a:t>dochází s </a:t>
            </a:r>
            <a:r>
              <a:rPr lang="cs-CZ" b="1" dirty="0" smtClean="0"/>
              <a:t>novými technologiemi</a:t>
            </a:r>
            <a:r>
              <a:rPr lang="cs-CZ" dirty="0" smtClean="0"/>
              <a:t> k rychlému vývoji </a:t>
            </a:r>
            <a:r>
              <a:rPr lang="cs-CZ" b="1" dirty="0" smtClean="0"/>
              <a:t>výkonnějších a přitom stále menších počítačů</a:t>
            </a:r>
            <a:r>
              <a:rPr lang="cs-CZ" dirty="0" smtClean="0"/>
              <a:t>.</a:t>
            </a:r>
          </a:p>
          <a:p>
            <a:r>
              <a:rPr lang="cs-CZ" dirty="0" smtClean="0"/>
              <a:t>Vývoj proběhl bleskovým tempem, které nemá u žádného jiného výrobku obdobu.</a:t>
            </a:r>
          </a:p>
          <a:p>
            <a:r>
              <a:rPr lang="cs-CZ" dirty="0" smtClean="0"/>
              <a:t>Aktivní prvek, který umožňuje zpracovat 1 bit, se stále zmenšoval. Elektronky nahradily </a:t>
            </a:r>
            <a:r>
              <a:rPr lang="cs-CZ" b="1" dirty="0" smtClean="0"/>
              <a:t>tranzistory</a:t>
            </a:r>
            <a:r>
              <a:rPr lang="cs-CZ" dirty="0" smtClean="0"/>
              <a:t>, ty pak </a:t>
            </a:r>
            <a:r>
              <a:rPr lang="cs-CZ" b="1" dirty="0" smtClean="0"/>
              <a:t>integrované obvody </a:t>
            </a:r>
            <a:r>
              <a:rPr lang="cs-CZ" dirty="0" smtClean="0"/>
              <a:t>stále vyšší integrace. </a:t>
            </a:r>
            <a:r>
              <a:rPr lang="en-US" dirty="0" smtClean="0"/>
              <a:t>[7]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71772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</a:t>
            </a:r>
            <a:r>
              <a:rPr lang="cs-CZ" dirty="0" err="1" smtClean="0"/>
              <a:t>ývoj</a:t>
            </a:r>
            <a:r>
              <a:rPr lang="cs-CZ" dirty="0" smtClean="0"/>
              <a:t> počítačů po desetiletích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91661882"/>
              </p:ext>
            </p:extLst>
          </p:nvPr>
        </p:nvGraphicFramePr>
        <p:xfrm>
          <a:off x="304800" y="1554163"/>
          <a:ext cx="8686800" cy="4333240"/>
        </p:xfrm>
        <a:graphic>
          <a:graphicData uri="http://schemas.openxmlformats.org/drawingml/2006/table">
            <a:tbl>
              <a:tblPr firstRow="1" bandRow="1">
                <a:effectLst>
                  <a:innerShdw blurRad="63500" dist="50800" dir="2700000">
                    <a:prstClr val="black">
                      <a:alpha val="50000"/>
                    </a:prstClr>
                  </a:innerShdw>
                </a:effectLst>
                <a:tableStyleId>{21E4AEA4-8DFA-4A89-87EB-49C32662AFE0}</a:tableStyleId>
              </a:tblPr>
              <a:tblGrid>
                <a:gridCol w="882824"/>
                <a:gridCol w="1584176"/>
                <a:gridCol w="1944216"/>
                <a:gridCol w="2538224"/>
                <a:gridCol w="17373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Období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Velikost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Aktivní prvky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Využití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Vyráběné množství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40. léta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haly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elektronky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vojenské účely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jednotlivé kusy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50. léta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místnosti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tranzistory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vojenské účely, hromadné zpracování dat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malosériová výroba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60. léta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skříně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integrované obvody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hromadné zpracování dat, vědecké</a:t>
                      </a:r>
                      <a:r>
                        <a:rPr lang="cs-CZ" sz="1600" baseline="0" dirty="0" smtClean="0"/>
                        <a:t> výpočty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sériová výroba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70. léta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malé skříně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lepší integrované obvody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ekonomika, věda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velkosériová výroba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80. léta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krabice na stole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mikroprocesory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proniká do všech oblastí zpracování a přenosu informací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hromadná velkovýroba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90. léta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sešit A4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výkonnější</a:t>
                      </a:r>
                      <a:r>
                        <a:rPr lang="cs-CZ" sz="1600" baseline="0" dirty="0" smtClean="0"/>
                        <a:t> mikroprocesory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pronikl do všech oblastí zpracování informací, objevuje se v domácnostech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hromadná velkovýroba, koncentrace firem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411760" y="6021288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Vývoj počítačů po desetiletích</a:t>
            </a:r>
            <a:r>
              <a:rPr lang="en-US" dirty="0" smtClean="0"/>
              <a:t> [7]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9968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 součástek (přehled s odkazy)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683150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Relé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http://cs.wikipedia.org/wiki/</a:t>
            </a:r>
            <a:r>
              <a:rPr lang="cs-CZ" dirty="0" err="1" smtClean="0">
                <a:hlinkClick r:id="rId2"/>
              </a:rPr>
              <a:t>Elektromagnetické_relé</a:t>
            </a:r>
            <a:endParaRPr lang="cs-CZ" dirty="0" smtClean="0"/>
          </a:p>
          <a:p>
            <a:r>
              <a:rPr lang="cs-CZ" b="1" dirty="0" smtClean="0"/>
              <a:t>Elektronka</a:t>
            </a:r>
          </a:p>
          <a:p>
            <a:pPr marL="0" indent="0">
              <a:buNone/>
            </a:pPr>
            <a:r>
              <a:rPr lang="cs-CZ" dirty="0">
                <a:hlinkClick r:id="rId3"/>
              </a:rPr>
              <a:t>http://cs.wikipedia.org/wiki/Elektronka</a:t>
            </a:r>
            <a:endParaRPr lang="cs-CZ" dirty="0" smtClean="0"/>
          </a:p>
          <a:p>
            <a:r>
              <a:rPr lang="cs-CZ" b="1" dirty="0" smtClean="0"/>
              <a:t>Tranzistor</a:t>
            </a:r>
          </a:p>
          <a:p>
            <a:pPr marL="0" indent="0">
              <a:buNone/>
            </a:pPr>
            <a:r>
              <a:rPr lang="cs-CZ" dirty="0">
                <a:hlinkClick r:id="rId4"/>
              </a:rPr>
              <a:t>http://cs.wikipedia.org/wiki/Tranzistor</a:t>
            </a:r>
            <a:endParaRPr lang="cs-CZ" dirty="0" smtClean="0"/>
          </a:p>
          <a:p>
            <a:r>
              <a:rPr lang="cs-CZ" b="1" dirty="0" smtClean="0"/>
              <a:t>Integrovaný obvod</a:t>
            </a:r>
          </a:p>
          <a:p>
            <a:pPr marL="0" indent="0">
              <a:buNone/>
            </a:pPr>
            <a:r>
              <a:rPr lang="cs-CZ" dirty="0" smtClean="0">
                <a:hlinkClick r:id="rId5"/>
              </a:rPr>
              <a:t>http://cs.wikipedia.org/wiki/</a:t>
            </a:r>
            <a:r>
              <a:rPr lang="cs-CZ" dirty="0" err="1" smtClean="0">
                <a:hlinkClick r:id="rId5"/>
              </a:rPr>
              <a:t>Integrovaný_obvod</a:t>
            </a:r>
            <a:endParaRPr lang="cs-CZ" dirty="0" smtClean="0"/>
          </a:p>
          <a:p>
            <a:r>
              <a:rPr lang="cs-CZ" b="1" dirty="0" smtClean="0"/>
              <a:t>Mikroprocesor</a:t>
            </a:r>
          </a:p>
          <a:p>
            <a:pPr marL="0" indent="0">
              <a:buNone/>
            </a:pPr>
            <a:r>
              <a:rPr lang="cs-CZ" dirty="0">
                <a:hlinkClick r:id="rId6"/>
              </a:rPr>
              <a:t>http://cs.wikipedia.org/wiki/Mikroprocesor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0116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04319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2000" dirty="0"/>
              <a:t>[1]</a:t>
            </a:r>
            <a:r>
              <a:rPr lang="cs-CZ" sz="2000" dirty="0"/>
              <a:t> ROUBAL, Pavel. </a:t>
            </a:r>
            <a:r>
              <a:rPr lang="cs-CZ" sz="2000" i="1" dirty="0"/>
              <a:t>Informatika a výpočetní technika pro střední školy</a:t>
            </a:r>
            <a:r>
              <a:rPr lang="cs-CZ" sz="2000" dirty="0"/>
              <a:t>: </a:t>
            </a:r>
            <a:r>
              <a:rPr lang="cs-CZ" sz="2000" i="1" dirty="0"/>
              <a:t>teoretická učebnice</a:t>
            </a:r>
            <a:r>
              <a:rPr lang="cs-CZ" sz="2000" dirty="0"/>
              <a:t>. Vyd. 1. Brno: </a:t>
            </a:r>
            <a:r>
              <a:rPr lang="cs-CZ" sz="2000" dirty="0" err="1"/>
              <a:t>Computer</a:t>
            </a:r>
            <a:r>
              <a:rPr lang="cs-CZ" sz="2000" dirty="0"/>
              <a:t> </a:t>
            </a:r>
            <a:r>
              <a:rPr lang="cs-CZ" sz="2000" dirty="0" err="1"/>
              <a:t>Press</a:t>
            </a:r>
            <a:r>
              <a:rPr lang="cs-CZ" sz="2000" dirty="0"/>
              <a:t>, 2010, s. 22. ISBN 978-80-251-3228-9. </a:t>
            </a:r>
            <a:endParaRPr lang="en-US" sz="2000" dirty="0"/>
          </a:p>
          <a:p>
            <a:pPr marL="0" indent="0">
              <a:buNone/>
            </a:pPr>
            <a:r>
              <a:rPr lang="en-US" sz="2000" dirty="0"/>
              <a:t>[2] </a:t>
            </a:r>
            <a:r>
              <a:rPr lang="cs-CZ" sz="2000" dirty="0"/>
              <a:t>B, H. </a:t>
            </a:r>
            <a:r>
              <a:rPr lang="cs-CZ" sz="2000" i="1" dirty="0" err="1"/>
              <a:t>Wikipedia</a:t>
            </a:r>
            <a:r>
              <a:rPr lang="cs-CZ" sz="2000" dirty="0"/>
              <a:t> [online]. [cit. </a:t>
            </a:r>
            <a:r>
              <a:rPr lang="en-US" sz="2000" dirty="0"/>
              <a:t>3</a:t>
            </a:r>
            <a:r>
              <a:rPr lang="cs-CZ" sz="2000" dirty="0" smtClean="0"/>
              <a:t>.</a:t>
            </a:r>
            <a:r>
              <a:rPr lang="en-US" sz="2000" dirty="0" smtClean="0"/>
              <a:t>8</a:t>
            </a:r>
            <a:r>
              <a:rPr lang="cs-CZ" sz="2000" dirty="0" smtClean="0"/>
              <a:t>.2012</a:t>
            </a:r>
            <a:r>
              <a:rPr lang="cs-CZ" sz="2000" dirty="0"/>
              <a:t>]. Dostupný na WWW: &lt;http://upload.wikimedia.org/</a:t>
            </a:r>
            <a:r>
              <a:rPr lang="cs-CZ" sz="2000" dirty="0" err="1"/>
              <a:t>wikipedia</a:t>
            </a:r>
            <a:r>
              <a:rPr lang="cs-CZ" sz="2000" dirty="0"/>
              <a:t>/</a:t>
            </a:r>
            <a:r>
              <a:rPr lang="cs-CZ" sz="2000" dirty="0" err="1"/>
              <a:t>commons</a:t>
            </a:r>
            <a:r>
              <a:rPr lang="cs-CZ" sz="2000" dirty="0"/>
              <a:t>/e/</a:t>
            </a:r>
            <a:r>
              <a:rPr lang="cs-CZ" sz="2000" dirty="0" err="1"/>
              <a:t>ea</a:t>
            </a:r>
            <a:r>
              <a:rPr lang="cs-CZ" sz="2000" dirty="0"/>
              <a:t>/Boulier1.JPG&gt;.</a:t>
            </a:r>
            <a:endParaRPr lang="en-US" sz="2000" dirty="0"/>
          </a:p>
          <a:p>
            <a:pPr marL="0" indent="0">
              <a:buNone/>
            </a:pPr>
            <a:r>
              <a:rPr lang="en-US" sz="2000" dirty="0"/>
              <a:t>[</a:t>
            </a:r>
            <a:r>
              <a:rPr lang="cs-CZ" sz="2000" dirty="0"/>
              <a:t>3</a:t>
            </a:r>
            <a:r>
              <a:rPr lang="en-US" sz="2000" dirty="0"/>
              <a:t>] EZRDR. Wikipedia [online]. [cit. </a:t>
            </a:r>
            <a:r>
              <a:rPr lang="en-US" sz="2000" dirty="0" smtClean="0"/>
              <a:t>3.</a:t>
            </a:r>
            <a:r>
              <a:rPr lang="cs-CZ" sz="2000" dirty="0" smtClean="0"/>
              <a:t>8</a:t>
            </a:r>
            <a:r>
              <a:rPr lang="en-US" sz="2000" dirty="0" smtClean="0"/>
              <a:t>.2012</a:t>
            </a:r>
            <a:r>
              <a:rPr lang="en-US" sz="2000" dirty="0"/>
              <a:t>]. </a:t>
            </a:r>
            <a:r>
              <a:rPr lang="en-US" sz="2000" dirty="0" err="1"/>
              <a:t>Dostupný</a:t>
            </a:r>
            <a:r>
              <a:rPr lang="en-US" sz="2000" dirty="0"/>
              <a:t> </a:t>
            </a:r>
            <a:r>
              <a:rPr lang="en-US" sz="2000" dirty="0" err="1"/>
              <a:t>na</a:t>
            </a:r>
            <a:r>
              <a:rPr lang="en-US" sz="2000" dirty="0"/>
              <a:t> WWW: &lt;http://upload.wikimedia.org/wikipedia/commons/5/59/Arithmometre.jpg</a:t>
            </a:r>
            <a:r>
              <a:rPr lang="en-US" sz="2000" dirty="0" smtClean="0"/>
              <a:t>&gt;.</a:t>
            </a:r>
          </a:p>
          <a:p>
            <a:pPr marL="0" indent="0">
              <a:buNone/>
            </a:pPr>
            <a:r>
              <a:rPr lang="en-US" sz="2000" dirty="0" smtClean="0"/>
              <a:t>[4]</a:t>
            </a:r>
            <a:r>
              <a:rPr lang="cs-CZ" sz="2000" dirty="0" smtClean="0"/>
              <a:t> </a:t>
            </a:r>
            <a:r>
              <a:rPr lang="en-US" sz="2000" dirty="0"/>
              <a:t>UNKNOWN STAFF ARTIST FOR THE ILLUSTRATED LONDON NEWS. Wikipedia [online]. [cit. </a:t>
            </a:r>
            <a:r>
              <a:rPr lang="en-US" sz="2000" dirty="0" smtClean="0"/>
              <a:t>3.</a:t>
            </a:r>
            <a:r>
              <a:rPr lang="cs-CZ" sz="2000" dirty="0" smtClean="0"/>
              <a:t>8</a:t>
            </a:r>
            <a:r>
              <a:rPr lang="en-US" sz="2000" dirty="0" smtClean="0"/>
              <a:t>.2012</a:t>
            </a:r>
            <a:r>
              <a:rPr lang="en-US" sz="2000" dirty="0"/>
              <a:t>]. </a:t>
            </a:r>
            <a:r>
              <a:rPr lang="en-US" sz="2000" dirty="0" err="1"/>
              <a:t>Dostupný</a:t>
            </a:r>
            <a:r>
              <a:rPr lang="en-US" sz="2000" dirty="0"/>
              <a:t> </a:t>
            </a:r>
            <a:r>
              <a:rPr lang="en-US" sz="2000" dirty="0" err="1"/>
              <a:t>na</a:t>
            </a:r>
            <a:r>
              <a:rPr lang="en-US" sz="2000" dirty="0"/>
              <a:t> WWW: &lt;http://upload.wikimedia.org/wikipedia/commons/8/82/CharlesBabbage.jpg</a:t>
            </a:r>
            <a:r>
              <a:rPr lang="en-US" sz="2000" dirty="0" smtClean="0"/>
              <a:t>&gt;.</a:t>
            </a:r>
            <a:endParaRPr lang="cs-CZ" sz="2000" dirty="0" smtClean="0"/>
          </a:p>
          <a:p>
            <a:pPr marL="0" indent="0">
              <a:buNone/>
            </a:pPr>
            <a:r>
              <a:rPr lang="en-US" sz="2000" dirty="0" smtClean="0"/>
              <a:t>[5]</a:t>
            </a:r>
            <a:r>
              <a:rPr lang="cs-CZ" sz="2000" dirty="0"/>
              <a:t> BARRAL, Bruno. </a:t>
            </a:r>
            <a:r>
              <a:rPr lang="cs-CZ" sz="2000" dirty="0" err="1"/>
              <a:t>Wikipedia</a:t>
            </a:r>
            <a:r>
              <a:rPr lang="cs-CZ" sz="2000" dirty="0"/>
              <a:t> [online]. [cit. </a:t>
            </a:r>
            <a:r>
              <a:rPr lang="cs-CZ" sz="2000" dirty="0" smtClean="0"/>
              <a:t>3.</a:t>
            </a:r>
            <a:r>
              <a:rPr lang="en-US" sz="2000" dirty="0" smtClean="0"/>
              <a:t>8</a:t>
            </a:r>
            <a:r>
              <a:rPr lang="cs-CZ" sz="2000" dirty="0" smtClean="0"/>
              <a:t>.2012</a:t>
            </a:r>
            <a:r>
              <a:rPr lang="cs-CZ" sz="2000" dirty="0"/>
              <a:t>]. Dostupný na WWW: &lt;http://upload.wikimedia.org/</a:t>
            </a:r>
            <a:r>
              <a:rPr lang="cs-CZ" sz="2000" dirty="0" err="1"/>
              <a:t>wikipedia</a:t>
            </a:r>
            <a:r>
              <a:rPr lang="cs-CZ" sz="2000" dirty="0"/>
              <a:t>/</a:t>
            </a:r>
            <a:r>
              <a:rPr lang="cs-CZ" sz="2000" dirty="0" err="1"/>
              <a:t>commons</a:t>
            </a:r>
            <a:r>
              <a:rPr lang="cs-CZ" sz="2000" dirty="0"/>
              <a:t>/a/</a:t>
            </a:r>
            <a:r>
              <a:rPr lang="cs-CZ" sz="2000" dirty="0" err="1"/>
              <a:t>ac</a:t>
            </a:r>
            <a:r>
              <a:rPr lang="cs-CZ" sz="2000" dirty="0"/>
              <a:t>/AnalyticalMachine_Babbage_London.jpg</a:t>
            </a:r>
            <a:r>
              <a:rPr lang="cs-CZ" sz="2000" dirty="0" smtClean="0"/>
              <a:t>&gt;.</a:t>
            </a:r>
          </a:p>
          <a:p>
            <a:pPr marL="0" indent="0">
              <a:buNone/>
            </a:pPr>
            <a:r>
              <a:rPr lang="en-US" sz="2000" dirty="0" smtClean="0"/>
              <a:t>[6</a:t>
            </a:r>
            <a:r>
              <a:rPr lang="en-US" sz="2000" dirty="0"/>
              <a:t>] DADEROT. Wikipedia [online]. [cit. </a:t>
            </a:r>
            <a:r>
              <a:rPr lang="en-US" sz="2000" dirty="0" smtClean="0"/>
              <a:t>4.</a:t>
            </a:r>
            <a:r>
              <a:rPr lang="cs-CZ" sz="2000" dirty="0" smtClean="0"/>
              <a:t>8</a:t>
            </a:r>
            <a:r>
              <a:rPr lang="en-US" sz="2000" dirty="0" smtClean="0"/>
              <a:t>.2012</a:t>
            </a:r>
            <a:r>
              <a:rPr lang="en-US" sz="2000" dirty="0"/>
              <a:t>]. </a:t>
            </a:r>
            <a:r>
              <a:rPr lang="en-US" sz="2000" dirty="0" err="1"/>
              <a:t>Dostupný</a:t>
            </a:r>
            <a:r>
              <a:rPr lang="en-US" sz="2000" dirty="0"/>
              <a:t> </a:t>
            </a:r>
            <a:r>
              <a:rPr lang="en-US" sz="2000" dirty="0" err="1"/>
              <a:t>na</a:t>
            </a:r>
            <a:r>
              <a:rPr lang="en-US" sz="2000" dirty="0"/>
              <a:t> WWW: &lt;http://upload.wikimedia.org/wikipedia/commons/0/07/Harvard_Mark_I_Computer_-_Input-Output_Details.jpg</a:t>
            </a:r>
            <a:r>
              <a:rPr lang="en-US" sz="2000" dirty="0" smtClean="0"/>
              <a:t>&gt;.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[7] ROUBAL, Pavel. </a:t>
            </a:r>
            <a:r>
              <a:rPr lang="cs-CZ" sz="2000" i="1" dirty="0"/>
              <a:t>Informatika a výpočetní technika pro střední školy: teoretická učebnice</a:t>
            </a:r>
            <a:r>
              <a:rPr lang="cs-CZ" sz="2000" dirty="0"/>
              <a:t>. Vyd. 1. Brno: </a:t>
            </a:r>
            <a:r>
              <a:rPr lang="cs-CZ" sz="2000" dirty="0" err="1"/>
              <a:t>Computer</a:t>
            </a:r>
            <a:r>
              <a:rPr lang="cs-CZ" sz="2000" dirty="0"/>
              <a:t> </a:t>
            </a:r>
            <a:r>
              <a:rPr lang="cs-CZ" sz="2000" dirty="0" err="1"/>
              <a:t>Press</a:t>
            </a:r>
            <a:r>
              <a:rPr lang="cs-CZ" sz="2000" dirty="0"/>
              <a:t>, 2010, s. 23. ISBN 978-80-251-3228-9. 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816695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245</TotalTime>
  <Words>851</Words>
  <Application>Microsoft Office PowerPoint</Application>
  <PresentationFormat>Předvádění na obrazovce (4:3)</PresentationFormat>
  <Paragraphs>133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18</vt:i4>
      </vt:variant>
    </vt:vector>
  </HeadingPairs>
  <TitlesOfParts>
    <vt:vector size="20" baseType="lpstr">
      <vt:lpstr>Cesta</vt:lpstr>
      <vt:lpstr>Motiv systému Office</vt:lpstr>
      <vt:lpstr>Prezentace aplikace PowerPoint</vt:lpstr>
      <vt:lpstr>Anotace</vt:lpstr>
      <vt:lpstr>Jednoduchá počítadla</vt:lpstr>
      <vt:lpstr>Mechanické kalkulátory</vt:lpstr>
      <vt:lpstr>Thomasův Arithmometr</vt:lpstr>
      <vt:lpstr>Děrné štítky a mechanické počítače</vt:lpstr>
      <vt:lpstr>Děrné štítky a mechanické počítače</vt:lpstr>
      <vt:lpstr>Charles babbage a analytical engine</vt:lpstr>
      <vt:lpstr>Charles babbage a analytical engine</vt:lpstr>
      <vt:lpstr>Elektromechanické počítací stroje</vt:lpstr>
      <vt:lpstr>Reléové počítače (0. generace)</vt:lpstr>
      <vt:lpstr>Mark I. (Howard Aiken)</vt:lpstr>
      <vt:lpstr>Elektronkové počítače (1. generace)</vt:lpstr>
      <vt:lpstr>Elektronkové počítače (pokračování)</vt:lpstr>
      <vt:lpstr>Další generace počítačů</vt:lpstr>
      <vt:lpstr>Vývoj počítačů po desetiletích</vt:lpstr>
      <vt:lpstr>Shrnutí součástek (přehled s odkazy)</vt:lpstr>
      <vt:lpstr>Použité zdroje</vt:lpstr>
    </vt:vector>
  </TitlesOfParts>
  <Company>SOU Uherský Brod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Radim Bublík</dc:creator>
  <cp:lastModifiedBy>Ing. Radim Bublík</cp:lastModifiedBy>
  <cp:revision>38</cp:revision>
  <dcterms:created xsi:type="dcterms:W3CDTF">2012-08-03T00:39:41Z</dcterms:created>
  <dcterms:modified xsi:type="dcterms:W3CDTF">2013-02-10T22:06:18Z</dcterms:modified>
</cp:coreProperties>
</file>