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sldIdLst>
    <p:sldId id="269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06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34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2566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1816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0780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8856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4074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7215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90799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05429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1398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6869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BBB7C4-C50B-4221-B1C8-DC1E548E72BC}" type="datetimeFigureOut">
              <a:rPr lang="cs-CZ" smtClean="0"/>
              <a:t>10.2.2013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CB3E9F-EE19-4B3B-A866-A43F87A10CE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97026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1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prstClr val="white"/>
              </a:solidFill>
            </a:endParaRPr>
          </a:p>
        </p:txBody>
      </p:sp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1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4" y="5877272"/>
            <a:ext cx="83486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 dirty="0">
                <a:solidFill>
                  <a:prstClr val="black"/>
                </a:solidFill>
              </a:rPr>
              <a:t>Uvedení autoři, není-li uvedeno jinak, jsou autory tohoto výukového materiálu a všech jeho částí. Tento projekt je spolufinancován ESF a státním rozpočtem ČR.</a:t>
            </a:r>
          </a:p>
        </p:txBody>
      </p:sp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4536333"/>
              </p:ext>
            </p:extLst>
          </p:nvPr>
        </p:nvGraphicFramePr>
        <p:xfrm>
          <a:off x="1103784" y="1397000"/>
          <a:ext cx="6936432" cy="437233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321119"/>
                <a:gridCol w="4615313"/>
              </a:tblGrid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Název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SŠ: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SOU</a:t>
                      </a:r>
                      <a:r>
                        <a:rPr lang="cs-CZ" sz="2000" b="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Uherský Brod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Autoři: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Ing. Radim Bublík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6547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Název prezentace:</a:t>
                      </a:r>
                    </a:p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(DUMu)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Vývoj osobních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počítačů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Tematická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oblast: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Úvod do předmětu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Ročník: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 ročník oboru Mechanik opravář motorových vozidel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Číslo</a:t>
                      </a:r>
                      <a:r>
                        <a:rPr lang="cs-CZ" sz="20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projektu: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CZ.1.07/1.5.00/34.0369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2950">
                <a:tc>
                  <a:txBody>
                    <a:bodyPr/>
                    <a:lstStyle/>
                    <a:p>
                      <a:pPr algn="ctr"/>
                      <a:r>
                        <a:rPr lang="cs-CZ" sz="2000" dirty="0" smtClean="0">
                          <a:latin typeface="Times New Roman" pitchFamily="18" charset="0"/>
                          <a:cs typeface="Times New Roman" pitchFamily="18" charset="0"/>
                        </a:rPr>
                        <a:t>Datum vzniku: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20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5. 9. 2012</a:t>
                      </a:r>
                      <a:endParaRPr lang="cs-CZ" sz="20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4522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dirty="0"/>
              <a:t>Záměrem této sady výukových materiálů s názvem </a:t>
            </a:r>
            <a:r>
              <a:rPr lang="cs-CZ" sz="2800" b="1" dirty="0"/>
              <a:t>Úvod do předmětu </a:t>
            </a:r>
            <a:r>
              <a:rPr lang="cs-CZ" sz="2800" dirty="0"/>
              <a:t>je poskytnout žákům potřebné informace pro lepší orientaci ve významu informačních a komunikačních technologií (zejména počítačů) pro jejich život a nastínit jim rovněž jejich historii a vývoj.</a:t>
            </a:r>
          </a:p>
          <a:p>
            <a:pPr>
              <a:buFont typeface="Wingdings" pitchFamily="2" charset="2"/>
              <a:buChar char="q"/>
            </a:pPr>
            <a:r>
              <a:rPr lang="cs-CZ" sz="2800" dirty="0"/>
              <a:t>Jednotlivé </a:t>
            </a:r>
            <a:r>
              <a:rPr lang="cs-CZ" sz="2800" dirty="0" err="1"/>
              <a:t>DUMy</a:t>
            </a:r>
            <a:r>
              <a:rPr lang="cs-CZ" sz="2800" dirty="0"/>
              <a:t> (prezentace a pracovní listy) v této sadě pokryjí postupně tematické oblasti, které jsou probírány v předmětu Informační a komunikační technologie na naší SŠ.</a:t>
            </a:r>
          </a:p>
          <a:p>
            <a:pPr>
              <a:buFont typeface="Wingdings" pitchFamily="2" charset="2"/>
              <a:buChar char="q"/>
            </a:pPr>
            <a:r>
              <a:rPr lang="cs-CZ" sz="2800" dirty="0"/>
              <a:t>Tato prezentace je konkrétně zaměřena na tematický celek </a:t>
            </a:r>
            <a:r>
              <a:rPr lang="cs-CZ" sz="2800" b="1" dirty="0" smtClean="0"/>
              <a:t>Vývoj osobních počítačů</a:t>
            </a:r>
            <a:r>
              <a:rPr lang="cs-CZ" sz="2800" dirty="0" smtClean="0"/>
              <a:t>.</a:t>
            </a:r>
            <a:endParaRPr lang="cs-CZ" sz="2800" dirty="0"/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513229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Vývoj osobních počítačů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3314998"/>
          </a:xfrm>
        </p:spPr>
        <p:txBody>
          <a:bodyPr>
            <a:normAutofit/>
          </a:bodyPr>
          <a:lstStyle/>
          <a:p>
            <a:r>
              <a:rPr lang="cs-CZ" sz="2400" dirty="0" smtClean="0"/>
              <a:t>V </a:t>
            </a:r>
            <a:r>
              <a:rPr lang="cs-CZ" sz="2400" b="1" dirty="0" smtClean="0"/>
              <a:t>70. letech minulého století </a:t>
            </a:r>
            <a:r>
              <a:rPr lang="cs-CZ" sz="2400" dirty="0" smtClean="0"/>
              <a:t>se podařilo dosáhnout takové hustoty integrace (množství součástek v jednom obvodu), která umožňovala postavení celého „mozku“ počítače z jednoho obvodu – </a:t>
            </a:r>
            <a:r>
              <a:rPr lang="cs-CZ" sz="2400" b="1" dirty="0" err="1" smtClean="0"/>
              <a:t>mikropocesoru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Prvním obchodně úspěšným mikroprocesorem byl </a:t>
            </a:r>
            <a:r>
              <a:rPr lang="cs-CZ" sz="2400" b="1" dirty="0" smtClean="0"/>
              <a:t>Intel</a:t>
            </a:r>
            <a:r>
              <a:rPr lang="cs-CZ" sz="2400" dirty="0" smtClean="0"/>
              <a:t> 4004.</a:t>
            </a:r>
          </a:p>
          <a:p>
            <a:r>
              <a:rPr lang="cs-CZ" sz="2400" dirty="0" smtClean="0"/>
              <a:t>Začaly se objevovat první </a:t>
            </a:r>
            <a:r>
              <a:rPr lang="cs-CZ" sz="2400" b="1" dirty="0" smtClean="0"/>
              <a:t>mikropočítače</a:t>
            </a:r>
            <a:r>
              <a:rPr lang="cs-CZ" sz="2400" dirty="0" smtClean="0"/>
              <a:t>, většinou postavené mladými nadšenci v improvizovaných prostorách (nejčastěji garážích).</a:t>
            </a:r>
            <a:endParaRPr lang="cs-CZ" sz="2400" dirty="0"/>
          </a:p>
        </p:txBody>
      </p:sp>
      <p:pic>
        <p:nvPicPr>
          <p:cNvPr id="1026" name="Picture 2" descr="Soubor:Intel 400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365104"/>
            <a:ext cx="2304256" cy="1800059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383868" y="6165163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Intel 4004</a:t>
            </a:r>
          </a:p>
          <a:p>
            <a:pPr algn="ctr"/>
            <a:r>
              <a:rPr lang="en-US" dirty="0" smtClean="0"/>
              <a:t>[2]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156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Altair</a:t>
            </a:r>
            <a:r>
              <a:rPr lang="cs-CZ" dirty="0" smtClean="0"/>
              <a:t> – první osobní počítač?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954958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Počítač </a:t>
            </a:r>
            <a:r>
              <a:rPr lang="cs-CZ" sz="2400" b="1" dirty="0" err="1" smtClean="0"/>
              <a:t>Altair</a:t>
            </a:r>
            <a:r>
              <a:rPr lang="cs-CZ" sz="2400" b="1" dirty="0" smtClean="0"/>
              <a:t> 8800 </a:t>
            </a:r>
            <a:r>
              <a:rPr lang="cs-CZ" sz="2400" dirty="0" smtClean="0"/>
              <a:t>vytvořil v r. 1975 v USA </a:t>
            </a:r>
            <a:r>
              <a:rPr lang="cs-CZ" sz="2400" b="1" dirty="0" smtClean="0"/>
              <a:t>Edd </a:t>
            </a:r>
            <a:r>
              <a:rPr lang="cs-CZ" sz="2400" b="1" dirty="0" err="1" smtClean="0"/>
              <a:t>Roberts</a:t>
            </a:r>
            <a:r>
              <a:rPr lang="cs-CZ" sz="2400" b="1" dirty="0" smtClean="0"/>
              <a:t> (MITS)</a:t>
            </a:r>
            <a:r>
              <a:rPr lang="cs-CZ" sz="2400" dirty="0" smtClean="0"/>
              <a:t>. Obsahoval </a:t>
            </a:r>
            <a:r>
              <a:rPr lang="en-US" sz="2400" dirty="0" err="1" smtClean="0"/>
              <a:t>osmibitov</a:t>
            </a:r>
            <a:r>
              <a:rPr lang="cs-CZ" sz="2400" dirty="0" smtClean="0"/>
              <a:t>ý </a:t>
            </a:r>
            <a:r>
              <a:rPr lang="cs-CZ" sz="2400" dirty="0" err="1" smtClean="0"/>
              <a:t>mikropocesor</a:t>
            </a:r>
            <a:r>
              <a:rPr lang="cs-CZ" sz="2400" dirty="0" smtClean="0"/>
              <a:t> </a:t>
            </a:r>
            <a:r>
              <a:rPr lang="cs-CZ" sz="2400" b="1" dirty="0" smtClean="0"/>
              <a:t>Intel 8080</a:t>
            </a:r>
            <a:r>
              <a:rPr lang="cs-CZ" sz="2400" dirty="0" smtClean="0"/>
              <a:t>, 1KB paměti, neměl však klávesnici ani obrazovku a programoval se pomocí přepínačů. Svým způsobem to však byl již počítač, se kterým mohl pracovat jeden člověk, stál </a:t>
            </a:r>
            <a:r>
              <a:rPr lang="en-US" sz="2400" dirty="0" smtClean="0"/>
              <a:t>$400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Altairu</a:t>
            </a:r>
            <a:r>
              <a:rPr lang="cs-CZ" sz="2400" dirty="0" smtClean="0"/>
              <a:t> chyběl </a:t>
            </a:r>
            <a:r>
              <a:rPr lang="cs-CZ" sz="2400" b="1" dirty="0" smtClean="0"/>
              <a:t>programovací jazyk</a:t>
            </a:r>
            <a:r>
              <a:rPr lang="cs-CZ" sz="2400" dirty="0" smtClean="0"/>
              <a:t>, ten vyvinula pod názvem </a:t>
            </a:r>
            <a:r>
              <a:rPr lang="cs-CZ" sz="2400" b="1" dirty="0" err="1" smtClean="0"/>
              <a:t>Altair</a:t>
            </a:r>
            <a:r>
              <a:rPr lang="cs-CZ" sz="2400" dirty="0" smtClean="0"/>
              <a:t> </a:t>
            </a:r>
            <a:r>
              <a:rPr lang="cs-CZ" sz="2400" b="1" dirty="0" smtClean="0"/>
              <a:t>Basic</a:t>
            </a:r>
            <a:r>
              <a:rPr lang="cs-CZ" sz="2400" dirty="0" smtClean="0"/>
              <a:t> nová firma </a:t>
            </a:r>
            <a:r>
              <a:rPr lang="cs-CZ" sz="2400" b="1" dirty="0" smtClean="0"/>
              <a:t>Microsoft</a:t>
            </a:r>
            <a:r>
              <a:rPr lang="cs-CZ" sz="2400" dirty="0" smtClean="0"/>
              <a:t> (založili ji </a:t>
            </a:r>
            <a:r>
              <a:rPr lang="cs-CZ" sz="2400" b="1" dirty="0" smtClean="0"/>
              <a:t>Bill Gates</a:t>
            </a:r>
            <a:r>
              <a:rPr lang="cs-CZ" sz="2400" dirty="0"/>
              <a:t> </a:t>
            </a:r>
            <a:r>
              <a:rPr lang="cs-CZ" sz="2400" dirty="0" smtClean="0"/>
              <a:t>a </a:t>
            </a:r>
            <a:r>
              <a:rPr lang="cs-CZ" sz="2400" b="1" dirty="0" smtClean="0"/>
              <a:t>Paul Allen</a:t>
            </a:r>
            <a:r>
              <a:rPr lang="cs-CZ" sz="2400" dirty="0" smtClean="0"/>
              <a:t>). </a:t>
            </a:r>
            <a:r>
              <a:rPr lang="en-US" sz="2400" dirty="0" smtClean="0"/>
              <a:t>[1]</a:t>
            </a:r>
            <a:endParaRPr lang="cs-CZ" sz="2400" dirty="0"/>
          </a:p>
        </p:txBody>
      </p:sp>
      <p:pic>
        <p:nvPicPr>
          <p:cNvPr id="2050" name="Picture 2" descr="Plik:Altair 880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30" t="24875" r="13399" b="19886"/>
          <a:stretch/>
        </p:blipFill>
        <p:spPr bwMode="auto">
          <a:xfrm>
            <a:off x="2339752" y="4005064"/>
            <a:ext cx="4264861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588224" y="6095037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Altair</a:t>
            </a:r>
            <a:r>
              <a:rPr lang="cs-CZ" dirty="0" smtClean="0"/>
              <a:t> 8800</a:t>
            </a:r>
          </a:p>
          <a:p>
            <a:pPr algn="ctr"/>
            <a:r>
              <a:rPr lang="en-US" dirty="0" smtClean="0"/>
              <a:t>[</a:t>
            </a:r>
            <a:r>
              <a:rPr lang="cs-CZ" dirty="0" smtClean="0"/>
              <a:t>3</a:t>
            </a:r>
            <a:r>
              <a:rPr lang="en-US" dirty="0" smtClean="0"/>
              <a:t>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3423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Apple</a:t>
            </a:r>
            <a:r>
              <a:rPr lang="en-US" dirty="0" smtClean="0"/>
              <a:t> 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187483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Mladíci </a:t>
            </a:r>
            <a:r>
              <a:rPr lang="cs-CZ" sz="2800" b="1" dirty="0" err="1" smtClean="0"/>
              <a:t>Steve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Jobs</a:t>
            </a:r>
            <a:r>
              <a:rPr lang="cs-CZ" sz="2800" b="1" dirty="0" smtClean="0"/>
              <a:t> </a:t>
            </a:r>
            <a:r>
              <a:rPr lang="cs-CZ" sz="2800" dirty="0" smtClean="0"/>
              <a:t>a </a:t>
            </a:r>
            <a:r>
              <a:rPr lang="cs-CZ" sz="2800" b="1" dirty="0" err="1" smtClean="0"/>
              <a:t>Steve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Wozniak</a:t>
            </a:r>
            <a:r>
              <a:rPr lang="cs-CZ" sz="2800" b="1" dirty="0" smtClean="0"/>
              <a:t> </a:t>
            </a:r>
            <a:r>
              <a:rPr lang="cs-CZ" sz="2800" dirty="0" smtClean="0"/>
              <a:t>založili v malé garáži firmu </a:t>
            </a:r>
            <a:r>
              <a:rPr lang="cs-CZ" sz="2800" b="1" dirty="0" smtClean="0"/>
              <a:t>Apple</a:t>
            </a:r>
            <a:r>
              <a:rPr lang="cs-CZ" sz="2800" dirty="0" smtClean="0"/>
              <a:t>, ve které vytvořili první vlastní počítač </a:t>
            </a:r>
            <a:r>
              <a:rPr lang="cs-CZ" sz="2800" b="1" dirty="0" smtClean="0"/>
              <a:t>Apple I. </a:t>
            </a:r>
            <a:r>
              <a:rPr lang="cs-CZ" sz="2800" dirty="0" smtClean="0"/>
              <a:t>Přestože neměl příliš reálné využití, </a:t>
            </a:r>
            <a:r>
              <a:rPr lang="cs-CZ" sz="2800" dirty="0" err="1" smtClean="0"/>
              <a:t>Jobs</a:t>
            </a:r>
            <a:r>
              <a:rPr lang="cs-CZ" sz="2800" dirty="0" smtClean="0"/>
              <a:t> jich dokázal prodat 150 ks. </a:t>
            </a:r>
            <a:r>
              <a:rPr lang="en-US" sz="2800" dirty="0" smtClean="0"/>
              <a:t>[1]</a:t>
            </a:r>
            <a:endParaRPr lang="cs-CZ" sz="2800" dirty="0" smtClean="0"/>
          </a:p>
        </p:txBody>
      </p:sp>
      <p:pic>
        <p:nvPicPr>
          <p:cNvPr id="3074" name="Picture 2" descr="http://archive.computerhistory.org/resources/still-image/apple_1/apple.steve_wozniak_and_steve_jobs_with_apple_I.1976.102665473.l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429000"/>
            <a:ext cx="4762500" cy="31432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sp>
        <p:nvSpPr>
          <p:cNvPr id="5" name="TextovéPole 4"/>
          <p:cNvSpPr txBox="1"/>
          <p:nvPr/>
        </p:nvSpPr>
        <p:spPr>
          <a:xfrm>
            <a:off x="6948264" y="5447743"/>
            <a:ext cx="13681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Wozniak</a:t>
            </a:r>
            <a:r>
              <a:rPr lang="en-US" dirty="0" smtClean="0"/>
              <a:t>,</a:t>
            </a:r>
            <a:endParaRPr lang="cs-CZ" dirty="0" smtClean="0"/>
          </a:p>
          <a:p>
            <a:pPr algn="ctr"/>
            <a:r>
              <a:rPr lang="cs-CZ" dirty="0" err="1" smtClean="0"/>
              <a:t>Jobs</a:t>
            </a:r>
            <a:r>
              <a:rPr lang="en-US" dirty="0" smtClean="0"/>
              <a:t>,</a:t>
            </a:r>
            <a:endParaRPr lang="cs-CZ" dirty="0" smtClean="0"/>
          </a:p>
          <a:p>
            <a:pPr algn="ctr"/>
            <a:r>
              <a:rPr lang="cs-CZ" dirty="0" smtClean="0"/>
              <a:t>Apple I.</a:t>
            </a:r>
          </a:p>
          <a:p>
            <a:pPr algn="ctr"/>
            <a:r>
              <a:rPr lang="en-US" dirty="0" smtClean="0"/>
              <a:t>[</a:t>
            </a:r>
            <a:r>
              <a:rPr lang="cs-CZ" dirty="0"/>
              <a:t>4</a:t>
            </a:r>
            <a:r>
              <a:rPr lang="en-US" dirty="0" smtClean="0"/>
              <a:t>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6083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Apple II.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2378893"/>
          </a:xfrm>
        </p:spPr>
        <p:txBody>
          <a:bodyPr>
            <a:normAutofit fontScale="85000" lnSpcReduction="20000"/>
          </a:bodyPr>
          <a:lstStyle/>
          <a:p>
            <a:r>
              <a:rPr lang="en-US" sz="2800" dirty="0" smtClean="0"/>
              <a:t>V </a:t>
            </a:r>
            <a:r>
              <a:rPr lang="en-US" sz="2800" dirty="0" err="1" smtClean="0"/>
              <a:t>roce</a:t>
            </a:r>
            <a:r>
              <a:rPr lang="en-US" sz="2800" dirty="0" smtClean="0"/>
              <a:t> </a:t>
            </a:r>
            <a:r>
              <a:rPr lang="en-US" sz="2800" b="1" dirty="0" smtClean="0"/>
              <a:t>1977</a:t>
            </a:r>
            <a:r>
              <a:rPr lang="en-US" sz="2800" dirty="0" smtClean="0"/>
              <a:t> </a:t>
            </a:r>
            <a:r>
              <a:rPr lang="en-US" sz="2800" dirty="0" err="1" smtClean="0"/>
              <a:t>uvedl</a:t>
            </a:r>
            <a:r>
              <a:rPr lang="en-US" sz="2800" dirty="0" smtClean="0"/>
              <a:t> Apple </a:t>
            </a:r>
            <a:r>
              <a:rPr lang="cs-CZ" sz="2800" dirty="0" smtClean="0"/>
              <a:t>široce úspěšný model </a:t>
            </a:r>
            <a:r>
              <a:rPr lang="cs-CZ" sz="2800" b="1" dirty="0" smtClean="0"/>
              <a:t>Apple II.</a:t>
            </a:r>
            <a:r>
              <a:rPr lang="cs-CZ" sz="2800" dirty="0" smtClean="0"/>
              <a:t>, který si získal srdce zákazníků. Obsahoval mikroprocesor Motorola na 1MHz, paměť 16 KB, klávesnici, obrazovku a volitelně </a:t>
            </a:r>
            <a:r>
              <a:rPr lang="en-US" sz="2800" dirty="0" err="1" smtClean="0"/>
              <a:t>i</a:t>
            </a:r>
            <a:r>
              <a:rPr lang="en-US" sz="2800" dirty="0" smtClean="0"/>
              <a:t> </a:t>
            </a:r>
            <a:r>
              <a:rPr lang="cs-CZ" sz="2800" dirty="0" smtClean="0"/>
              <a:t>disketovou jednotku.</a:t>
            </a:r>
            <a:r>
              <a:rPr lang="en-US" sz="2800" dirty="0" smtClean="0"/>
              <a:t> </a:t>
            </a:r>
            <a:r>
              <a:rPr lang="en-US" sz="2800" dirty="0" err="1" smtClean="0"/>
              <a:t>Oproti</a:t>
            </a:r>
            <a:r>
              <a:rPr lang="en-US" sz="2800" dirty="0" smtClean="0"/>
              <a:t> </a:t>
            </a:r>
            <a:r>
              <a:rPr lang="en-US" sz="2800" dirty="0" err="1" smtClean="0"/>
              <a:t>Altairu</a:t>
            </a:r>
            <a:r>
              <a:rPr lang="en-US" sz="2800" dirty="0" smtClean="0"/>
              <a:t> to </a:t>
            </a:r>
            <a:r>
              <a:rPr lang="en-US" sz="2800" dirty="0" err="1" smtClean="0"/>
              <a:t>byl</a:t>
            </a:r>
            <a:r>
              <a:rPr lang="en-US" sz="2800" dirty="0" smtClean="0"/>
              <a:t> </a:t>
            </a:r>
            <a:r>
              <a:rPr lang="en-US" sz="2800" dirty="0" err="1" smtClean="0"/>
              <a:t>skute</a:t>
            </a:r>
            <a:r>
              <a:rPr lang="cs-CZ" sz="2800" dirty="0" smtClean="0"/>
              <a:t>čně osobní počítač.</a:t>
            </a:r>
          </a:p>
          <a:p>
            <a:r>
              <a:rPr lang="cs-CZ" sz="2800" dirty="0" smtClean="0"/>
              <a:t>Apple II. byl </a:t>
            </a:r>
            <a:r>
              <a:rPr lang="cs-CZ" sz="2800" b="1" dirty="0" smtClean="0"/>
              <a:t>prvním sériově vyráběným počítačem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Byl zároveň </a:t>
            </a:r>
            <a:r>
              <a:rPr lang="cs-CZ" sz="2800" b="1" dirty="0" smtClean="0"/>
              <a:t>posledním počítačem, který navrhl pouze 1 člověk </a:t>
            </a:r>
            <a:r>
              <a:rPr lang="cs-CZ" sz="2800" dirty="0" smtClean="0"/>
              <a:t>(</a:t>
            </a:r>
            <a:r>
              <a:rPr lang="cs-CZ" sz="2800" dirty="0" err="1" smtClean="0"/>
              <a:t>Steve</a:t>
            </a:r>
            <a:r>
              <a:rPr lang="cs-CZ" sz="2800" dirty="0" smtClean="0"/>
              <a:t> </a:t>
            </a:r>
            <a:r>
              <a:rPr lang="cs-CZ" sz="2800" dirty="0" err="1" smtClean="0"/>
              <a:t>Wozniak</a:t>
            </a:r>
            <a:r>
              <a:rPr lang="cs-CZ" sz="2800" dirty="0" smtClean="0"/>
              <a:t>). </a:t>
            </a:r>
            <a:r>
              <a:rPr lang="en-US" sz="2800" dirty="0" smtClean="0"/>
              <a:t>[1]</a:t>
            </a:r>
            <a:endParaRPr lang="cs-CZ" sz="2800" dirty="0"/>
          </a:p>
        </p:txBody>
      </p:sp>
      <p:pic>
        <p:nvPicPr>
          <p:cNvPr id="4098" name="Picture 2" descr="Soubor:Apple-I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501007"/>
            <a:ext cx="2516392" cy="3355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580112" y="6209865"/>
            <a:ext cx="1368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Apple II.</a:t>
            </a:r>
          </a:p>
          <a:p>
            <a:pPr algn="ctr"/>
            <a:r>
              <a:rPr lang="en-US" dirty="0" smtClean="0"/>
              <a:t>[</a:t>
            </a:r>
            <a:r>
              <a:rPr lang="cs-CZ" dirty="0" smtClean="0"/>
              <a:t>5</a:t>
            </a:r>
            <a:r>
              <a:rPr lang="en-US" dirty="0" smtClean="0"/>
              <a:t>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0687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Aplikace dělají počítače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Program </a:t>
            </a:r>
            <a:r>
              <a:rPr lang="cs-CZ" b="1" dirty="0" err="1" smtClean="0"/>
              <a:t>VisiCalc</a:t>
            </a:r>
            <a:r>
              <a:rPr lang="cs-CZ" dirty="0" smtClean="0"/>
              <a:t>, který vznikl na univerzitě v Cambridge, byl předchůdcem </a:t>
            </a:r>
            <a:r>
              <a:rPr lang="cs-CZ" b="1" dirty="0" smtClean="0"/>
              <a:t>tabulkových procesorů</a:t>
            </a:r>
            <a:r>
              <a:rPr lang="cs-CZ" dirty="0" smtClean="0"/>
              <a:t> (typu Excel).</a:t>
            </a:r>
            <a:r>
              <a:rPr lang="en-US" dirty="0" smtClean="0"/>
              <a:t> </a:t>
            </a:r>
            <a:r>
              <a:rPr lang="en-US" dirty="0" err="1" smtClean="0"/>
              <a:t>Osobn</a:t>
            </a:r>
            <a:r>
              <a:rPr lang="cs-CZ" dirty="0" smtClean="0"/>
              <a:t>í počítač s tímto programem najednou výrazně zproduktivnil práci v kanceláři. V roce 1977 se v USA prodalo 25 000 osobních počítačů, v roce 1980 už 600 000. Kluci z garáže se stali milionáři.</a:t>
            </a:r>
          </a:p>
          <a:p>
            <a:r>
              <a:rPr lang="cs-CZ" dirty="0" smtClean="0"/>
              <a:t>Objevily se další </a:t>
            </a:r>
            <a:r>
              <a:rPr lang="cs-CZ" b="1" dirty="0" smtClean="0"/>
              <a:t>databázové aplikace</a:t>
            </a:r>
            <a:r>
              <a:rPr lang="cs-CZ" dirty="0" smtClean="0"/>
              <a:t>, které umožnily na osobním počítači </a:t>
            </a:r>
            <a:r>
              <a:rPr lang="cs-CZ" b="1" dirty="0" smtClean="0"/>
              <a:t>vést evidence </a:t>
            </a:r>
            <a:r>
              <a:rPr lang="cs-CZ" dirty="0" smtClean="0"/>
              <a:t>– účetnictví, mzdy, sklad atd. Na obzoru byl obrovský business. </a:t>
            </a:r>
            <a:r>
              <a:rPr lang="en-US" dirty="0" smtClean="0"/>
              <a:t>[1]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70489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IBM, Microsoft a </a:t>
            </a:r>
            <a:r>
              <a:rPr lang="cs-CZ" dirty="0" err="1" smtClean="0"/>
              <a:t>Personal</a:t>
            </a:r>
            <a:r>
              <a:rPr lang="cs-CZ" dirty="0" smtClean="0"/>
              <a:t> </a:t>
            </a:r>
            <a:r>
              <a:rPr lang="cs-CZ" dirty="0" err="1" smtClean="0"/>
              <a:t>Computer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IBM pochopila, že mikropočítače nejsou hračka, ale představují potenciální business. V naprosté tajnosti vyvinula vlastní počítač, který uvedla na trh v roce </a:t>
            </a:r>
            <a:r>
              <a:rPr lang="cs-CZ" b="1" dirty="0" smtClean="0"/>
              <a:t>1981</a:t>
            </a:r>
            <a:r>
              <a:rPr lang="cs-CZ" dirty="0" smtClean="0"/>
              <a:t>: </a:t>
            </a:r>
            <a:r>
              <a:rPr lang="cs-CZ" b="1" dirty="0" smtClean="0"/>
              <a:t>IBM PC</a:t>
            </a:r>
            <a:r>
              <a:rPr lang="cs-CZ" dirty="0" smtClean="0"/>
              <a:t>. (PC = </a:t>
            </a:r>
            <a:r>
              <a:rPr lang="cs-CZ" dirty="0" err="1" smtClean="0"/>
              <a:t>Personal</a:t>
            </a:r>
            <a:r>
              <a:rPr lang="cs-CZ" dirty="0" smtClean="0"/>
              <a:t> </a:t>
            </a:r>
            <a:r>
              <a:rPr lang="cs-CZ" dirty="0" err="1" smtClean="0"/>
              <a:t>Computer</a:t>
            </a:r>
            <a:r>
              <a:rPr lang="cs-CZ" dirty="0" smtClean="0"/>
              <a:t>, osobní počítač). Orientován byl na podnikový sektor. Měl operační paměť 16 KB, procesor firmy Intel a dvě disketové jednotky.</a:t>
            </a:r>
          </a:p>
          <a:p>
            <a:r>
              <a:rPr lang="cs-CZ" b="1" dirty="0" smtClean="0"/>
              <a:t>Operační systém </a:t>
            </a:r>
            <a:r>
              <a:rPr lang="cs-CZ" dirty="0" smtClean="0"/>
              <a:t>(přesněji licenci k jeho užívání) koupila IBM od malé firmičky </a:t>
            </a:r>
            <a:r>
              <a:rPr lang="cs-CZ" b="1" dirty="0" smtClean="0"/>
              <a:t>Microsoft</a:t>
            </a:r>
            <a:r>
              <a:rPr lang="cs-CZ" dirty="0" smtClean="0"/>
              <a:t>. Ta vyvinula (spíše koupila a dopracovala) diskový operační systém </a:t>
            </a:r>
            <a:r>
              <a:rPr lang="cs-CZ" b="1" dirty="0" smtClean="0"/>
              <a:t>DOS</a:t>
            </a:r>
            <a:r>
              <a:rPr lang="cs-CZ" dirty="0" smtClean="0"/>
              <a:t>, který (stále mírně vylepšovaný) oživoval všechny PC kompatibilní počítače až do roku 1992.</a:t>
            </a:r>
          </a:p>
          <a:p>
            <a:r>
              <a:rPr lang="cs-CZ" dirty="0" smtClean="0"/>
              <a:t>IBM PC zpočátku obsahoval </a:t>
            </a:r>
            <a:r>
              <a:rPr lang="cs-CZ" dirty="0" err="1" smtClean="0"/>
              <a:t>VisiCalc</a:t>
            </a:r>
            <a:r>
              <a:rPr lang="cs-CZ" dirty="0" smtClean="0"/>
              <a:t>, </a:t>
            </a:r>
            <a:r>
              <a:rPr lang="cs-CZ" dirty="0" err="1" smtClean="0"/>
              <a:t>EasyWriter</a:t>
            </a:r>
            <a:r>
              <a:rPr lang="cs-CZ" dirty="0" smtClean="0"/>
              <a:t> a hru </a:t>
            </a:r>
            <a:r>
              <a:rPr lang="cs-CZ" dirty="0" err="1" smtClean="0"/>
              <a:t>Donkey</a:t>
            </a:r>
            <a:r>
              <a:rPr lang="cs-CZ" dirty="0" smtClean="0"/>
              <a:t>, kterou naprogramoval sám Bill Gates (poslední program, který naprogramoval sám). </a:t>
            </a:r>
            <a:r>
              <a:rPr lang="en-US" dirty="0" smtClean="0"/>
              <a:t>[1]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6734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Grafické rozhraní (GUI)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3314998"/>
          </a:xfrm>
        </p:spPr>
        <p:txBody>
          <a:bodyPr>
            <a:normAutofit lnSpcReduction="10000"/>
          </a:bodyPr>
          <a:lstStyle/>
          <a:p>
            <a:r>
              <a:rPr lang="cs-CZ" sz="2400" dirty="0" smtClean="0"/>
              <a:t>První osobní počítače obsahovaly operační systém založený na </a:t>
            </a:r>
            <a:r>
              <a:rPr lang="cs-CZ" sz="2400" b="1" dirty="0" smtClean="0"/>
              <a:t>vypisování textových příkazů</a:t>
            </a:r>
            <a:r>
              <a:rPr lang="cs-CZ" sz="2400" dirty="0" smtClean="0"/>
              <a:t>. Takto pracovalo i </a:t>
            </a:r>
            <a:r>
              <a:rPr lang="cs-CZ" sz="2400" b="1" dirty="0" smtClean="0"/>
              <a:t>IBM PC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Firma </a:t>
            </a:r>
            <a:r>
              <a:rPr lang="cs-CZ" sz="2400" b="1" dirty="0" smtClean="0"/>
              <a:t>Xerox</a:t>
            </a:r>
            <a:r>
              <a:rPr lang="cs-CZ" sz="2400" dirty="0" smtClean="0"/>
              <a:t> však již před r. </a:t>
            </a:r>
            <a:r>
              <a:rPr lang="cs-CZ" sz="2400" b="1" dirty="0" smtClean="0"/>
              <a:t>1980</a:t>
            </a:r>
            <a:r>
              <a:rPr lang="cs-CZ" sz="2400" dirty="0" smtClean="0"/>
              <a:t> pracovala na vývoji grafického rozhraní ovládaného </a:t>
            </a:r>
            <a:r>
              <a:rPr lang="cs-CZ" sz="2400" b="1" dirty="0" smtClean="0"/>
              <a:t>myší</a:t>
            </a:r>
            <a:r>
              <a:rPr lang="cs-CZ" sz="2400" dirty="0" smtClean="0"/>
              <a:t>. Programy měly běžet ve svých </a:t>
            </a:r>
            <a:r>
              <a:rPr lang="cs-CZ" sz="2400" b="1" dirty="0" smtClean="0"/>
              <a:t>oknech</a:t>
            </a:r>
            <a:r>
              <a:rPr lang="cs-CZ" sz="2400" dirty="0" smtClean="0"/>
              <a:t> a uživatel nezadával příkazy, ale vybíral si akce pomocí malých obrázků – </a:t>
            </a:r>
            <a:r>
              <a:rPr lang="cs-CZ" sz="2400" b="1" dirty="0" smtClean="0"/>
              <a:t>ikon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Firma </a:t>
            </a:r>
            <a:r>
              <a:rPr lang="cs-CZ" sz="2400" b="1" dirty="0" smtClean="0"/>
              <a:t>Apple</a:t>
            </a:r>
            <a:r>
              <a:rPr lang="cs-CZ" sz="2400" dirty="0" smtClean="0"/>
              <a:t> již v r. </a:t>
            </a:r>
            <a:r>
              <a:rPr lang="cs-CZ" sz="2400" b="1" dirty="0" smtClean="0"/>
              <a:t>1984</a:t>
            </a:r>
            <a:r>
              <a:rPr lang="cs-CZ" sz="2400" dirty="0" smtClean="0"/>
              <a:t> na trh počítač </a:t>
            </a:r>
            <a:r>
              <a:rPr lang="cs-CZ" sz="2400" b="1" dirty="0" smtClean="0"/>
              <a:t>Macintosh</a:t>
            </a:r>
            <a:r>
              <a:rPr lang="cs-CZ" sz="2400" dirty="0" smtClean="0"/>
              <a:t>,	 nejvážnějšího soupeře IBM PC, který již			 </a:t>
            </a:r>
            <a:r>
              <a:rPr lang="cs-CZ" sz="2400" b="1" dirty="0" smtClean="0"/>
              <a:t>obsahoval GUI</a:t>
            </a:r>
            <a:r>
              <a:rPr lang="cs-CZ" sz="2400" dirty="0" smtClean="0"/>
              <a:t>. </a:t>
            </a:r>
            <a:r>
              <a:rPr lang="en-US" sz="2400" dirty="0" smtClean="0"/>
              <a:t>[1]</a:t>
            </a:r>
            <a:endParaRPr lang="cs-CZ" sz="2400" dirty="0"/>
          </a:p>
        </p:txBody>
      </p:sp>
      <p:pic>
        <p:nvPicPr>
          <p:cNvPr id="6146" name="Picture 2" descr="http://1.bp.blogspot.com/-7-igRNNQMH4/T0Ox2OJ0PJI/AAAAAAAAARg/dy3UvK8B9jY/s640/old-mac-computers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88" y="3927300"/>
            <a:ext cx="4572000" cy="288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570584" y="6093296"/>
            <a:ext cx="1800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Apple Macintosh</a:t>
            </a:r>
          </a:p>
          <a:p>
            <a:pPr algn="ctr"/>
            <a:r>
              <a:rPr lang="en-US" dirty="0" smtClean="0"/>
              <a:t>[</a:t>
            </a:r>
            <a:r>
              <a:rPr lang="cs-CZ" dirty="0"/>
              <a:t>6</a:t>
            </a:r>
            <a:r>
              <a:rPr lang="en-US" dirty="0" smtClean="0"/>
              <a:t>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3016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Počítače typu PC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Firma </a:t>
            </a:r>
            <a:r>
              <a:rPr lang="cs-CZ" b="1" dirty="0" smtClean="0"/>
              <a:t>IBM</a:t>
            </a:r>
            <a:r>
              <a:rPr lang="cs-CZ" dirty="0" smtClean="0"/>
              <a:t> v roce </a:t>
            </a:r>
            <a:r>
              <a:rPr lang="cs-CZ" b="1" dirty="0" smtClean="0"/>
              <a:t>1984</a:t>
            </a:r>
            <a:r>
              <a:rPr lang="cs-CZ" dirty="0" smtClean="0"/>
              <a:t> uvedla na trh výrazně vylepšený model PC s procesorem </a:t>
            </a:r>
            <a:r>
              <a:rPr lang="cs-CZ" b="1" dirty="0" smtClean="0"/>
              <a:t>Intel 80286 </a:t>
            </a:r>
            <a:r>
              <a:rPr lang="cs-CZ" dirty="0" smtClean="0"/>
              <a:t>s označením </a:t>
            </a:r>
            <a:r>
              <a:rPr lang="cs-CZ" b="1" dirty="0" smtClean="0"/>
              <a:t>PC AT</a:t>
            </a:r>
            <a:r>
              <a:rPr lang="cs-CZ" dirty="0" smtClean="0"/>
              <a:t>. Byl mnohem </a:t>
            </a:r>
            <a:r>
              <a:rPr lang="cs-CZ" b="1" dirty="0" smtClean="0"/>
              <a:t>rychlejší</a:t>
            </a:r>
            <a:r>
              <a:rPr lang="cs-CZ" dirty="0" smtClean="0"/>
              <a:t> než původní PC.</a:t>
            </a:r>
          </a:p>
          <a:p>
            <a:r>
              <a:rPr lang="cs-CZ" dirty="0" smtClean="0"/>
              <a:t>Počítače IBM PC byly vyrobeny z komponent několika dodavatelů, firma IBM neměla výhradní licenci na nic jiného než na program ovládající technické díly počítače (</a:t>
            </a:r>
            <a:r>
              <a:rPr lang="cs-CZ" b="1" dirty="0" smtClean="0"/>
              <a:t>BIOS</a:t>
            </a:r>
            <a:r>
              <a:rPr lang="cs-CZ" dirty="0" smtClean="0"/>
              <a:t>). Konkurenční firmy (Compaq a další) brzy vytvořily své vlastní verze </a:t>
            </a:r>
            <a:r>
              <a:rPr lang="cs-CZ" dirty="0" err="1" smtClean="0"/>
              <a:t>BIOSu</a:t>
            </a:r>
            <a:r>
              <a:rPr lang="cs-CZ" dirty="0" smtClean="0"/>
              <a:t>. To se stalo základem pro výrobu obrovského množství </a:t>
            </a:r>
            <a:r>
              <a:rPr lang="cs-CZ" i="1" dirty="0" smtClean="0"/>
              <a:t>kompatibilních</a:t>
            </a:r>
            <a:r>
              <a:rPr lang="cs-CZ" dirty="0" smtClean="0"/>
              <a:t> počítačů, vyráběných už nejen v USA, ale velmi levně a poměrně kvalitně v jihoasijských zemích (Japonsko, Hongkong, Jižní Korea, Tchaj-wan…) i v Evropě. Většinu z nich v té době oživoval </a:t>
            </a:r>
            <a:r>
              <a:rPr lang="cs-CZ" b="1" dirty="0" smtClean="0"/>
              <a:t>DOS</a:t>
            </a:r>
            <a:r>
              <a:rPr lang="cs-CZ" dirty="0" smtClean="0"/>
              <a:t> od firmy </a:t>
            </a:r>
            <a:r>
              <a:rPr lang="cs-CZ" b="1" dirty="0" smtClean="0"/>
              <a:t>Microsoft</a:t>
            </a:r>
            <a:r>
              <a:rPr lang="cs-CZ" dirty="0" smtClean="0"/>
              <a:t>.</a:t>
            </a:r>
          </a:p>
          <a:p>
            <a:r>
              <a:rPr lang="cs-CZ" b="1" dirty="0" smtClean="0"/>
              <a:t>Další vývojové typy </a:t>
            </a:r>
            <a:r>
              <a:rPr lang="cs-CZ" dirty="0" smtClean="0"/>
              <a:t>se stále </a:t>
            </a:r>
            <a:r>
              <a:rPr lang="cs-CZ" b="1" dirty="0" smtClean="0"/>
              <a:t>výkonnějšími procesory </a:t>
            </a:r>
            <a:r>
              <a:rPr lang="cs-CZ" dirty="0" smtClean="0"/>
              <a:t>následovaly zhruba </a:t>
            </a:r>
            <a:r>
              <a:rPr lang="cs-CZ" b="1" dirty="0" smtClean="0"/>
              <a:t>každé dva roky</a:t>
            </a:r>
            <a:r>
              <a:rPr lang="cs-CZ" dirty="0" smtClean="0"/>
              <a:t>. </a:t>
            </a:r>
            <a:r>
              <a:rPr lang="en-US" dirty="0" smtClean="0"/>
              <a:t>[1]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5106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Grafick</a:t>
            </a:r>
            <a:r>
              <a:rPr lang="cs-CZ" dirty="0" smtClean="0"/>
              <a:t>é rozhraní Microsoft Windows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Umožnilo práci s počítačem širšímu okruhu lidí než původní systém DOS.</a:t>
            </a:r>
          </a:p>
          <a:p>
            <a:r>
              <a:rPr lang="cs-CZ" dirty="0" smtClean="0"/>
              <a:t>Verze Windows 1 a 2 byly nepoužitelné, teprve systém Windows 3.1 dobyl v roce 1992 svět.</a:t>
            </a:r>
          </a:p>
          <a:p>
            <a:r>
              <a:rPr lang="cs-CZ" dirty="0" smtClean="0"/>
              <a:t>Výkonnější verze </a:t>
            </a:r>
            <a:r>
              <a:rPr lang="cs-CZ" dirty="0"/>
              <a:t>Windows </a:t>
            </a:r>
            <a:r>
              <a:rPr lang="cs-CZ" dirty="0" smtClean="0"/>
              <a:t>3.11 podporující práci v síti přišla v roce 1993.</a:t>
            </a:r>
          </a:p>
          <a:p>
            <a:r>
              <a:rPr lang="cs-CZ" dirty="0" smtClean="0"/>
              <a:t>Skokem v kvalitě a uživatelské příjemnosti byla verze Windows 95. Z jeho ovládání byly odvozeny všechny další systémy Windows (2000, XP, Vista i 7). </a:t>
            </a:r>
            <a:r>
              <a:rPr lang="en-US" dirty="0" smtClean="0"/>
              <a:t>[1]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6766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1070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700" dirty="0"/>
              <a:t>[1]</a:t>
            </a:r>
            <a:r>
              <a:rPr lang="cs-CZ" sz="1700" dirty="0"/>
              <a:t> ROUBAL, Pavel. </a:t>
            </a:r>
            <a:r>
              <a:rPr lang="cs-CZ" sz="1700" i="1" dirty="0"/>
              <a:t>Informatika a výpočetní technika pro střední školy</a:t>
            </a:r>
            <a:r>
              <a:rPr lang="cs-CZ" sz="1700" dirty="0"/>
              <a:t>: </a:t>
            </a:r>
            <a:r>
              <a:rPr lang="cs-CZ" sz="1700" i="1" dirty="0"/>
              <a:t>teoretická učebnice</a:t>
            </a:r>
            <a:r>
              <a:rPr lang="cs-CZ" sz="1700" dirty="0"/>
              <a:t>. </a:t>
            </a:r>
            <a:r>
              <a:rPr lang="cs-CZ" sz="1700" dirty="0" smtClean="0"/>
              <a:t>Vyd.</a:t>
            </a:r>
            <a:r>
              <a:rPr lang="en-US" sz="1700" dirty="0" smtClean="0"/>
              <a:t> </a:t>
            </a:r>
            <a:r>
              <a:rPr lang="cs-CZ" sz="1700" dirty="0" smtClean="0"/>
              <a:t>1</a:t>
            </a:r>
            <a:r>
              <a:rPr lang="cs-CZ" sz="1700" dirty="0"/>
              <a:t>. Brno: </a:t>
            </a:r>
            <a:r>
              <a:rPr lang="cs-CZ" sz="1700" dirty="0" err="1"/>
              <a:t>Computer</a:t>
            </a:r>
            <a:r>
              <a:rPr lang="cs-CZ" sz="1700" dirty="0"/>
              <a:t> </a:t>
            </a:r>
            <a:r>
              <a:rPr lang="cs-CZ" sz="1700" dirty="0" err="1"/>
              <a:t>Press</a:t>
            </a:r>
            <a:r>
              <a:rPr lang="cs-CZ" sz="1700" dirty="0"/>
              <a:t>, 2010, s. </a:t>
            </a:r>
            <a:r>
              <a:rPr lang="cs-CZ" sz="1700" dirty="0" smtClean="0"/>
              <a:t>24-25. </a:t>
            </a:r>
            <a:r>
              <a:rPr lang="cs-CZ" sz="1700" dirty="0"/>
              <a:t>ISBN 978-80-251-3228-9. </a:t>
            </a:r>
            <a:endParaRPr lang="en-US" sz="1700" dirty="0"/>
          </a:p>
          <a:p>
            <a:pPr marL="0" indent="0">
              <a:buNone/>
            </a:pPr>
            <a:r>
              <a:rPr lang="cs-CZ" sz="1700" dirty="0" smtClean="0"/>
              <a:t>[2]</a:t>
            </a:r>
            <a:r>
              <a:rPr lang="en-US" sz="1700" dirty="0"/>
              <a:t> DETOMI, Luca. Wikipedia [online]. [cit. </a:t>
            </a:r>
            <a:r>
              <a:rPr lang="en-US" sz="1700" dirty="0" smtClean="0"/>
              <a:t>4.</a:t>
            </a:r>
            <a:r>
              <a:rPr lang="cs-CZ" sz="1700" dirty="0" smtClean="0"/>
              <a:t>8</a:t>
            </a:r>
            <a:r>
              <a:rPr lang="en-US" sz="1700" dirty="0" smtClean="0"/>
              <a:t>.2012</a:t>
            </a:r>
            <a:r>
              <a:rPr lang="en-US" sz="1700" dirty="0"/>
              <a:t>]. </a:t>
            </a:r>
            <a:r>
              <a:rPr lang="en-US" sz="1700" dirty="0" err="1"/>
              <a:t>Dostupný</a:t>
            </a:r>
            <a:r>
              <a:rPr lang="en-US" sz="1700" dirty="0"/>
              <a:t> </a:t>
            </a:r>
            <a:r>
              <a:rPr lang="en-US" sz="1700" dirty="0" err="1"/>
              <a:t>na</a:t>
            </a:r>
            <a:r>
              <a:rPr lang="en-US" sz="1700" dirty="0"/>
              <a:t> WWW: &lt;http://upload.wikimedia.org/wikipedia/commons/5/52/Intel_4004.jpg</a:t>
            </a:r>
            <a:r>
              <a:rPr lang="en-US" sz="1700" dirty="0" smtClean="0"/>
              <a:t>&gt;.</a:t>
            </a:r>
          </a:p>
          <a:p>
            <a:pPr marL="0" indent="0">
              <a:buNone/>
            </a:pPr>
            <a:r>
              <a:rPr lang="en-US" sz="1700" dirty="0" smtClean="0"/>
              <a:t>[3</a:t>
            </a:r>
            <a:r>
              <a:rPr lang="en-US" sz="1700" dirty="0"/>
              <a:t>] </a:t>
            </a:r>
            <a:r>
              <a:rPr lang="pl-PL" sz="1700" dirty="0"/>
              <a:t>SOBI3CH. </a:t>
            </a:r>
            <a:r>
              <a:rPr lang="pl-PL" sz="1700" i="1" dirty="0"/>
              <a:t>Wikipedia</a:t>
            </a:r>
            <a:r>
              <a:rPr lang="pl-PL" sz="1700" dirty="0"/>
              <a:t> [online]. [cit. </a:t>
            </a:r>
            <a:r>
              <a:rPr lang="pl-PL" sz="1700" dirty="0" smtClean="0"/>
              <a:t>4.8.2012</a:t>
            </a:r>
            <a:r>
              <a:rPr lang="pl-PL" sz="1700" dirty="0"/>
              <a:t>]. Dostupný na WWW: &lt;http://upload.wikimedia.org/wikipedia/commons/1/19/Altair_8800.jpg</a:t>
            </a:r>
            <a:r>
              <a:rPr lang="pl-PL" sz="1700" dirty="0" smtClean="0"/>
              <a:t>&gt;.</a:t>
            </a:r>
            <a:endParaRPr lang="en-US" sz="1700" dirty="0" smtClean="0"/>
          </a:p>
          <a:p>
            <a:pPr marL="0" indent="0">
              <a:buNone/>
            </a:pPr>
            <a:r>
              <a:rPr lang="en-US" sz="1700" dirty="0" smtClean="0"/>
              <a:t>[4</a:t>
            </a:r>
            <a:r>
              <a:rPr lang="en-US" sz="1700" dirty="0"/>
              <a:t>] COMPUTERHISTORY.ORG. Computer History [online]. [cit. </a:t>
            </a:r>
            <a:r>
              <a:rPr lang="en-US" sz="1700" dirty="0" smtClean="0"/>
              <a:t>4.</a:t>
            </a:r>
            <a:r>
              <a:rPr lang="cs-CZ" sz="1700" dirty="0" smtClean="0"/>
              <a:t>8</a:t>
            </a:r>
            <a:r>
              <a:rPr lang="en-US" sz="1700" dirty="0" smtClean="0"/>
              <a:t>.2012</a:t>
            </a:r>
            <a:r>
              <a:rPr lang="en-US" sz="1700" dirty="0"/>
              <a:t>]. </a:t>
            </a:r>
            <a:r>
              <a:rPr lang="en-US" sz="1700" dirty="0" err="1"/>
              <a:t>Dostupný</a:t>
            </a:r>
            <a:r>
              <a:rPr lang="en-US" sz="1700" dirty="0"/>
              <a:t> </a:t>
            </a:r>
            <a:r>
              <a:rPr lang="en-US" sz="1700" dirty="0" err="1"/>
              <a:t>na</a:t>
            </a:r>
            <a:r>
              <a:rPr lang="en-US" sz="1700" dirty="0"/>
              <a:t> WWW: &lt;http://archive.computerhistory.org/resources/still-image/apple_1/apple.steve_wozniak_and_steve_jobs_with_apple_I.1976.102665473.lg.jpg&gt;.</a:t>
            </a:r>
            <a:endParaRPr lang="cs-CZ" sz="1700" dirty="0" smtClean="0"/>
          </a:p>
          <a:p>
            <a:pPr marL="0" indent="0">
              <a:buNone/>
            </a:pPr>
            <a:r>
              <a:rPr lang="en-US" sz="1700" dirty="0" smtClean="0"/>
              <a:t>[5</a:t>
            </a:r>
            <a:r>
              <a:rPr lang="en-US" sz="1700" dirty="0"/>
              <a:t>] BOLO, Rama. Wikipedia [online]. [cit. </a:t>
            </a:r>
            <a:r>
              <a:rPr lang="en-US" sz="1700" dirty="0" smtClean="0"/>
              <a:t>4.</a:t>
            </a:r>
            <a:r>
              <a:rPr lang="cs-CZ" sz="1700" dirty="0" smtClean="0"/>
              <a:t>8</a:t>
            </a:r>
            <a:r>
              <a:rPr lang="en-US" sz="1700" dirty="0" smtClean="0"/>
              <a:t>.2012</a:t>
            </a:r>
            <a:r>
              <a:rPr lang="en-US" sz="1700" dirty="0"/>
              <a:t>]. </a:t>
            </a:r>
            <a:r>
              <a:rPr lang="en-US" sz="1700" dirty="0" err="1"/>
              <a:t>Dostupný</a:t>
            </a:r>
            <a:r>
              <a:rPr lang="en-US" sz="1700" dirty="0"/>
              <a:t> </a:t>
            </a:r>
            <a:r>
              <a:rPr lang="en-US" sz="1700" dirty="0" err="1"/>
              <a:t>na</a:t>
            </a:r>
            <a:r>
              <a:rPr lang="en-US" sz="1700" dirty="0"/>
              <a:t> WWW: &lt;http://upload.wikimedia.org/wikipedia/commons/7/70/Apple-II.jpg</a:t>
            </a:r>
            <a:r>
              <a:rPr lang="en-US" sz="1700" dirty="0" smtClean="0"/>
              <a:t>&gt;.</a:t>
            </a:r>
            <a:endParaRPr lang="cs-CZ" sz="1700" dirty="0" smtClean="0"/>
          </a:p>
          <a:p>
            <a:pPr marL="0" indent="0">
              <a:buNone/>
            </a:pPr>
            <a:r>
              <a:rPr lang="en-US" sz="1700" dirty="0" smtClean="0"/>
              <a:t>[6</a:t>
            </a:r>
            <a:r>
              <a:rPr lang="en-US" sz="1700" dirty="0"/>
              <a:t>] BRANDON. The Brandon Effect Tech Blog [online]. [cit. 4.9.2012]. </a:t>
            </a:r>
            <a:r>
              <a:rPr lang="en-US" sz="1700" dirty="0" err="1"/>
              <a:t>Dostupný</a:t>
            </a:r>
            <a:r>
              <a:rPr lang="en-US" sz="1700" dirty="0"/>
              <a:t> </a:t>
            </a:r>
            <a:r>
              <a:rPr lang="en-US" sz="1700" dirty="0" err="1"/>
              <a:t>na</a:t>
            </a:r>
            <a:r>
              <a:rPr lang="en-US" sz="1700" dirty="0"/>
              <a:t> WWW: &lt;http://1.bp.blogspot.com/-7-igRNNQMH4/T0Ox2OJ0PJI/AAAAAAAAARg/dy3UvK8B9jY/s640/old-mac-computers.png</a:t>
            </a:r>
            <a:r>
              <a:rPr lang="en-US" sz="1700" dirty="0" smtClean="0"/>
              <a:t>&gt;.</a:t>
            </a:r>
            <a:endParaRPr lang="cs-CZ" sz="1700" dirty="0" smtClean="0"/>
          </a:p>
        </p:txBody>
      </p:sp>
    </p:spTree>
    <p:extLst>
      <p:ext uri="{BB962C8B-B14F-4D97-AF65-F5344CB8AC3E}">
        <p14:creationId xmlns:p14="http://schemas.microsoft.com/office/powerpoint/2010/main" val="2483054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94</TotalTime>
  <Words>622</Words>
  <Application>Microsoft Office PowerPoint</Application>
  <PresentationFormat>Předvádění na obrazovce (4:3)</PresentationFormat>
  <Paragraphs>72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Cesta</vt:lpstr>
      <vt:lpstr>Motiv systému Office</vt:lpstr>
      <vt:lpstr>Prezentace aplikace PowerPoint</vt:lpstr>
      <vt:lpstr>Anotace</vt:lpstr>
      <vt:lpstr>Vývoj osobních počítačů</vt:lpstr>
      <vt:lpstr>Altair – první osobní počítač?</vt:lpstr>
      <vt:lpstr>Apple I.</vt:lpstr>
      <vt:lpstr>Apple II.</vt:lpstr>
      <vt:lpstr>Aplikace dělají počítače</vt:lpstr>
      <vt:lpstr>IBM, Microsoft a Personal Computer</vt:lpstr>
      <vt:lpstr>Grafické rozhraní (GUI)</vt:lpstr>
      <vt:lpstr>Počítače typu PC</vt:lpstr>
      <vt:lpstr>Grafické rozhraní Microsoft Windows</vt:lpstr>
      <vt:lpstr>Použité zdroje</vt:lpstr>
    </vt:vector>
  </TitlesOfParts>
  <Company>SOU Uherský Brod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Ing. Radim Bublík</dc:creator>
  <cp:lastModifiedBy>Ing. Radim Bublík</cp:lastModifiedBy>
  <cp:revision>37</cp:revision>
  <dcterms:created xsi:type="dcterms:W3CDTF">2012-08-04T22:36:34Z</dcterms:created>
  <dcterms:modified xsi:type="dcterms:W3CDTF">2013-02-10T22:09:14Z</dcterms:modified>
</cp:coreProperties>
</file>