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69" r:id="rId3"/>
    <p:sldId id="258" r:id="rId4"/>
    <p:sldId id="259" r:id="rId5"/>
    <p:sldId id="260" r:id="rId6"/>
    <p:sldId id="261" r:id="rId7"/>
    <p:sldId id="262" r:id="rId8"/>
    <p:sldId id="264" r:id="rId9"/>
    <p:sldId id="265" r:id="rId10"/>
    <p:sldId id="263" r:id="rId11"/>
    <p:sldId id="267" r:id="rId12"/>
    <p:sldId id="266" r:id="rId13"/>
    <p:sldId id="268"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8" d="100"/>
          <a:sy n="88" d="100"/>
        </p:scale>
        <p:origin x="-1062"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Nadpis 28"/>
          <p:cNvSpPr>
            <a:spLocks noGrp="1"/>
          </p:cNvSpPr>
          <p:nvPr>
            <p:ph type="ctrTitle"/>
          </p:nvPr>
        </p:nvSpPr>
        <p:spPr>
          <a:xfrm>
            <a:off x="381000" y="4853411"/>
            <a:ext cx="8458200" cy="1222375"/>
          </a:xfrm>
        </p:spPr>
        <p:txBody>
          <a:bodyPr anchor="t"/>
          <a:lstStyle/>
          <a:p>
            <a:r>
              <a:rPr kumimoji="0" lang="cs-CZ" smtClean="0"/>
              <a:t>Kliknutím lze upravit styl.</a:t>
            </a:r>
            <a:endParaRPr kumimoji="0" lang="en-US"/>
          </a:p>
        </p:txBody>
      </p:sp>
      <p:sp>
        <p:nvSpPr>
          <p:cNvPr id="9" name="Podnadpis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16" name="Zástupný symbol pro datum 15"/>
          <p:cNvSpPr>
            <a:spLocks noGrp="1"/>
          </p:cNvSpPr>
          <p:nvPr>
            <p:ph type="dt" sz="half" idx="10"/>
          </p:nvPr>
        </p:nvSpPr>
        <p:spPr/>
        <p:txBody>
          <a:bodyPr/>
          <a:lstStyle/>
          <a:p>
            <a:fld id="{469955E6-CD65-4F3E-BB9A-1D36262FC361}" type="datetimeFigureOut">
              <a:rPr lang="cs-CZ" smtClean="0"/>
              <a:t>10.2.2013</a:t>
            </a:fld>
            <a:endParaRPr lang="cs-CZ"/>
          </a:p>
        </p:txBody>
      </p:sp>
      <p:sp>
        <p:nvSpPr>
          <p:cNvPr id="2" name="Zástupný symbol pro zápatí 1"/>
          <p:cNvSpPr>
            <a:spLocks noGrp="1"/>
          </p:cNvSpPr>
          <p:nvPr>
            <p:ph type="ftr" sz="quarter" idx="11"/>
          </p:nvPr>
        </p:nvSpPr>
        <p:spPr/>
        <p:txBody>
          <a:bodyPr/>
          <a:lstStyle/>
          <a:p>
            <a:endParaRPr lang="cs-CZ"/>
          </a:p>
        </p:txBody>
      </p:sp>
      <p:sp>
        <p:nvSpPr>
          <p:cNvPr id="15" name="Zástupný symbol pro číslo snímku 14"/>
          <p:cNvSpPr>
            <a:spLocks noGrp="1"/>
          </p:cNvSpPr>
          <p:nvPr>
            <p:ph type="sldNum" sz="quarter" idx="12"/>
          </p:nvPr>
        </p:nvSpPr>
        <p:spPr>
          <a:xfrm>
            <a:off x="8229600" y="6473952"/>
            <a:ext cx="758952" cy="246888"/>
          </a:xfrm>
        </p:spPr>
        <p:txBody>
          <a:bodyPr/>
          <a:lstStyle/>
          <a:p>
            <a:fld id="{96AE4CA2-0CB8-47FC-B9CF-216BFAAF5DED}"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2" name="Nadpis 21"/>
          <p:cNvSpPr>
            <a:spLocks noGrp="1"/>
          </p:cNvSpPr>
          <p:nvPr>
            <p:ph type="title"/>
          </p:nvPr>
        </p:nvSpPr>
        <p:spPr/>
        <p:txBody>
          <a:bodyPr/>
          <a:lstStyle/>
          <a:p>
            <a:r>
              <a:rPr kumimoji="0" lang="cs-CZ" smtClean="0"/>
              <a:t>Kliknutím lze upravit styl.</a:t>
            </a:r>
            <a:endParaRPr kumimoji="0" lang="en-US"/>
          </a:p>
        </p:txBody>
      </p:sp>
      <p:sp>
        <p:nvSpPr>
          <p:cNvPr id="27" name="Zástupný symbol pro obsah 26"/>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469955E6-CD65-4F3E-BB9A-1D36262FC361}" type="datetimeFigureOut">
              <a:rPr lang="cs-CZ" smtClean="0"/>
              <a:t>10.2.2013</a:t>
            </a:fld>
            <a:endParaRPr lang="cs-CZ"/>
          </a:p>
        </p:txBody>
      </p:sp>
      <p:sp>
        <p:nvSpPr>
          <p:cNvPr id="19" name="Zástupný symbol pro zápatí 18"/>
          <p:cNvSpPr>
            <a:spLocks noGrp="1"/>
          </p:cNvSpPr>
          <p:nvPr>
            <p:ph type="ftr" sz="quarter" idx="11"/>
          </p:nvPr>
        </p:nvSpPr>
        <p:spPr>
          <a:xfrm>
            <a:off x="3581400" y="76200"/>
            <a:ext cx="2895600" cy="288925"/>
          </a:xfrm>
        </p:spPr>
        <p:txBody>
          <a:bodyPr/>
          <a:lstStyle/>
          <a:p>
            <a:endParaRPr lang="cs-CZ"/>
          </a:p>
        </p:txBody>
      </p:sp>
      <p:sp>
        <p:nvSpPr>
          <p:cNvPr id="16" name="Zástupný symbol pro číslo snímku 15"/>
          <p:cNvSpPr>
            <a:spLocks noGrp="1"/>
          </p:cNvSpPr>
          <p:nvPr>
            <p:ph type="sldNum" sz="quarter" idx="12"/>
          </p:nvPr>
        </p:nvSpPr>
        <p:spPr>
          <a:xfrm>
            <a:off x="8229600" y="6473952"/>
            <a:ext cx="758952" cy="246888"/>
          </a:xfrm>
        </p:spPr>
        <p:txBody>
          <a:bodyPr/>
          <a:lstStyle/>
          <a:p>
            <a:fld id="{96AE4CA2-0CB8-47FC-B9CF-216BFAAF5DED}"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2"/>
      </p:bgRef>
    </p:bg>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text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19" name="Zástupný symbol pro datum 18"/>
          <p:cNvSpPr>
            <a:spLocks noGrp="1"/>
          </p:cNvSpPr>
          <p:nvPr>
            <p:ph type="dt" sz="half" idx="10"/>
          </p:nvPr>
        </p:nvSpPr>
        <p:spPr/>
        <p:txBody>
          <a:bodyPr/>
          <a:lstStyle/>
          <a:p>
            <a:fld id="{469955E6-CD65-4F3E-BB9A-1D36262FC361}" type="datetimeFigureOut">
              <a:rPr lang="cs-CZ" smtClean="0"/>
              <a:t>10.2.2013</a:t>
            </a:fld>
            <a:endParaRPr lang="cs-CZ"/>
          </a:p>
        </p:txBody>
      </p:sp>
      <p:sp>
        <p:nvSpPr>
          <p:cNvPr id="11" name="Zástupný symbol pro zápatí 10"/>
          <p:cNvSpPr>
            <a:spLocks noGrp="1"/>
          </p:cNvSpPr>
          <p:nvPr>
            <p:ph type="ftr" sz="quarter" idx="11"/>
          </p:nvPr>
        </p:nvSpPr>
        <p:spPr/>
        <p:txBody>
          <a:bodyPr/>
          <a:lstStyle/>
          <a:p>
            <a:endParaRPr lang="cs-CZ"/>
          </a:p>
        </p:txBody>
      </p:sp>
      <p:sp>
        <p:nvSpPr>
          <p:cNvPr id="16" name="Zástupný symbol pro číslo snímku 15"/>
          <p:cNvSpPr>
            <a:spLocks noGrp="1"/>
          </p:cNvSpPr>
          <p:nvPr>
            <p:ph type="sldNum" sz="quarter" idx="12"/>
          </p:nvPr>
        </p:nvSpPr>
        <p:spPr/>
        <p:txBody>
          <a:bodyPr/>
          <a:lstStyle/>
          <a:p>
            <a:fld id="{96AE4CA2-0CB8-47FC-B9CF-216BFAAF5DED}" type="slidenum">
              <a:rPr lang="cs-CZ" smtClean="0"/>
              <a:t>‹#›</a:t>
            </a:fld>
            <a:endParaRPr lang="cs-CZ"/>
          </a:p>
        </p:txBody>
      </p:sp>
      <p:sp>
        <p:nvSpPr>
          <p:cNvPr id="8" name="Nadpis 7"/>
          <p:cNvSpPr>
            <a:spLocks noGrp="1"/>
          </p:cNvSpPr>
          <p:nvPr>
            <p:ph type="title"/>
          </p:nvPr>
        </p:nvSpPr>
        <p:spPr>
          <a:xfrm>
            <a:off x="180475" y="2947085"/>
            <a:ext cx="8686800" cy="1184825"/>
          </a:xfrm>
        </p:spPr>
        <p:txBody>
          <a:bodyPr rtlCol="0" anchor="t"/>
          <a:lstStyle>
            <a:lvl1pPr algn="r">
              <a:defRPr/>
            </a:lvl1pPr>
          </a:lstStyle>
          <a:p>
            <a:r>
              <a:rPr kumimoji="0" lang="cs-CZ" smtClean="0"/>
              <a:t>Kliknutím lze upravit styl.</a:t>
            </a:r>
            <a:endParaRPr kumimoji="0" lang="en-US"/>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0" name="Nadpis 19"/>
          <p:cNvSpPr>
            <a:spLocks noGrp="1"/>
          </p:cNvSpPr>
          <p:nvPr>
            <p:ph type="title"/>
          </p:nvPr>
        </p:nvSpPr>
        <p:spPr>
          <a:xfrm>
            <a:off x="301752" y="457200"/>
            <a:ext cx="8686800" cy="841248"/>
          </a:xfrm>
        </p:spPr>
        <p:txBody>
          <a:bodyPr/>
          <a:lstStyle/>
          <a:p>
            <a:r>
              <a:rPr kumimoji="0" lang="cs-CZ" smtClean="0"/>
              <a:t>Kliknutím lze upravit styl.</a:t>
            </a:r>
            <a:endParaRPr kumimoji="0" lang="en-US"/>
          </a:p>
        </p:txBody>
      </p:sp>
      <p:sp>
        <p:nvSpPr>
          <p:cNvPr id="14" name="Zástupný symbol pro obsah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0"/>
          </p:nvPr>
        </p:nvSpPr>
        <p:spPr/>
        <p:txBody>
          <a:bodyPr/>
          <a:lstStyle/>
          <a:p>
            <a:fld id="{469955E6-CD65-4F3E-BB9A-1D36262FC361}" type="datetimeFigureOut">
              <a:rPr lang="cs-CZ" smtClean="0"/>
              <a:t>10.2.2013</a:t>
            </a:fld>
            <a:endParaRPr lang="cs-CZ"/>
          </a:p>
        </p:txBody>
      </p:sp>
      <p:sp>
        <p:nvSpPr>
          <p:cNvPr id="10" name="Zástupný symbol pro zápatí 9"/>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96AE4CA2-0CB8-47FC-B9CF-216BFAAF5DED}"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9" name="Nadpis 28"/>
          <p:cNvSpPr>
            <a:spLocks noGrp="1"/>
          </p:cNvSpPr>
          <p:nvPr>
            <p:ph type="title"/>
          </p:nvPr>
        </p:nvSpPr>
        <p:spPr>
          <a:xfrm>
            <a:off x="304800" y="5410200"/>
            <a:ext cx="8610600" cy="882650"/>
          </a:xfrm>
        </p:spPr>
        <p:txBody>
          <a:bodyPr anchor="ctr"/>
          <a:lstStyle>
            <a:lvl1pPr>
              <a:defRPr/>
            </a:lvl1p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25" name="Zástupný symbol pro text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obsah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8" name="Zástupný symbol pro obsah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0"/>
          </p:nvPr>
        </p:nvSpPr>
        <p:spPr/>
        <p:txBody>
          <a:bodyPr/>
          <a:lstStyle/>
          <a:p>
            <a:fld id="{469955E6-CD65-4F3E-BB9A-1D36262FC361}" type="datetimeFigureOut">
              <a:rPr lang="cs-CZ" smtClean="0"/>
              <a:t>10.2.2013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229600" y="6477000"/>
            <a:ext cx="762000" cy="246888"/>
          </a:xfrm>
        </p:spPr>
        <p:txBody>
          <a:bodyPr/>
          <a:lstStyle/>
          <a:p>
            <a:fld id="{96AE4CA2-0CB8-47FC-B9CF-216BFAAF5DED}" type="slidenum">
              <a:rPr lang="cs-CZ" smtClean="0"/>
              <a:t>‹#›</a:t>
            </a:fld>
            <a:endParaRPr lang="cs-CZ"/>
          </a:p>
        </p:txBody>
      </p:sp>
      <p:sp>
        <p:nvSpPr>
          <p:cNvPr id="11" name="Přímá spojnice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0" name="Nadpis 29"/>
          <p:cNvSpPr>
            <a:spLocks noGrp="1"/>
          </p:cNvSpPr>
          <p:nvPr>
            <p:ph type="title"/>
          </p:nvPr>
        </p:nvSpPr>
        <p:spPr>
          <a:xfrm>
            <a:off x="301752" y="457200"/>
            <a:ext cx="8686800" cy="841248"/>
          </a:xfrm>
        </p:spPr>
        <p:txBody>
          <a:bodyPr/>
          <a:lstStyle/>
          <a:p>
            <a:r>
              <a:rPr kumimoji="0" lang="cs-CZ" smtClean="0"/>
              <a:t>Kliknutím lze upravit styl.</a:t>
            </a:r>
            <a:endParaRPr kumimoji="0" lang="en-US"/>
          </a:p>
        </p:txBody>
      </p:sp>
      <p:sp>
        <p:nvSpPr>
          <p:cNvPr id="12" name="Zástupný symbol pro datum 11"/>
          <p:cNvSpPr>
            <a:spLocks noGrp="1"/>
          </p:cNvSpPr>
          <p:nvPr>
            <p:ph type="dt" sz="half" idx="10"/>
          </p:nvPr>
        </p:nvSpPr>
        <p:spPr/>
        <p:txBody>
          <a:bodyPr/>
          <a:lstStyle/>
          <a:p>
            <a:fld id="{469955E6-CD65-4F3E-BB9A-1D36262FC361}" type="datetimeFigureOut">
              <a:rPr lang="cs-CZ" smtClean="0"/>
              <a:t>10.2.2013</a:t>
            </a:fld>
            <a:endParaRPr lang="cs-CZ"/>
          </a:p>
        </p:txBody>
      </p:sp>
      <p:sp>
        <p:nvSpPr>
          <p:cNvPr id="21" name="Zástupný symbol pro zápatí 20"/>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6AE4CA2-0CB8-47FC-B9CF-216BFAAF5DED}"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469955E6-CD65-4F3E-BB9A-1D36262FC361}" type="datetimeFigureOut">
              <a:rPr lang="cs-CZ" smtClean="0"/>
              <a:t>10.2.2013</a:t>
            </a:fld>
            <a:endParaRPr lang="cs-CZ"/>
          </a:p>
        </p:txBody>
      </p:sp>
      <p:sp>
        <p:nvSpPr>
          <p:cNvPr id="24" name="Zástupný symbol pro zápatí 23"/>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6AE4CA2-0CB8-47FC-B9CF-216BFAAF5DED}"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8" name="Přímá spojnice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Nadpis 11"/>
          <p:cNvSpPr>
            <a:spLocks noGrp="1"/>
          </p:cNvSpPr>
          <p:nvPr>
            <p:ph type="title"/>
          </p:nvPr>
        </p:nvSpPr>
        <p:spPr>
          <a:xfrm>
            <a:off x="457200" y="5486400"/>
            <a:ext cx="8458200" cy="520700"/>
          </a:xfrm>
        </p:spPr>
        <p:txBody>
          <a:bodyPr anchor="ctr"/>
          <a:lstStyle>
            <a:lvl1pPr algn="l">
              <a:buNone/>
              <a:defRPr sz="2000" b="1"/>
            </a:lvl1pPr>
          </a:lstStyle>
          <a:p>
            <a:r>
              <a:rPr kumimoji="0" lang="cs-CZ" smtClean="0"/>
              <a:t>Kliknutím lze upravit styl.</a:t>
            </a:r>
            <a:endParaRPr kumimoji="0" lang="en-US"/>
          </a:p>
        </p:txBody>
      </p:sp>
      <p:sp>
        <p:nvSpPr>
          <p:cNvPr id="26" name="Zástupný symbol pro text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14" name="Zástupný symbol pro obsah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469955E6-CD65-4F3E-BB9A-1D36262FC361}" type="datetimeFigureOut">
              <a:rPr lang="cs-CZ" smtClean="0"/>
              <a:t>10.2.2013</a:t>
            </a:fld>
            <a:endParaRPr lang="cs-CZ"/>
          </a:p>
        </p:txBody>
      </p:sp>
      <p:sp>
        <p:nvSpPr>
          <p:cNvPr id="29" name="Zástupný symbol pro zápatí 28"/>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6AE4CA2-0CB8-47FC-B9CF-216BFAAF5DED}"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3" name="Zástupný symbol pro obrázek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cs-CZ" smtClean="0"/>
              <a:t>Kliknutím na ikonu přidáte obrázek.</a:t>
            </a:r>
            <a:endParaRPr kumimoji="0" lang="en-US" dirty="0"/>
          </a:p>
        </p:txBody>
      </p:sp>
      <p:sp>
        <p:nvSpPr>
          <p:cNvPr id="7" name="Zástupný symbol pro datum 6"/>
          <p:cNvSpPr>
            <a:spLocks noGrp="1"/>
          </p:cNvSpPr>
          <p:nvPr>
            <p:ph type="dt" sz="half" idx="10"/>
          </p:nvPr>
        </p:nvSpPr>
        <p:spPr/>
        <p:txBody>
          <a:bodyPr/>
          <a:lstStyle/>
          <a:p>
            <a:fld id="{469955E6-CD65-4F3E-BB9A-1D36262FC361}" type="datetimeFigureOut">
              <a:rPr lang="cs-CZ" smtClean="0"/>
              <a:t>10.2.2013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96AE4CA2-0CB8-47FC-B9CF-216BFAAF5DED}" type="slidenum">
              <a:rPr lang="cs-CZ" smtClean="0"/>
              <a:t>‹#›</a:t>
            </a:fld>
            <a:endParaRPr lang="cs-CZ"/>
          </a:p>
        </p:txBody>
      </p:sp>
      <p:sp>
        <p:nvSpPr>
          <p:cNvPr id="17" name="Nadpis 16"/>
          <p:cNvSpPr>
            <a:spLocks noGrp="1"/>
          </p:cNvSpPr>
          <p:nvPr>
            <p:ph type="title"/>
          </p:nvPr>
        </p:nvSpPr>
        <p:spPr>
          <a:xfrm>
            <a:off x="381000" y="4993760"/>
            <a:ext cx="5867400" cy="522288"/>
          </a:xfrm>
        </p:spPr>
        <p:txBody>
          <a:bodyPr anchor="ctr"/>
          <a:lstStyle>
            <a:lvl1pPr algn="l">
              <a:buNone/>
              <a:defRPr sz="2000" b="1"/>
            </a:lvl1pPr>
          </a:lstStyle>
          <a:p>
            <a:r>
              <a:rPr kumimoji="0" lang="cs-CZ" smtClean="0"/>
              <a:t>Kliknutím lze upravit styl.</a:t>
            </a:r>
            <a:endParaRPr kumimoji="0" lang="en-US"/>
          </a:p>
        </p:txBody>
      </p:sp>
      <p:sp>
        <p:nvSpPr>
          <p:cNvPr id="26" name="Zástupný symbol pro text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469955E6-CD65-4F3E-BB9A-1D36262FC361}" type="datetimeFigureOut">
              <a:rPr lang="cs-CZ" smtClean="0"/>
              <a:t>10.2.2013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6AE4CA2-0CB8-47FC-B9CF-216BFAAF5DED}"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549276"/>
            <a:ext cx="18288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549276"/>
            <a:ext cx="62484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469955E6-CD65-4F3E-BB9A-1D36262FC361}" type="datetimeFigureOut">
              <a:rPr lang="cs-CZ" smtClean="0"/>
              <a:t>10.2.2013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6AE4CA2-0CB8-47FC-B9CF-216BFAAF5DED}"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69955E6-CD65-4F3E-BB9A-1D36262FC361}" type="datetimeFigureOut">
              <a:rPr lang="cs-CZ" smtClean="0"/>
              <a:t>10.2.2013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6AE4CA2-0CB8-47FC-B9CF-216BFAAF5DED}" type="slidenum">
              <a:rPr lang="cs-CZ" smtClean="0"/>
              <a:t>‹#›</a:t>
            </a:fld>
            <a:endParaRPr lang="cs-CZ"/>
          </a:p>
        </p:txBody>
      </p:sp>
    </p:spTree>
    <p:extLst>
      <p:ext uri="{BB962C8B-B14F-4D97-AF65-F5344CB8AC3E}">
        <p14:creationId xmlns:p14="http://schemas.microsoft.com/office/powerpoint/2010/main" val="2125341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69955E6-CD65-4F3E-BB9A-1D36262FC361}" type="datetimeFigureOut">
              <a:rPr lang="cs-CZ" smtClean="0"/>
              <a:t>10.2.2013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6AE4CA2-0CB8-47FC-B9CF-216BFAAF5DED}" type="slidenum">
              <a:rPr lang="cs-CZ" smtClean="0"/>
              <a:t>‹#›</a:t>
            </a:fld>
            <a:endParaRPr lang="cs-CZ"/>
          </a:p>
        </p:txBody>
      </p:sp>
    </p:spTree>
    <p:extLst>
      <p:ext uri="{BB962C8B-B14F-4D97-AF65-F5344CB8AC3E}">
        <p14:creationId xmlns:p14="http://schemas.microsoft.com/office/powerpoint/2010/main" val="7125665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469955E6-CD65-4F3E-BB9A-1D36262FC361}" type="datetimeFigureOut">
              <a:rPr lang="cs-CZ" smtClean="0"/>
              <a:t>10.2.2013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6AE4CA2-0CB8-47FC-B9CF-216BFAAF5DED}" type="slidenum">
              <a:rPr lang="cs-CZ" smtClean="0"/>
              <a:t>‹#›</a:t>
            </a:fld>
            <a:endParaRPr lang="cs-CZ"/>
          </a:p>
        </p:txBody>
      </p:sp>
    </p:spTree>
    <p:extLst>
      <p:ext uri="{BB962C8B-B14F-4D97-AF65-F5344CB8AC3E}">
        <p14:creationId xmlns:p14="http://schemas.microsoft.com/office/powerpoint/2010/main" val="420181690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69955E6-CD65-4F3E-BB9A-1D36262FC361}" type="datetimeFigureOut">
              <a:rPr lang="cs-CZ" smtClean="0"/>
              <a:t>10.2.2013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6AE4CA2-0CB8-47FC-B9CF-216BFAAF5DED}" type="slidenum">
              <a:rPr lang="cs-CZ" smtClean="0"/>
              <a:t>‹#›</a:t>
            </a:fld>
            <a:endParaRPr lang="cs-CZ"/>
          </a:p>
        </p:txBody>
      </p:sp>
    </p:spTree>
    <p:extLst>
      <p:ext uri="{BB962C8B-B14F-4D97-AF65-F5344CB8AC3E}">
        <p14:creationId xmlns:p14="http://schemas.microsoft.com/office/powerpoint/2010/main" val="136078035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69955E6-CD65-4F3E-BB9A-1D36262FC361}" type="datetimeFigureOut">
              <a:rPr lang="cs-CZ" smtClean="0"/>
              <a:t>10.2.2013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96AE4CA2-0CB8-47FC-B9CF-216BFAAF5DED}" type="slidenum">
              <a:rPr lang="cs-CZ" smtClean="0"/>
              <a:t>‹#›</a:t>
            </a:fld>
            <a:endParaRPr lang="cs-CZ"/>
          </a:p>
        </p:txBody>
      </p:sp>
    </p:spTree>
    <p:extLst>
      <p:ext uri="{BB962C8B-B14F-4D97-AF65-F5344CB8AC3E}">
        <p14:creationId xmlns:p14="http://schemas.microsoft.com/office/powerpoint/2010/main" val="39788562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469955E6-CD65-4F3E-BB9A-1D36262FC361}" type="datetimeFigureOut">
              <a:rPr lang="cs-CZ" smtClean="0"/>
              <a:t>10.2.2013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96AE4CA2-0CB8-47FC-B9CF-216BFAAF5DED}" type="slidenum">
              <a:rPr lang="cs-CZ" smtClean="0"/>
              <a:t>‹#›</a:t>
            </a:fld>
            <a:endParaRPr lang="cs-CZ"/>
          </a:p>
        </p:txBody>
      </p:sp>
    </p:spTree>
    <p:extLst>
      <p:ext uri="{BB962C8B-B14F-4D97-AF65-F5344CB8AC3E}">
        <p14:creationId xmlns:p14="http://schemas.microsoft.com/office/powerpoint/2010/main" val="281040748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69955E6-CD65-4F3E-BB9A-1D36262FC361}" type="datetimeFigureOut">
              <a:rPr lang="cs-CZ" smtClean="0"/>
              <a:t>10.2.2013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96AE4CA2-0CB8-47FC-B9CF-216BFAAF5DED}" type="slidenum">
              <a:rPr lang="cs-CZ" smtClean="0"/>
              <a:t>‹#›</a:t>
            </a:fld>
            <a:endParaRPr lang="cs-CZ"/>
          </a:p>
        </p:txBody>
      </p:sp>
    </p:spTree>
    <p:extLst>
      <p:ext uri="{BB962C8B-B14F-4D97-AF65-F5344CB8AC3E}">
        <p14:creationId xmlns:p14="http://schemas.microsoft.com/office/powerpoint/2010/main" val="7372153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69955E6-CD65-4F3E-BB9A-1D36262FC361}" type="datetimeFigureOut">
              <a:rPr lang="cs-CZ" smtClean="0"/>
              <a:t>10.2.2013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6AE4CA2-0CB8-47FC-B9CF-216BFAAF5DED}" type="slidenum">
              <a:rPr lang="cs-CZ" smtClean="0"/>
              <a:t>‹#›</a:t>
            </a:fld>
            <a:endParaRPr lang="cs-CZ"/>
          </a:p>
        </p:txBody>
      </p:sp>
    </p:spTree>
    <p:extLst>
      <p:ext uri="{BB962C8B-B14F-4D97-AF65-F5344CB8AC3E}">
        <p14:creationId xmlns:p14="http://schemas.microsoft.com/office/powerpoint/2010/main" val="339079940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69955E6-CD65-4F3E-BB9A-1D36262FC361}" type="datetimeFigureOut">
              <a:rPr lang="cs-CZ" smtClean="0"/>
              <a:t>10.2.2013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6AE4CA2-0CB8-47FC-B9CF-216BFAAF5DED}" type="slidenum">
              <a:rPr lang="cs-CZ" smtClean="0"/>
              <a:t>‹#›</a:t>
            </a:fld>
            <a:endParaRPr lang="cs-CZ"/>
          </a:p>
        </p:txBody>
      </p:sp>
    </p:spTree>
    <p:extLst>
      <p:ext uri="{BB962C8B-B14F-4D97-AF65-F5344CB8AC3E}">
        <p14:creationId xmlns:p14="http://schemas.microsoft.com/office/powerpoint/2010/main" val="18005429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69955E6-CD65-4F3E-BB9A-1D36262FC361}" type="datetimeFigureOut">
              <a:rPr lang="cs-CZ" smtClean="0"/>
              <a:t>10.2.2013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6AE4CA2-0CB8-47FC-B9CF-216BFAAF5DED}" type="slidenum">
              <a:rPr lang="cs-CZ" smtClean="0"/>
              <a:t>‹#›</a:t>
            </a:fld>
            <a:endParaRPr lang="cs-CZ"/>
          </a:p>
        </p:txBody>
      </p:sp>
    </p:spTree>
    <p:extLst>
      <p:ext uri="{BB962C8B-B14F-4D97-AF65-F5344CB8AC3E}">
        <p14:creationId xmlns:p14="http://schemas.microsoft.com/office/powerpoint/2010/main" val="6713981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69955E6-CD65-4F3E-BB9A-1D36262FC361}" type="datetimeFigureOut">
              <a:rPr lang="cs-CZ" smtClean="0"/>
              <a:t>10.2.2013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6AE4CA2-0CB8-47FC-B9CF-216BFAAF5DED}" type="slidenum">
              <a:rPr lang="cs-CZ" smtClean="0"/>
              <a:t>‹#›</a:t>
            </a:fld>
            <a:endParaRPr lang="cs-CZ"/>
          </a:p>
        </p:txBody>
      </p:sp>
    </p:spTree>
    <p:extLst>
      <p:ext uri="{BB962C8B-B14F-4D97-AF65-F5344CB8AC3E}">
        <p14:creationId xmlns:p14="http://schemas.microsoft.com/office/powerpoint/2010/main" val="41668691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Zástupný symbol pro text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1" name="Zástupný symbol pro datum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469955E6-CD65-4F3E-BB9A-1D36262FC361}" type="datetimeFigureOut">
              <a:rPr lang="cs-CZ" smtClean="0"/>
              <a:t>10.2.2013</a:t>
            </a:fld>
            <a:endParaRPr lang="cs-CZ"/>
          </a:p>
        </p:txBody>
      </p:sp>
      <p:sp>
        <p:nvSpPr>
          <p:cNvPr id="28" name="Zástupný symbol pro zápatí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cs-CZ"/>
          </a:p>
        </p:txBody>
      </p:sp>
      <p:sp>
        <p:nvSpPr>
          <p:cNvPr id="5" name="Zástupný symbol pro číslo snímku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96AE4CA2-0CB8-47FC-B9CF-216BFAAF5DED}" type="slidenum">
              <a:rPr lang="cs-CZ" smtClean="0"/>
              <a:t>‹#›</a:t>
            </a:fld>
            <a:endParaRPr lang="cs-CZ"/>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kumimoji="0" lang="cs-CZ" smtClean="0"/>
              <a:t>Kliknutím lze upravit styl.</a:t>
            </a:r>
            <a:endParaRPr kumimoji="0" lang="en-US"/>
          </a:p>
        </p:txBody>
      </p:sp>
      <p:sp>
        <p:nvSpPr>
          <p:cNvPr id="9" name="Přímá spojnice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Přímá spojnice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9955E6-CD65-4F3E-BB9A-1D36262FC361}" type="datetimeFigureOut">
              <a:rPr lang="cs-CZ" smtClean="0"/>
              <a:t>10.2.2013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6AE4CA2-0CB8-47FC-B9CF-216BFAAF5DED}" type="slidenum">
              <a:rPr lang="cs-CZ" smtClean="0"/>
              <a:t>‹#›</a:t>
            </a:fld>
            <a:endParaRPr lang="cs-CZ"/>
          </a:p>
        </p:txBody>
      </p:sp>
    </p:spTree>
    <p:extLst>
      <p:ext uri="{BB962C8B-B14F-4D97-AF65-F5344CB8AC3E}">
        <p14:creationId xmlns:p14="http://schemas.microsoft.com/office/powerpoint/2010/main" val="345970269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bdélník 9"/>
          <p:cNvSpPr/>
          <p:nvPr/>
        </p:nvSpPr>
        <p:spPr>
          <a:xfrm>
            <a:off x="0" y="1"/>
            <a:ext cx="9144000" cy="1196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dirty="0">
              <a:solidFill>
                <a:prstClr val="white"/>
              </a:solidFill>
            </a:endParaRPr>
          </a:p>
        </p:txBody>
      </p:sp>
      <p:pic>
        <p:nvPicPr>
          <p:cNvPr id="2074" name="Picture 30" descr="logolinkI_ba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0188" y="1"/>
            <a:ext cx="3744912" cy="107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75" name="Text Box 43"/>
          <p:cNvSpPr txBox="1">
            <a:spLocks noChangeArrowheads="1"/>
          </p:cNvSpPr>
          <p:nvPr/>
        </p:nvSpPr>
        <p:spPr bwMode="auto">
          <a:xfrm>
            <a:off x="468314" y="5877272"/>
            <a:ext cx="834866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cs-CZ" i="1" dirty="0">
                <a:solidFill>
                  <a:prstClr val="black"/>
                </a:solidFill>
              </a:rPr>
              <a:t>Uvedení autoři, není-li uvedeno jinak, jsou autory tohoto výukového materiálu a všech jeho částí. Tento projekt je spolufinancován ESF a státním rozpočtem ČR.</a:t>
            </a:r>
          </a:p>
        </p:txBody>
      </p:sp>
      <p:graphicFrame>
        <p:nvGraphicFramePr>
          <p:cNvPr id="2" name="Tabulka 1"/>
          <p:cNvGraphicFramePr>
            <a:graphicFrameLocks noGrp="1"/>
          </p:cNvGraphicFramePr>
          <p:nvPr>
            <p:extLst>
              <p:ext uri="{D42A27DB-BD31-4B8C-83A1-F6EECF244321}">
                <p14:modId xmlns:p14="http://schemas.microsoft.com/office/powerpoint/2010/main" val="2809813632"/>
              </p:ext>
            </p:extLst>
          </p:nvPr>
        </p:nvGraphicFramePr>
        <p:xfrm>
          <a:off x="1103784" y="1397000"/>
          <a:ext cx="6936432" cy="4372337"/>
        </p:xfrm>
        <a:graphic>
          <a:graphicData uri="http://schemas.openxmlformats.org/drawingml/2006/table">
            <a:tbl>
              <a:tblPr firstRow="1" bandRow="1">
                <a:tableStyleId>{073A0DAA-6AF3-43AB-8588-CEC1D06C72B9}</a:tableStyleId>
              </a:tblPr>
              <a:tblGrid>
                <a:gridCol w="2321119"/>
                <a:gridCol w="4615313"/>
              </a:tblGrid>
              <a:tr h="592950">
                <a:tc>
                  <a:txBody>
                    <a:bodyPr/>
                    <a:lstStyle/>
                    <a:p>
                      <a:pPr algn="ctr"/>
                      <a:r>
                        <a:rPr lang="cs-CZ" sz="2000" b="0" dirty="0" smtClean="0">
                          <a:solidFill>
                            <a:schemeClr val="tx1"/>
                          </a:solidFill>
                          <a:latin typeface="Times New Roman" pitchFamily="18" charset="0"/>
                          <a:cs typeface="Times New Roman" pitchFamily="18" charset="0"/>
                        </a:rPr>
                        <a:t>Název</a:t>
                      </a:r>
                      <a:r>
                        <a:rPr lang="cs-CZ" sz="2000" b="0" baseline="0" dirty="0" smtClean="0">
                          <a:solidFill>
                            <a:schemeClr val="tx1"/>
                          </a:solidFill>
                          <a:latin typeface="Times New Roman" pitchFamily="18" charset="0"/>
                          <a:cs typeface="Times New Roman" pitchFamily="18" charset="0"/>
                        </a:rPr>
                        <a:t> SŠ:</a:t>
                      </a:r>
                      <a:endParaRPr lang="cs-CZ" sz="2000" b="0" dirty="0">
                        <a:solidFill>
                          <a:schemeClr val="tx1"/>
                        </a:solidFill>
                        <a:latin typeface="Times New Roman" pitchFamily="18" charset="0"/>
                        <a:cs typeface="Times New Roman" pitchFamily="18" charset="0"/>
                      </a:endParaRPr>
                    </a:p>
                  </a:txBody>
                  <a:tcPr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cs-CZ" sz="2000" b="0" dirty="0" smtClean="0">
                          <a:solidFill>
                            <a:schemeClr val="tx1"/>
                          </a:solidFill>
                          <a:latin typeface="Times New Roman" pitchFamily="18" charset="0"/>
                          <a:cs typeface="Times New Roman" pitchFamily="18" charset="0"/>
                        </a:rPr>
                        <a:t>SOU</a:t>
                      </a:r>
                      <a:r>
                        <a:rPr lang="cs-CZ" sz="2000" b="0" baseline="0" dirty="0" smtClean="0">
                          <a:solidFill>
                            <a:schemeClr val="tx1"/>
                          </a:solidFill>
                          <a:latin typeface="Times New Roman" pitchFamily="18" charset="0"/>
                          <a:cs typeface="Times New Roman" pitchFamily="18" charset="0"/>
                        </a:rPr>
                        <a:t> Uherský Brod</a:t>
                      </a:r>
                      <a:endParaRPr lang="cs-CZ" sz="2000" b="0" dirty="0">
                        <a:solidFill>
                          <a:schemeClr val="tx1"/>
                        </a:solidFill>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592950">
                <a:tc>
                  <a:txBody>
                    <a:bodyPr/>
                    <a:lstStyle/>
                    <a:p>
                      <a:pPr algn="ctr"/>
                      <a:r>
                        <a:rPr lang="cs-CZ" sz="2000" dirty="0" smtClean="0">
                          <a:latin typeface="Times New Roman" pitchFamily="18" charset="0"/>
                          <a:cs typeface="Times New Roman" pitchFamily="18" charset="0"/>
                        </a:rPr>
                        <a:t>Autoři:</a:t>
                      </a:r>
                      <a:endParaRPr lang="cs-CZ" sz="2000" dirty="0">
                        <a:latin typeface="Times New Roman" pitchFamily="18" charset="0"/>
                        <a:cs typeface="Times New Roman" pitchFamily="18" charset="0"/>
                      </a:endParaRPr>
                    </a:p>
                  </a:txBody>
                  <a:tcPr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cs-CZ" sz="2000" dirty="0" smtClean="0">
                          <a:latin typeface="Times New Roman" pitchFamily="18" charset="0"/>
                          <a:cs typeface="Times New Roman" pitchFamily="18" charset="0"/>
                        </a:rPr>
                        <a:t>Ing. Radim Bublík</a:t>
                      </a:r>
                      <a:endParaRPr lang="cs-CZ" sz="20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706547">
                <a:tc>
                  <a:txBody>
                    <a:bodyPr/>
                    <a:lstStyle/>
                    <a:p>
                      <a:pPr algn="ctr"/>
                      <a:r>
                        <a:rPr lang="cs-CZ" sz="2000" dirty="0" smtClean="0">
                          <a:latin typeface="Times New Roman" pitchFamily="18" charset="0"/>
                          <a:cs typeface="Times New Roman" pitchFamily="18" charset="0"/>
                        </a:rPr>
                        <a:t>Název prezentace:</a:t>
                      </a:r>
                    </a:p>
                    <a:p>
                      <a:pPr algn="ctr"/>
                      <a:r>
                        <a:rPr lang="cs-CZ" sz="2000" dirty="0" smtClean="0">
                          <a:latin typeface="Times New Roman" pitchFamily="18" charset="0"/>
                          <a:cs typeface="Times New Roman" pitchFamily="18" charset="0"/>
                        </a:rPr>
                        <a:t>(DUMu)</a:t>
                      </a:r>
                      <a:endParaRPr lang="cs-CZ" sz="2000" dirty="0">
                        <a:latin typeface="Times New Roman" pitchFamily="18" charset="0"/>
                        <a:cs typeface="Times New Roman" pitchFamily="18" charset="0"/>
                      </a:endParaRPr>
                    </a:p>
                  </a:txBody>
                  <a:tcPr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2000" dirty="0" smtClean="0">
                          <a:latin typeface="Times New Roman" pitchFamily="18" charset="0"/>
                          <a:cs typeface="Times New Roman" pitchFamily="18" charset="0"/>
                        </a:rPr>
                        <a:t>Základní pojmy výpočetní techniky</a:t>
                      </a:r>
                      <a:endParaRPr lang="cs-CZ" sz="20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592950">
                <a:tc>
                  <a:txBody>
                    <a:bodyPr/>
                    <a:lstStyle/>
                    <a:p>
                      <a:pPr algn="ctr"/>
                      <a:r>
                        <a:rPr lang="cs-CZ" sz="2000" dirty="0" smtClean="0">
                          <a:latin typeface="Times New Roman" pitchFamily="18" charset="0"/>
                          <a:cs typeface="Times New Roman" pitchFamily="18" charset="0"/>
                        </a:rPr>
                        <a:t>Tematická</a:t>
                      </a:r>
                      <a:r>
                        <a:rPr lang="cs-CZ" sz="2000" baseline="0" dirty="0" smtClean="0">
                          <a:latin typeface="Times New Roman" pitchFamily="18" charset="0"/>
                          <a:cs typeface="Times New Roman" pitchFamily="18" charset="0"/>
                        </a:rPr>
                        <a:t> oblast:</a:t>
                      </a:r>
                      <a:endParaRPr lang="cs-CZ" sz="2000" dirty="0">
                        <a:latin typeface="Times New Roman" pitchFamily="18" charset="0"/>
                        <a:cs typeface="Times New Roman" pitchFamily="18" charset="0"/>
                      </a:endParaRPr>
                    </a:p>
                  </a:txBody>
                  <a:tcPr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2000" dirty="0" smtClean="0">
                          <a:latin typeface="Times New Roman" pitchFamily="18" charset="0"/>
                          <a:cs typeface="Times New Roman" pitchFamily="18" charset="0"/>
                        </a:rPr>
                        <a:t>Úvod do předmětu</a:t>
                      </a:r>
                      <a:endParaRPr lang="cs-CZ" sz="20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592950">
                <a:tc>
                  <a:txBody>
                    <a:bodyPr/>
                    <a:lstStyle/>
                    <a:p>
                      <a:pPr algn="ctr"/>
                      <a:r>
                        <a:rPr lang="cs-CZ" sz="2000" dirty="0" smtClean="0">
                          <a:latin typeface="Times New Roman" pitchFamily="18" charset="0"/>
                          <a:cs typeface="Times New Roman" pitchFamily="18" charset="0"/>
                        </a:rPr>
                        <a:t>Ročník:</a:t>
                      </a:r>
                      <a:endParaRPr lang="cs-CZ" sz="2000" dirty="0">
                        <a:latin typeface="Times New Roman" pitchFamily="18" charset="0"/>
                        <a:cs typeface="Times New Roman" pitchFamily="18" charset="0"/>
                      </a:endParaRPr>
                    </a:p>
                  </a:txBody>
                  <a:tcPr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cs-CZ" sz="2000" b="0" dirty="0" smtClean="0">
                          <a:solidFill>
                            <a:schemeClr val="tx1"/>
                          </a:solidFill>
                          <a:latin typeface="Times New Roman" pitchFamily="18" charset="0"/>
                          <a:cs typeface="Times New Roman" pitchFamily="18" charset="0"/>
                        </a:rPr>
                        <a:t>1. ročník oboru Mechanik opravář motorových vozidel</a:t>
                      </a:r>
                      <a:endParaRPr lang="cs-CZ" sz="2000" b="0" dirty="0">
                        <a:solidFill>
                          <a:schemeClr val="tx1"/>
                        </a:solidFill>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592950">
                <a:tc>
                  <a:txBody>
                    <a:bodyPr/>
                    <a:lstStyle/>
                    <a:p>
                      <a:pPr algn="ctr"/>
                      <a:r>
                        <a:rPr lang="cs-CZ" sz="2000" dirty="0" smtClean="0">
                          <a:latin typeface="Times New Roman" pitchFamily="18" charset="0"/>
                          <a:cs typeface="Times New Roman" pitchFamily="18" charset="0"/>
                        </a:rPr>
                        <a:t>Číslo</a:t>
                      </a:r>
                      <a:r>
                        <a:rPr lang="cs-CZ" sz="2000" baseline="0" dirty="0" smtClean="0">
                          <a:latin typeface="Times New Roman" pitchFamily="18" charset="0"/>
                          <a:cs typeface="Times New Roman" pitchFamily="18" charset="0"/>
                        </a:rPr>
                        <a:t> projektu:</a:t>
                      </a:r>
                      <a:endParaRPr lang="cs-CZ" sz="2000" dirty="0">
                        <a:latin typeface="Times New Roman" pitchFamily="18" charset="0"/>
                        <a:cs typeface="Times New Roman" pitchFamily="18" charset="0"/>
                      </a:endParaRPr>
                    </a:p>
                  </a:txBody>
                  <a:tcPr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cs-CZ" sz="2000" b="0" dirty="0" smtClean="0">
                          <a:solidFill>
                            <a:schemeClr val="tx1"/>
                          </a:solidFill>
                          <a:latin typeface="Times New Roman" pitchFamily="18" charset="0"/>
                          <a:cs typeface="Times New Roman" pitchFamily="18" charset="0"/>
                        </a:rPr>
                        <a:t>CZ.1.07/1.5.00/34.0369</a:t>
                      </a:r>
                      <a:endParaRPr lang="cs-CZ" sz="2000" b="0" dirty="0">
                        <a:solidFill>
                          <a:schemeClr val="tx1"/>
                        </a:solidFill>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592950">
                <a:tc>
                  <a:txBody>
                    <a:bodyPr/>
                    <a:lstStyle/>
                    <a:p>
                      <a:pPr algn="ctr"/>
                      <a:r>
                        <a:rPr lang="cs-CZ" sz="2000" dirty="0" smtClean="0">
                          <a:latin typeface="Times New Roman" pitchFamily="18" charset="0"/>
                          <a:cs typeface="Times New Roman" pitchFamily="18" charset="0"/>
                        </a:rPr>
                        <a:t>Datum vzniku:</a:t>
                      </a:r>
                      <a:endParaRPr lang="cs-CZ" sz="2000" dirty="0">
                        <a:latin typeface="Times New Roman" pitchFamily="18" charset="0"/>
                        <a:cs typeface="Times New Roman" pitchFamily="18" charset="0"/>
                      </a:endParaRPr>
                    </a:p>
                  </a:txBody>
                  <a:tcPr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a:lstStyle/>
                    <a:p>
                      <a:pPr algn="l"/>
                      <a:r>
                        <a:rPr lang="cs-CZ" sz="2000" b="0" dirty="0" smtClean="0">
                          <a:solidFill>
                            <a:schemeClr val="tx1"/>
                          </a:solidFill>
                          <a:latin typeface="Times New Roman" pitchFamily="18" charset="0"/>
                          <a:cs typeface="Times New Roman" pitchFamily="18" charset="0"/>
                        </a:rPr>
                        <a:t>7. 9. 2012</a:t>
                      </a:r>
                      <a:endParaRPr lang="cs-CZ" sz="2000" b="0" dirty="0">
                        <a:solidFill>
                          <a:schemeClr val="tx1"/>
                        </a:solidFill>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r>
            </a:tbl>
          </a:graphicData>
        </a:graphic>
      </p:graphicFrame>
    </p:spTree>
    <p:extLst>
      <p:ext uri="{BB962C8B-B14F-4D97-AF65-F5344CB8AC3E}">
        <p14:creationId xmlns:p14="http://schemas.microsoft.com/office/powerpoint/2010/main" val="3984522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a:xfrm>
            <a:off x="304800" y="1412776"/>
            <a:ext cx="8686800" cy="4971182"/>
          </a:xfrm>
        </p:spPr>
        <p:txBody>
          <a:bodyPr>
            <a:normAutofit/>
          </a:bodyPr>
          <a:lstStyle/>
          <a:p>
            <a:pPr>
              <a:buFont typeface="Wingdings" pitchFamily="2" charset="2"/>
              <a:buChar char="q"/>
            </a:pPr>
            <a:r>
              <a:rPr lang="cs-CZ" sz="2800" dirty="0" smtClean="0"/>
              <a:t>Záměrem této sady výukových materiálů s názvem </a:t>
            </a:r>
            <a:r>
              <a:rPr lang="cs-CZ" sz="2800" b="1" dirty="0" smtClean="0"/>
              <a:t>Úvod do předmětu </a:t>
            </a:r>
            <a:r>
              <a:rPr lang="cs-CZ" sz="2800" dirty="0" smtClean="0"/>
              <a:t>je poskytnout žákům potřebné informace pro lepší orientaci ve významu informačních a komunikačních technologií (zejména počítačů) pro jejich život a nastínit jim rovněž jejich historii a vývoj.</a:t>
            </a:r>
          </a:p>
          <a:p>
            <a:pPr>
              <a:buFont typeface="Wingdings" pitchFamily="2" charset="2"/>
              <a:buChar char="q"/>
            </a:pPr>
            <a:r>
              <a:rPr lang="cs-CZ" sz="2800" dirty="0" smtClean="0"/>
              <a:t>Jednotlivé </a:t>
            </a:r>
            <a:r>
              <a:rPr lang="cs-CZ" sz="2800" dirty="0" err="1" smtClean="0"/>
              <a:t>DUMy</a:t>
            </a:r>
            <a:r>
              <a:rPr lang="cs-CZ" sz="2800" dirty="0" smtClean="0"/>
              <a:t> (prezentace a pracovní listy) v této sadě pokryjí postupně tematické oblasti, které jsou probírány v předmětu Informační a komunikační technologie na naší SŠ.</a:t>
            </a:r>
          </a:p>
          <a:p>
            <a:pPr>
              <a:buFont typeface="Wingdings" pitchFamily="2" charset="2"/>
              <a:buChar char="q"/>
            </a:pPr>
            <a:r>
              <a:rPr lang="cs-CZ" sz="2800" dirty="0" smtClean="0"/>
              <a:t>Tato prezentace je konkrétně zaměřena na tematický celek </a:t>
            </a:r>
            <a:r>
              <a:rPr lang="cs-CZ" sz="2800" b="1" dirty="0" smtClean="0"/>
              <a:t>Základní pojmy výpočetní techniky.</a:t>
            </a:r>
            <a:endParaRPr lang="cs-CZ" sz="2800" dirty="0"/>
          </a:p>
        </p:txBody>
      </p:sp>
    </p:spTree>
    <p:extLst>
      <p:ext uri="{BB962C8B-B14F-4D97-AF65-F5344CB8AC3E}">
        <p14:creationId xmlns:p14="http://schemas.microsoft.com/office/powerpoint/2010/main" val="3675338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Pojem hardware</a:t>
            </a:r>
            <a:endParaRPr lang="cs-CZ" dirty="0"/>
          </a:p>
        </p:txBody>
      </p:sp>
      <p:sp>
        <p:nvSpPr>
          <p:cNvPr id="3" name="Zástupný symbol pro obsah 2"/>
          <p:cNvSpPr>
            <a:spLocks noGrp="1"/>
          </p:cNvSpPr>
          <p:nvPr>
            <p:ph idx="1"/>
          </p:nvPr>
        </p:nvSpPr>
        <p:spPr/>
        <p:txBody>
          <a:bodyPr>
            <a:normAutofit lnSpcReduction="10000"/>
          </a:bodyPr>
          <a:lstStyle/>
          <a:p>
            <a:pPr marL="0" indent="0">
              <a:buNone/>
            </a:pPr>
            <a:r>
              <a:rPr lang="cs-CZ" b="1" dirty="0" smtClean="0"/>
              <a:t>Hardware</a:t>
            </a:r>
            <a:r>
              <a:rPr lang="cs-CZ" dirty="0" smtClean="0"/>
              <a:t> označuje </a:t>
            </a:r>
            <a:r>
              <a:rPr lang="cs-CZ" b="1" dirty="0" smtClean="0"/>
              <a:t>technické vybavení počítače</a:t>
            </a:r>
            <a:r>
              <a:rPr lang="cs-CZ" dirty="0" smtClean="0"/>
              <a:t>. Je to soubor všech technických prostředků (jednotlivých dílů, součástí), ze kterých se skládá počítač nebo dokonce celých zařízení, která slouží pro připojení k počítači formou periferií (externích zařízení počítače). Mezi </a:t>
            </a:r>
            <a:r>
              <a:rPr lang="cs-CZ" dirty="0"/>
              <a:t>s</a:t>
            </a:r>
            <a:r>
              <a:rPr lang="cs-CZ" dirty="0" smtClean="0"/>
              <a:t>oučásti (díly) patří například </a:t>
            </a:r>
            <a:r>
              <a:rPr lang="cs-CZ" b="1" dirty="0" smtClean="0"/>
              <a:t>procesor</a:t>
            </a:r>
            <a:r>
              <a:rPr lang="cs-CZ" dirty="0" smtClean="0"/>
              <a:t> nebo </a:t>
            </a:r>
            <a:r>
              <a:rPr lang="cs-CZ" b="1" dirty="0" smtClean="0"/>
              <a:t>operační paměť</a:t>
            </a:r>
            <a:r>
              <a:rPr lang="cs-CZ" dirty="0" smtClean="0"/>
              <a:t>, do periferních zařízení můžeme zařadit např. </a:t>
            </a:r>
            <a:r>
              <a:rPr lang="cs-CZ" b="1" dirty="0" smtClean="0"/>
              <a:t>monitor</a:t>
            </a:r>
            <a:r>
              <a:rPr lang="cs-CZ" dirty="0" smtClean="0"/>
              <a:t> (nezbytná periferie) nebo </a:t>
            </a:r>
            <a:r>
              <a:rPr lang="cs-CZ" b="1" dirty="0" smtClean="0"/>
              <a:t>tiskárnu</a:t>
            </a:r>
            <a:r>
              <a:rPr lang="cs-CZ" dirty="0" smtClean="0"/>
              <a:t> (periferie zbytná, ale užitečná).</a:t>
            </a:r>
            <a:endParaRPr lang="cs-CZ" dirty="0"/>
          </a:p>
        </p:txBody>
      </p:sp>
    </p:spTree>
    <p:extLst>
      <p:ext uri="{BB962C8B-B14F-4D97-AF65-F5344CB8AC3E}">
        <p14:creationId xmlns:p14="http://schemas.microsoft.com/office/powerpoint/2010/main" val="3173732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Pojem software</a:t>
            </a:r>
            <a:endParaRPr lang="cs-CZ" dirty="0"/>
          </a:p>
        </p:txBody>
      </p:sp>
      <p:sp>
        <p:nvSpPr>
          <p:cNvPr id="3" name="Zástupný symbol pro obsah 2"/>
          <p:cNvSpPr>
            <a:spLocks noGrp="1"/>
          </p:cNvSpPr>
          <p:nvPr>
            <p:ph idx="1"/>
          </p:nvPr>
        </p:nvSpPr>
        <p:spPr/>
        <p:txBody>
          <a:bodyPr>
            <a:normAutofit/>
          </a:bodyPr>
          <a:lstStyle/>
          <a:p>
            <a:pPr marL="0" indent="0">
              <a:buNone/>
            </a:pPr>
            <a:r>
              <a:rPr lang="cs-CZ" b="1" dirty="0" smtClean="0"/>
              <a:t>Software</a:t>
            </a:r>
            <a:r>
              <a:rPr lang="cs-CZ" dirty="0" smtClean="0"/>
              <a:t> označuje </a:t>
            </a:r>
            <a:r>
              <a:rPr lang="cs-CZ" b="1" dirty="0" smtClean="0"/>
              <a:t>programové vybavení počítače</a:t>
            </a:r>
            <a:r>
              <a:rPr lang="cs-CZ" dirty="0" smtClean="0"/>
              <a:t>. Jde o </a:t>
            </a:r>
            <a:r>
              <a:rPr lang="cs-CZ" b="1" dirty="0" smtClean="0"/>
              <a:t>programy</a:t>
            </a:r>
            <a:r>
              <a:rPr lang="cs-CZ" dirty="0" smtClean="0"/>
              <a:t> nebo </a:t>
            </a:r>
            <a:r>
              <a:rPr lang="cs-CZ" b="1" dirty="0" smtClean="0"/>
              <a:t>data</a:t>
            </a:r>
            <a:r>
              <a:rPr lang="cs-CZ" dirty="0" smtClean="0"/>
              <a:t>, které dávají používání počítače smysl. </a:t>
            </a:r>
            <a:r>
              <a:rPr lang="cs-CZ" b="1" dirty="0" smtClean="0"/>
              <a:t>Programy jsou spustitelné</a:t>
            </a:r>
            <a:r>
              <a:rPr lang="cs-CZ" dirty="0" smtClean="0"/>
              <a:t>, </a:t>
            </a:r>
            <a:r>
              <a:rPr lang="cs-CZ" b="1" dirty="0" smtClean="0"/>
              <a:t>data</a:t>
            </a:r>
            <a:r>
              <a:rPr lang="cs-CZ" dirty="0" smtClean="0"/>
              <a:t> jsou určena pro využití konkrétními programy, </a:t>
            </a:r>
            <a:r>
              <a:rPr lang="cs-CZ" b="1" dirty="0" smtClean="0"/>
              <a:t>sama o sobě spustitelná nejsou</a:t>
            </a:r>
            <a:r>
              <a:rPr lang="cs-CZ" dirty="0" smtClean="0"/>
              <a:t>. Příklad programu a jemu odpovídajících dat by byl např. Microsoft Word (</a:t>
            </a:r>
            <a:r>
              <a:rPr lang="cs-CZ" b="1" dirty="0" smtClean="0"/>
              <a:t>program</a:t>
            </a:r>
            <a:r>
              <a:rPr lang="cs-CZ" dirty="0" smtClean="0"/>
              <a:t>) a nějaký jeho dokument (</a:t>
            </a:r>
            <a:r>
              <a:rPr lang="cs-CZ" b="1" dirty="0" smtClean="0"/>
              <a:t>data</a:t>
            </a:r>
            <a:r>
              <a:rPr lang="cs-CZ" dirty="0" smtClean="0"/>
              <a:t>, pořízená ve Wordu), který má typicky příponu </a:t>
            </a:r>
            <a:r>
              <a:rPr lang="cs-CZ" i="1" dirty="0" smtClean="0"/>
              <a:t>.doc </a:t>
            </a:r>
            <a:r>
              <a:rPr lang="cs-CZ" dirty="0" smtClean="0"/>
              <a:t>nebo </a:t>
            </a:r>
            <a:r>
              <a:rPr lang="cs-CZ" i="1" dirty="0" smtClean="0"/>
              <a:t>.</a:t>
            </a:r>
            <a:r>
              <a:rPr lang="cs-CZ" i="1" dirty="0" err="1" smtClean="0"/>
              <a:t>docx</a:t>
            </a:r>
            <a:r>
              <a:rPr lang="cs-CZ" dirty="0"/>
              <a:t>.</a:t>
            </a:r>
          </a:p>
        </p:txBody>
      </p:sp>
    </p:spTree>
    <p:extLst>
      <p:ext uri="{BB962C8B-B14F-4D97-AF65-F5344CB8AC3E}">
        <p14:creationId xmlns:p14="http://schemas.microsoft.com/office/powerpoint/2010/main" val="4020205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Spolupráce hardware a software</a:t>
            </a:r>
            <a:endParaRPr lang="cs-CZ" dirty="0"/>
          </a:p>
        </p:txBody>
      </p:sp>
      <p:sp>
        <p:nvSpPr>
          <p:cNvPr id="3" name="Zástupný symbol pro obsah 2"/>
          <p:cNvSpPr>
            <a:spLocks noGrp="1"/>
          </p:cNvSpPr>
          <p:nvPr>
            <p:ph idx="1"/>
          </p:nvPr>
        </p:nvSpPr>
        <p:spPr>
          <a:xfrm>
            <a:off x="304800" y="1554162"/>
            <a:ext cx="8686800" cy="4899174"/>
          </a:xfrm>
        </p:spPr>
        <p:txBody>
          <a:bodyPr>
            <a:normAutofit fontScale="85000" lnSpcReduction="20000"/>
          </a:bodyPr>
          <a:lstStyle/>
          <a:p>
            <a:pPr marL="0" indent="0">
              <a:buNone/>
            </a:pPr>
            <a:r>
              <a:rPr lang="cs-CZ" b="1" dirty="0" smtClean="0"/>
              <a:t>Hardware bez software může sice existovat, ale v takovém případě není k ničemu</a:t>
            </a:r>
            <a:r>
              <a:rPr lang="cs-CZ" dirty="0" smtClean="0"/>
              <a:t>:</a:t>
            </a:r>
            <a:r>
              <a:rPr lang="cs-CZ" dirty="0"/>
              <a:t> </a:t>
            </a:r>
            <a:r>
              <a:rPr lang="cs-CZ" dirty="0" smtClean="0"/>
              <a:t>např. počítač bez operačního systému můžeme zapnout, ale mnoho toho neudělá, kromě vypsání nějakého chybového hlášení na monitor (a to jen díky tomu, že v tomto případě se již první program, tedy software</a:t>
            </a:r>
            <a:r>
              <a:rPr lang="cs-CZ" dirty="0"/>
              <a:t>,</a:t>
            </a:r>
            <a:r>
              <a:rPr lang="cs-CZ" dirty="0" smtClean="0"/>
              <a:t> spustil - byl to BIOS, základní programové vybavení, umístěné na základní desce počítače, který mimo jiné určuje počítači, co má dělat po zapnutí). Kdyby počítač neobsahoval ani BIOS, nedělo by se po zapnutí viditelně vůbec nic.</a:t>
            </a:r>
          </a:p>
          <a:p>
            <a:pPr marL="0" indent="0">
              <a:buNone/>
            </a:pPr>
            <a:r>
              <a:rPr lang="cs-CZ" b="1" dirty="0" smtClean="0"/>
              <a:t>Software nemůže bez hardware existovat vůbec</a:t>
            </a:r>
            <a:r>
              <a:rPr lang="cs-CZ" dirty="0" smtClean="0"/>
              <a:t>: každý program (i data) je nutno někam uložit a to typicky na nějaký konkrétní hardware, k tomuto účelu určený. Např. na pevný disk, USB </a:t>
            </a:r>
            <a:r>
              <a:rPr lang="cs-CZ" dirty="0" err="1" smtClean="0"/>
              <a:t>flashdisk</a:t>
            </a:r>
            <a:r>
              <a:rPr lang="cs-CZ" dirty="0"/>
              <a:t> </a:t>
            </a:r>
            <a:r>
              <a:rPr lang="cs-CZ" dirty="0" smtClean="0"/>
              <a:t>nebo třeba na CD či DVD.</a:t>
            </a:r>
            <a:endParaRPr lang="cs-CZ" dirty="0"/>
          </a:p>
        </p:txBody>
      </p:sp>
    </p:spTree>
    <p:extLst>
      <p:ext uri="{BB962C8B-B14F-4D97-AF65-F5344CB8AC3E}">
        <p14:creationId xmlns:p14="http://schemas.microsoft.com/office/powerpoint/2010/main" val="3333291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Informace a jejich jednotky</a:t>
            </a:r>
            <a:endParaRPr lang="cs-CZ" dirty="0"/>
          </a:p>
        </p:txBody>
      </p:sp>
      <p:sp>
        <p:nvSpPr>
          <p:cNvPr id="3" name="Zástupný symbol pro obsah 2"/>
          <p:cNvSpPr>
            <a:spLocks noGrp="1"/>
          </p:cNvSpPr>
          <p:nvPr>
            <p:ph idx="1"/>
          </p:nvPr>
        </p:nvSpPr>
        <p:spPr>
          <a:xfrm>
            <a:off x="304800" y="1554162"/>
            <a:ext cx="8686800" cy="5043190"/>
          </a:xfrm>
        </p:spPr>
        <p:txBody>
          <a:bodyPr>
            <a:normAutofit fontScale="92500" lnSpcReduction="20000"/>
          </a:bodyPr>
          <a:lstStyle/>
          <a:p>
            <a:pPr marL="0" indent="0">
              <a:buNone/>
            </a:pPr>
            <a:r>
              <a:rPr lang="cs-CZ" b="1" dirty="0" smtClean="0"/>
              <a:t>Informace</a:t>
            </a:r>
            <a:r>
              <a:rPr lang="cs-CZ" dirty="0" smtClean="0"/>
              <a:t> (v nejobecnějším smyslu) </a:t>
            </a:r>
            <a:r>
              <a:rPr lang="cs-CZ" b="1" dirty="0" smtClean="0"/>
              <a:t>jsou údaje </a:t>
            </a:r>
            <a:r>
              <a:rPr lang="cs-CZ" dirty="0" smtClean="0"/>
              <a:t>o nějakém prostředí, o jeho stavu a procesech, v něm probíhajících. Množství informace je dáno rozdílem mezi stavem neurčitosti systému před jejím přijetím a po něm. </a:t>
            </a:r>
            <a:r>
              <a:rPr lang="cs-CZ" b="1" dirty="0" smtClean="0"/>
              <a:t>Informace</a:t>
            </a:r>
            <a:r>
              <a:rPr lang="cs-CZ" dirty="0" smtClean="0"/>
              <a:t> tak </a:t>
            </a:r>
            <a:r>
              <a:rPr lang="cs-CZ" b="1" dirty="0" smtClean="0"/>
              <a:t>pomáhají snižovat stav neurčitosti</a:t>
            </a:r>
            <a:r>
              <a:rPr lang="cs-CZ" dirty="0" smtClean="0"/>
              <a:t> (entropie). </a:t>
            </a:r>
            <a:r>
              <a:rPr lang="en-US" sz="2600" dirty="0" smtClean="0"/>
              <a:t>[1]</a:t>
            </a:r>
            <a:endParaRPr lang="cs-CZ" sz="2600" dirty="0" smtClean="0"/>
          </a:p>
          <a:p>
            <a:pPr marL="0" indent="0">
              <a:buNone/>
            </a:pPr>
            <a:r>
              <a:rPr lang="cs-CZ" b="1" dirty="0" smtClean="0"/>
              <a:t>Základní jednotkou informace </a:t>
            </a:r>
            <a:r>
              <a:rPr lang="cs-CZ" dirty="0" smtClean="0"/>
              <a:t>je </a:t>
            </a:r>
            <a:r>
              <a:rPr lang="cs-CZ" b="1" dirty="0" smtClean="0"/>
              <a:t>1 bit </a:t>
            </a:r>
            <a:r>
              <a:rPr lang="cs-CZ" dirty="0" smtClean="0"/>
              <a:t>(1</a:t>
            </a:r>
            <a:r>
              <a:rPr lang="cs-CZ" b="1" dirty="0" smtClean="0"/>
              <a:t>b</a:t>
            </a:r>
            <a:r>
              <a:rPr lang="cs-CZ" dirty="0" smtClean="0"/>
              <a:t>), který může nabývat pouze dvou hodnot: </a:t>
            </a:r>
            <a:r>
              <a:rPr lang="cs-CZ" b="1" dirty="0" smtClean="0"/>
              <a:t>0</a:t>
            </a:r>
            <a:r>
              <a:rPr lang="cs-CZ" dirty="0" smtClean="0"/>
              <a:t> nebo </a:t>
            </a:r>
            <a:r>
              <a:rPr lang="cs-CZ" b="1" dirty="0" smtClean="0"/>
              <a:t>1</a:t>
            </a:r>
            <a:r>
              <a:rPr lang="cs-CZ" dirty="0" smtClean="0"/>
              <a:t>.</a:t>
            </a:r>
          </a:p>
          <a:p>
            <a:pPr marL="0" indent="0">
              <a:buNone/>
            </a:pPr>
            <a:r>
              <a:rPr lang="cs-CZ" dirty="0" smtClean="0"/>
              <a:t>Vyšší jednotkou informace, pomocí níž se většinou udává v praxi kapacita paměti, je </a:t>
            </a:r>
            <a:r>
              <a:rPr lang="cs-CZ" b="1" dirty="0" smtClean="0"/>
              <a:t>1 byte </a:t>
            </a:r>
            <a:r>
              <a:rPr lang="cs-CZ" dirty="0" smtClean="0"/>
              <a:t>(1</a:t>
            </a:r>
            <a:r>
              <a:rPr lang="cs-CZ" b="1" dirty="0" smtClean="0"/>
              <a:t>B</a:t>
            </a:r>
            <a:r>
              <a:rPr lang="cs-CZ" dirty="0" smtClean="0"/>
              <a:t>, česky </a:t>
            </a:r>
            <a:r>
              <a:rPr lang="cs-CZ" b="1" dirty="0" smtClean="0"/>
              <a:t>bajt</a:t>
            </a:r>
            <a:r>
              <a:rPr lang="cs-CZ" dirty="0" smtClean="0"/>
              <a:t>). Platí jednoduché pravidlo:</a:t>
            </a:r>
          </a:p>
          <a:p>
            <a:pPr marL="0" indent="0">
              <a:buNone/>
            </a:pPr>
            <a:r>
              <a:rPr lang="cs-CZ" b="1" dirty="0" smtClean="0"/>
              <a:t>		1B = 8b (jeden bajt má 8 bitů)</a:t>
            </a:r>
            <a:endParaRPr lang="cs-CZ" b="1" dirty="0"/>
          </a:p>
        </p:txBody>
      </p:sp>
    </p:spTree>
    <p:extLst>
      <p:ext uri="{BB962C8B-B14F-4D97-AF65-F5344CB8AC3E}">
        <p14:creationId xmlns:p14="http://schemas.microsoft.com/office/powerpoint/2010/main" val="693572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Násobné jednotky (bitu a bajtu)</a:t>
            </a:r>
            <a:endParaRPr lang="cs-CZ" dirty="0"/>
          </a:p>
        </p:txBody>
      </p:sp>
      <p:sp>
        <p:nvSpPr>
          <p:cNvPr id="3" name="Zástupný symbol pro obsah 2"/>
          <p:cNvSpPr>
            <a:spLocks noGrp="1"/>
          </p:cNvSpPr>
          <p:nvPr>
            <p:ph idx="1"/>
          </p:nvPr>
        </p:nvSpPr>
        <p:spPr/>
        <p:txBody>
          <a:bodyPr>
            <a:normAutofit/>
          </a:bodyPr>
          <a:lstStyle/>
          <a:p>
            <a:pPr marL="0" indent="0">
              <a:buNone/>
            </a:pPr>
            <a:r>
              <a:rPr lang="cs-CZ" sz="2800" dirty="0" smtClean="0"/>
              <a:t>U bitu (b), stejně jako u bajtu (B), platí stejná </a:t>
            </a:r>
            <a:r>
              <a:rPr lang="cs-CZ" sz="2800" b="1" dirty="0" smtClean="0"/>
              <a:t>pravidla pro tvorbu jejich násobných jednotek </a:t>
            </a:r>
            <a:r>
              <a:rPr lang="cs-CZ" sz="2800" dirty="0" smtClean="0"/>
              <a:t>(odlišná od pravidel, používaných ve fyzice!!):</a:t>
            </a:r>
          </a:p>
          <a:p>
            <a:pPr marL="0" indent="0">
              <a:buNone/>
            </a:pPr>
            <a:r>
              <a:rPr lang="cs-CZ" sz="2400" b="1" dirty="0" smtClean="0"/>
              <a:t>1 </a:t>
            </a:r>
            <a:r>
              <a:rPr lang="cs-CZ" sz="2400" b="1" dirty="0" err="1"/>
              <a:t>K</a:t>
            </a:r>
            <a:r>
              <a:rPr lang="cs-CZ" sz="2400" b="1" dirty="0" err="1" smtClean="0"/>
              <a:t>b</a:t>
            </a:r>
            <a:r>
              <a:rPr lang="cs-CZ" sz="2400" b="1" dirty="0" smtClean="0"/>
              <a:t> </a:t>
            </a:r>
            <a:r>
              <a:rPr lang="cs-CZ" sz="2400" dirty="0" smtClean="0"/>
              <a:t>(kilobit) </a:t>
            </a:r>
            <a:r>
              <a:rPr lang="cs-CZ" sz="2400" b="1" dirty="0" smtClean="0"/>
              <a:t>=</a:t>
            </a:r>
            <a:r>
              <a:rPr lang="cs-CZ" sz="2400" dirty="0" smtClean="0"/>
              <a:t> </a:t>
            </a:r>
            <a:r>
              <a:rPr lang="cs-CZ" sz="2400" b="1" dirty="0" smtClean="0"/>
              <a:t>1024 b</a:t>
            </a:r>
            <a:r>
              <a:rPr lang="cs-CZ" sz="2400" dirty="0" smtClean="0"/>
              <a:t> (bitů)</a:t>
            </a:r>
          </a:p>
          <a:p>
            <a:pPr marL="0" indent="0">
              <a:buNone/>
            </a:pPr>
            <a:r>
              <a:rPr lang="cs-CZ" sz="2400" b="1" dirty="0" smtClean="0"/>
              <a:t>1 </a:t>
            </a:r>
            <a:r>
              <a:rPr lang="cs-CZ" sz="2400" b="1" dirty="0" err="1" smtClean="0"/>
              <a:t>Mb</a:t>
            </a:r>
            <a:r>
              <a:rPr lang="cs-CZ" sz="2400" b="1" dirty="0" smtClean="0"/>
              <a:t> </a:t>
            </a:r>
            <a:r>
              <a:rPr lang="cs-CZ" sz="2400" dirty="0" smtClean="0"/>
              <a:t>(megabit) </a:t>
            </a:r>
            <a:r>
              <a:rPr lang="cs-CZ" sz="2400" b="1" dirty="0" smtClean="0"/>
              <a:t>= 1024 </a:t>
            </a:r>
            <a:r>
              <a:rPr lang="cs-CZ" sz="2400" b="1" dirty="0" err="1" smtClean="0"/>
              <a:t>Kb</a:t>
            </a:r>
            <a:r>
              <a:rPr lang="cs-CZ" sz="2400" b="1" dirty="0"/>
              <a:t> </a:t>
            </a:r>
            <a:r>
              <a:rPr lang="cs-CZ" sz="2400" dirty="0" smtClean="0"/>
              <a:t>(kilobitů) </a:t>
            </a:r>
            <a:r>
              <a:rPr lang="cs-CZ" sz="2400" b="1" dirty="0" smtClean="0"/>
              <a:t>= 1024</a:t>
            </a:r>
            <a:r>
              <a:rPr lang="cs-CZ" sz="2400" b="1" baseline="30000" dirty="0" smtClean="0"/>
              <a:t>2</a:t>
            </a:r>
            <a:r>
              <a:rPr lang="cs-CZ" sz="2400" b="1" dirty="0" smtClean="0"/>
              <a:t> b </a:t>
            </a:r>
            <a:r>
              <a:rPr lang="cs-CZ" sz="2400" dirty="0" smtClean="0"/>
              <a:t>(bitů)</a:t>
            </a:r>
          </a:p>
          <a:p>
            <a:pPr marL="0" indent="0">
              <a:buNone/>
            </a:pPr>
            <a:endParaRPr lang="cs-CZ" sz="2400" dirty="0" smtClean="0"/>
          </a:p>
          <a:p>
            <a:pPr marL="0" indent="0">
              <a:buNone/>
            </a:pPr>
            <a:r>
              <a:rPr lang="cs-CZ" sz="2400" b="1" dirty="0" smtClean="0"/>
              <a:t>1 KB </a:t>
            </a:r>
            <a:r>
              <a:rPr lang="cs-CZ" sz="2400" dirty="0" smtClean="0"/>
              <a:t>(kilobajt) </a:t>
            </a:r>
            <a:r>
              <a:rPr lang="cs-CZ" sz="2400" b="1" dirty="0" smtClean="0"/>
              <a:t>= 1024 B </a:t>
            </a:r>
            <a:r>
              <a:rPr lang="cs-CZ" sz="2400" dirty="0" smtClean="0"/>
              <a:t>(bajtů)</a:t>
            </a:r>
          </a:p>
          <a:p>
            <a:pPr marL="0" indent="0">
              <a:buNone/>
            </a:pPr>
            <a:r>
              <a:rPr lang="cs-CZ" sz="2400" b="1" dirty="0" smtClean="0"/>
              <a:t>1 MB </a:t>
            </a:r>
            <a:r>
              <a:rPr lang="cs-CZ" sz="2400" dirty="0" smtClean="0"/>
              <a:t>(megabajt) </a:t>
            </a:r>
            <a:r>
              <a:rPr lang="cs-CZ" sz="2400" b="1" dirty="0" smtClean="0"/>
              <a:t>= 1024 KB = 1024</a:t>
            </a:r>
            <a:r>
              <a:rPr lang="cs-CZ" sz="2400" b="1" baseline="30000" dirty="0" smtClean="0"/>
              <a:t>2</a:t>
            </a:r>
            <a:r>
              <a:rPr lang="cs-CZ" sz="2400" b="1" dirty="0" smtClean="0"/>
              <a:t> B</a:t>
            </a:r>
          </a:p>
          <a:p>
            <a:pPr marL="0" indent="0">
              <a:buNone/>
            </a:pPr>
            <a:r>
              <a:rPr lang="cs-CZ" sz="2400" b="1" dirty="0" smtClean="0"/>
              <a:t>1 GB </a:t>
            </a:r>
            <a:r>
              <a:rPr lang="cs-CZ" sz="2400" dirty="0" smtClean="0"/>
              <a:t>(gigabajt) </a:t>
            </a:r>
            <a:r>
              <a:rPr lang="cs-CZ" sz="2400" b="1" dirty="0" smtClean="0"/>
              <a:t>= 1024 MB = 1024</a:t>
            </a:r>
            <a:r>
              <a:rPr lang="cs-CZ" sz="2400" b="1" baseline="30000" dirty="0" smtClean="0"/>
              <a:t>2</a:t>
            </a:r>
            <a:r>
              <a:rPr lang="cs-CZ" sz="2400" b="1" dirty="0" smtClean="0"/>
              <a:t> KB = 1024</a:t>
            </a:r>
            <a:r>
              <a:rPr lang="cs-CZ" sz="2400" b="1" baseline="30000" dirty="0" smtClean="0"/>
              <a:t>3</a:t>
            </a:r>
            <a:r>
              <a:rPr lang="cs-CZ" sz="2400" b="1" dirty="0" smtClean="0"/>
              <a:t> B</a:t>
            </a:r>
          </a:p>
          <a:p>
            <a:pPr marL="0" indent="0">
              <a:buNone/>
            </a:pPr>
            <a:r>
              <a:rPr lang="cs-CZ" sz="2400" b="1" dirty="0" smtClean="0"/>
              <a:t>1 TB </a:t>
            </a:r>
            <a:r>
              <a:rPr lang="cs-CZ" sz="2400" dirty="0" smtClean="0"/>
              <a:t>(</a:t>
            </a:r>
            <a:r>
              <a:rPr lang="cs-CZ" sz="2400" dirty="0" err="1" smtClean="0"/>
              <a:t>terabajt</a:t>
            </a:r>
            <a:r>
              <a:rPr lang="cs-CZ" sz="2400" dirty="0" smtClean="0"/>
              <a:t>) </a:t>
            </a:r>
            <a:r>
              <a:rPr lang="cs-CZ" sz="2400" b="1" dirty="0" smtClean="0"/>
              <a:t>= 1024 GB = 1024</a:t>
            </a:r>
            <a:r>
              <a:rPr lang="cs-CZ" sz="2400" b="1" baseline="30000" dirty="0" smtClean="0"/>
              <a:t>2</a:t>
            </a:r>
            <a:r>
              <a:rPr lang="cs-CZ" sz="2400" b="1" dirty="0" smtClean="0"/>
              <a:t> MB = 1024</a:t>
            </a:r>
            <a:r>
              <a:rPr lang="cs-CZ" sz="2400" b="1" baseline="30000" dirty="0" smtClean="0"/>
              <a:t>3</a:t>
            </a:r>
            <a:r>
              <a:rPr lang="cs-CZ" sz="2400" b="1" dirty="0" smtClean="0"/>
              <a:t> KB = 1024</a:t>
            </a:r>
            <a:r>
              <a:rPr lang="cs-CZ" sz="2400" b="1" baseline="30000" dirty="0" smtClean="0"/>
              <a:t>4</a:t>
            </a:r>
            <a:r>
              <a:rPr lang="cs-CZ" sz="2400" b="1" dirty="0" smtClean="0"/>
              <a:t> B</a:t>
            </a:r>
            <a:endParaRPr lang="cs-CZ" sz="2400" b="1" dirty="0"/>
          </a:p>
        </p:txBody>
      </p:sp>
    </p:spTree>
    <p:extLst>
      <p:ext uri="{BB962C8B-B14F-4D97-AF65-F5344CB8AC3E}">
        <p14:creationId xmlns:p14="http://schemas.microsoft.com/office/powerpoint/2010/main" val="3538959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Důsledky pravidla násobných jednotek</a:t>
            </a:r>
            <a:endParaRPr lang="cs-CZ" dirty="0"/>
          </a:p>
        </p:txBody>
      </p:sp>
      <p:sp>
        <p:nvSpPr>
          <p:cNvPr id="3" name="Zástupný symbol pro obsah 2"/>
          <p:cNvSpPr>
            <a:spLocks noGrp="1"/>
          </p:cNvSpPr>
          <p:nvPr>
            <p:ph idx="1"/>
          </p:nvPr>
        </p:nvSpPr>
        <p:spPr>
          <a:xfrm>
            <a:off x="304800" y="1554162"/>
            <a:ext cx="8686800" cy="4827166"/>
          </a:xfrm>
        </p:spPr>
        <p:txBody>
          <a:bodyPr>
            <a:normAutofit/>
          </a:bodyPr>
          <a:lstStyle/>
          <a:p>
            <a:pPr marL="0" indent="0">
              <a:buNone/>
            </a:pPr>
            <a:r>
              <a:rPr lang="cs-CZ" dirty="0" smtClean="0"/>
              <a:t>V důsledku tohoto způsobu tvorby násobných jednotek tedy neplatí, že např. 16 KB (kilobajtů) by bylo 16 000 B (bajtů), jako ve fyzice, kde 16 Km (kilometrů) je přesně 16 000 m (metrů). Namísto toho dostáváme exaktně (přesně):</a:t>
            </a:r>
          </a:p>
          <a:p>
            <a:pPr marL="0" indent="0">
              <a:buNone/>
            </a:pPr>
            <a:r>
              <a:rPr lang="cs-CZ" sz="4400" b="1" dirty="0" smtClean="0"/>
              <a:t>16 KB </a:t>
            </a:r>
            <a:r>
              <a:rPr lang="cs-CZ" sz="4400" dirty="0" smtClean="0"/>
              <a:t>= 16 * 1024 B = </a:t>
            </a:r>
            <a:r>
              <a:rPr lang="cs-CZ" sz="4400" b="1" dirty="0" smtClean="0"/>
              <a:t>16 384 B</a:t>
            </a:r>
          </a:p>
          <a:p>
            <a:pPr marL="0" indent="0">
              <a:buNone/>
            </a:pPr>
            <a:r>
              <a:rPr lang="cs-CZ" dirty="0"/>
              <a:t>n</a:t>
            </a:r>
            <a:r>
              <a:rPr lang="cs-CZ" dirty="0" smtClean="0"/>
              <a:t>ebo třeba:</a:t>
            </a:r>
          </a:p>
          <a:p>
            <a:pPr marL="0" indent="0">
              <a:buNone/>
            </a:pPr>
            <a:r>
              <a:rPr lang="cs-CZ" sz="4400" b="1" dirty="0" smtClean="0"/>
              <a:t>2 TB </a:t>
            </a:r>
            <a:r>
              <a:rPr lang="cs-CZ" sz="4400" dirty="0" smtClean="0"/>
              <a:t>= 2 * 1024</a:t>
            </a:r>
            <a:r>
              <a:rPr lang="cs-CZ" sz="4400" baseline="30000" dirty="0" smtClean="0"/>
              <a:t>2</a:t>
            </a:r>
            <a:r>
              <a:rPr lang="cs-CZ" sz="4400" dirty="0" smtClean="0"/>
              <a:t> MB = </a:t>
            </a:r>
            <a:r>
              <a:rPr lang="cs-CZ" sz="4400" b="1" dirty="0" smtClean="0"/>
              <a:t>2 097 152 B</a:t>
            </a:r>
            <a:endParaRPr lang="cs-CZ" sz="4400" b="1" dirty="0"/>
          </a:p>
        </p:txBody>
      </p:sp>
    </p:spTree>
    <p:extLst>
      <p:ext uri="{BB962C8B-B14F-4D97-AF65-F5344CB8AC3E}">
        <p14:creationId xmlns:p14="http://schemas.microsoft.com/office/powerpoint/2010/main" val="1221522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Co si počít s bity a bajty</a:t>
            </a:r>
            <a:endParaRPr lang="cs-CZ" dirty="0"/>
          </a:p>
        </p:txBody>
      </p:sp>
      <p:sp>
        <p:nvSpPr>
          <p:cNvPr id="3" name="Zástupný symbol pro obsah 2"/>
          <p:cNvSpPr>
            <a:spLocks noGrp="1"/>
          </p:cNvSpPr>
          <p:nvPr>
            <p:ph idx="1"/>
          </p:nvPr>
        </p:nvSpPr>
        <p:spPr>
          <a:xfrm>
            <a:off x="304800" y="1554163"/>
            <a:ext cx="8686800" cy="1586806"/>
          </a:xfrm>
        </p:spPr>
        <p:txBody>
          <a:bodyPr>
            <a:normAutofit/>
          </a:bodyPr>
          <a:lstStyle/>
          <a:p>
            <a:pPr marL="0" indent="0">
              <a:buNone/>
            </a:pPr>
            <a:r>
              <a:rPr lang="cs-CZ" sz="2400" i="1" dirty="0" smtClean="0"/>
              <a:t>Příklad využití konkrétního počtu bitů.</a:t>
            </a:r>
          </a:p>
          <a:p>
            <a:pPr marL="0" indent="0">
              <a:buNone/>
            </a:pPr>
            <a:r>
              <a:rPr lang="cs-CZ" sz="2400" dirty="0" smtClean="0"/>
              <a:t>Problém: kolik různých znaků lze zakódovat  pomocí kolika nul a jedniček (tedy jednotlivých bitů)?</a:t>
            </a:r>
            <a:r>
              <a:rPr lang="en-US" sz="2400" dirty="0" smtClean="0"/>
              <a:t> </a:t>
            </a:r>
            <a:r>
              <a:rPr lang="en-US" sz="2000" dirty="0" smtClean="0"/>
              <a:t>[</a:t>
            </a:r>
            <a:r>
              <a:rPr lang="cs-CZ" sz="2000" dirty="0" smtClean="0"/>
              <a:t>2</a:t>
            </a:r>
            <a:r>
              <a:rPr lang="en-US" sz="2000" dirty="0" smtClean="0"/>
              <a:t>]</a:t>
            </a:r>
            <a:endParaRPr lang="cs-CZ" sz="2000" dirty="0" smtClean="0"/>
          </a:p>
        </p:txBody>
      </p:sp>
      <p:graphicFrame>
        <p:nvGraphicFramePr>
          <p:cNvPr id="5" name="Tabulka 4"/>
          <p:cNvGraphicFramePr>
            <a:graphicFrameLocks noGrp="1"/>
          </p:cNvGraphicFramePr>
          <p:nvPr>
            <p:extLst>
              <p:ext uri="{D42A27DB-BD31-4B8C-83A1-F6EECF244321}">
                <p14:modId xmlns:p14="http://schemas.microsoft.com/office/powerpoint/2010/main" val="2172180327"/>
              </p:ext>
            </p:extLst>
          </p:nvPr>
        </p:nvGraphicFramePr>
        <p:xfrm>
          <a:off x="395536" y="2873339"/>
          <a:ext cx="8496944" cy="3724013"/>
        </p:xfrm>
        <a:graphic>
          <a:graphicData uri="http://schemas.openxmlformats.org/drawingml/2006/table">
            <a:tbl>
              <a:tblPr firstRow="1" bandRow="1">
                <a:tableStyleId>{5C22544A-7EE6-4342-B048-85BDC9FD1C3A}</a:tableStyleId>
              </a:tblPr>
              <a:tblGrid>
                <a:gridCol w="2160240"/>
                <a:gridCol w="6336704"/>
              </a:tblGrid>
              <a:tr h="355930">
                <a:tc>
                  <a:txBody>
                    <a:bodyPr/>
                    <a:lstStyle/>
                    <a:p>
                      <a:r>
                        <a:rPr lang="cs-CZ" dirty="0" smtClean="0"/>
                        <a:t>Počet bitů</a:t>
                      </a:r>
                      <a:endParaRPr lang="cs-CZ" dirty="0"/>
                    </a:p>
                  </a:txBody>
                  <a:tcPr/>
                </a:tc>
                <a:tc>
                  <a:txBody>
                    <a:bodyPr/>
                    <a:lstStyle/>
                    <a:p>
                      <a:r>
                        <a:rPr lang="cs-CZ" dirty="0" smtClean="0"/>
                        <a:t>Počet stavů, jimi popsatelných</a:t>
                      </a:r>
                      <a:endParaRPr lang="cs-CZ" dirty="0"/>
                    </a:p>
                  </a:txBody>
                  <a:tcPr/>
                </a:tc>
              </a:tr>
              <a:tr h="804464">
                <a:tc>
                  <a:txBody>
                    <a:bodyPr/>
                    <a:lstStyle/>
                    <a:p>
                      <a:r>
                        <a:rPr lang="cs-CZ" dirty="0" smtClean="0"/>
                        <a:t>1</a:t>
                      </a:r>
                      <a:endParaRPr lang="cs-CZ" dirty="0"/>
                    </a:p>
                  </a:txBody>
                  <a:tcPr/>
                </a:tc>
                <a:tc>
                  <a:txBody>
                    <a:bodyPr/>
                    <a:lstStyle/>
                    <a:p>
                      <a:r>
                        <a:rPr lang="cs-CZ" dirty="0" smtClean="0"/>
                        <a:t>0</a:t>
                      </a:r>
                      <a:endParaRPr lang="cs-CZ" baseline="0" dirty="0" smtClean="0"/>
                    </a:p>
                    <a:p>
                      <a:r>
                        <a:rPr lang="cs-CZ" dirty="0" smtClean="0"/>
                        <a:t>1</a:t>
                      </a:r>
                    </a:p>
                    <a:p>
                      <a:r>
                        <a:rPr lang="cs-CZ" dirty="0" smtClean="0"/>
                        <a:t>(celkem bychom</a:t>
                      </a:r>
                      <a:r>
                        <a:rPr lang="cs-CZ" baseline="0" dirty="0" smtClean="0"/>
                        <a:t> mohli zakódovat </a:t>
                      </a:r>
                      <a:r>
                        <a:rPr lang="cs-CZ" dirty="0" smtClean="0"/>
                        <a:t>2 znaky, např. A, B)</a:t>
                      </a:r>
                      <a:endParaRPr lang="cs-CZ" dirty="0"/>
                    </a:p>
                  </a:txBody>
                  <a:tcPr/>
                </a:tc>
              </a:tr>
              <a:tr h="804464">
                <a:tc>
                  <a:txBody>
                    <a:bodyPr/>
                    <a:lstStyle/>
                    <a:p>
                      <a:r>
                        <a:rPr lang="cs-CZ" dirty="0" smtClean="0"/>
                        <a:t>2</a:t>
                      </a:r>
                      <a:endParaRPr lang="cs-CZ" dirty="0"/>
                    </a:p>
                  </a:txBody>
                  <a:tcPr/>
                </a:tc>
                <a:tc>
                  <a:txBody>
                    <a:bodyPr/>
                    <a:lstStyle/>
                    <a:p>
                      <a:r>
                        <a:rPr lang="cs-CZ" dirty="0" smtClean="0"/>
                        <a:t>00              01</a:t>
                      </a:r>
                    </a:p>
                    <a:p>
                      <a:r>
                        <a:rPr lang="cs-CZ" dirty="0" smtClean="0"/>
                        <a:t>10              11</a:t>
                      </a:r>
                    </a:p>
                    <a:p>
                      <a:r>
                        <a:rPr lang="cs-CZ" dirty="0" smtClean="0"/>
                        <a:t>(celkem</a:t>
                      </a:r>
                      <a:r>
                        <a:rPr lang="cs-CZ" baseline="0" dirty="0" smtClean="0"/>
                        <a:t> 4 znaky, např. A, B, C, D)</a:t>
                      </a:r>
                      <a:endParaRPr lang="cs-CZ" dirty="0" smtClean="0"/>
                    </a:p>
                  </a:txBody>
                  <a:tcPr/>
                </a:tc>
              </a:tr>
              <a:tr h="804464">
                <a:tc>
                  <a:txBody>
                    <a:bodyPr/>
                    <a:lstStyle/>
                    <a:p>
                      <a:r>
                        <a:rPr lang="cs-CZ" dirty="0" smtClean="0"/>
                        <a:t>3</a:t>
                      </a:r>
                      <a:endParaRPr lang="cs-CZ" dirty="0"/>
                    </a:p>
                  </a:txBody>
                  <a:tcPr/>
                </a:tc>
                <a:tc>
                  <a:txBody>
                    <a:bodyPr/>
                    <a:lstStyle/>
                    <a:p>
                      <a:r>
                        <a:rPr lang="cs-CZ" dirty="0" smtClean="0"/>
                        <a:t>000          </a:t>
                      </a:r>
                      <a:r>
                        <a:rPr lang="cs-CZ" baseline="0" dirty="0" smtClean="0"/>
                        <a:t> </a:t>
                      </a:r>
                      <a:r>
                        <a:rPr lang="cs-CZ" dirty="0" smtClean="0"/>
                        <a:t>001        010         100</a:t>
                      </a:r>
                    </a:p>
                    <a:p>
                      <a:pPr marL="0" indent="0">
                        <a:buNone/>
                      </a:pPr>
                      <a:r>
                        <a:rPr lang="cs-CZ" dirty="0" smtClean="0"/>
                        <a:t>011</a:t>
                      </a:r>
                      <a:r>
                        <a:rPr lang="cs-CZ" baseline="0" dirty="0" smtClean="0"/>
                        <a:t>           </a:t>
                      </a:r>
                      <a:r>
                        <a:rPr lang="cs-CZ" dirty="0" smtClean="0"/>
                        <a:t>101        110         111</a:t>
                      </a:r>
                    </a:p>
                    <a:p>
                      <a:pPr marL="0" indent="0">
                        <a:buNone/>
                      </a:pPr>
                      <a:r>
                        <a:rPr lang="cs-CZ" dirty="0" smtClean="0"/>
                        <a:t>(celkem 8 znaků, např.</a:t>
                      </a:r>
                      <a:r>
                        <a:rPr lang="cs-CZ" baseline="0" dirty="0" smtClean="0"/>
                        <a:t> A, B, C, D, E, F, G, H)</a:t>
                      </a:r>
                      <a:endParaRPr lang="cs-CZ" dirty="0" smtClean="0"/>
                    </a:p>
                  </a:txBody>
                  <a:tcPr/>
                </a:tc>
              </a:tr>
              <a:tr h="615053">
                <a:tc>
                  <a:txBody>
                    <a:bodyPr/>
                    <a:lstStyle/>
                    <a:p>
                      <a:r>
                        <a:rPr lang="cs-CZ" sz="3200" dirty="0" smtClean="0"/>
                        <a:t>n</a:t>
                      </a:r>
                      <a:endParaRPr lang="cs-CZ" sz="3200" dirty="0"/>
                    </a:p>
                  </a:txBody>
                  <a:tcPr/>
                </a:tc>
                <a:tc>
                  <a:txBody>
                    <a:bodyPr/>
                    <a:lstStyle/>
                    <a:p>
                      <a:pPr marL="0" indent="0">
                        <a:buNone/>
                      </a:pPr>
                      <a:r>
                        <a:rPr lang="cs-CZ" sz="3200" dirty="0" smtClean="0"/>
                        <a:t>2</a:t>
                      </a:r>
                      <a:r>
                        <a:rPr lang="cs-CZ" sz="3200" baseline="30000" dirty="0" smtClean="0"/>
                        <a:t>n</a:t>
                      </a:r>
                    </a:p>
                  </a:txBody>
                  <a:tcPr/>
                </a:tc>
              </a:tr>
            </a:tbl>
          </a:graphicData>
        </a:graphic>
      </p:graphicFrame>
    </p:spTree>
    <p:extLst>
      <p:ext uri="{BB962C8B-B14F-4D97-AF65-F5344CB8AC3E}">
        <p14:creationId xmlns:p14="http://schemas.microsoft.com/office/powerpoint/2010/main" val="3200369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Bajt je osm </a:t>
            </a:r>
            <a:r>
              <a:rPr lang="cs-CZ" dirty="0" err="1" smtClean="0"/>
              <a:t>bitŮ</a:t>
            </a:r>
            <a:endParaRPr lang="cs-CZ" dirty="0"/>
          </a:p>
        </p:txBody>
      </p:sp>
      <p:sp>
        <p:nvSpPr>
          <p:cNvPr id="3" name="Zástupný symbol pro obsah 2"/>
          <p:cNvSpPr>
            <a:spLocks noGrp="1"/>
          </p:cNvSpPr>
          <p:nvPr>
            <p:ph idx="1"/>
          </p:nvPr>
        </p:nvSpPr>
        <p:spPr>
          <a:xfrm>
            <a:off x="304800" y="1554162"/>
            <a:ext cx="8686800" cy="5115198"/>
          </a:xfrm>
        </p:spPr>
        <p:txBody>
          <a:bodyPr>
            <a:normAutofit/>
          </a:bodyPr>
          <a:lstStyle/>
          <a:p>
            <a:pPr marL="0" indent="0">
              <a:buNone/>
            </a:pPr>
            <a:r>
              <a:rPr lang="cs-CZ" dirty="0" smtClean="0"/>
              <a:t>Při řešení problému z předchozího slajdu se tvůrci počítačů shodli, že </a:t>
            </a:r>
            <a:r>
              <a:rPr lang="cs-CZ" b="1" dirty="0" smtClean="0"/>
              <a:t>na zakódování celé abecedy </a:t>
            </a:r>
            <a:r>
              <a:rPr lang="cs-CZ" dirty="0" smtClean="0"/>
              <a:t>(malých i velkých písmen, číslic a ještě mít rezervu na speciální znaky) </a:t>
            </a:r>
            <a:r>
              <a:rPr lang="cs-CZ" b="1" dirty="0" smtClean="0"/>
              <a:t>je třeba 8 bitů</a:t>
            </a:r>
            <a:r>
              <a:rPr lang="cs-CZ" dirty="0" smtClean="0"/>
              <a:t>. Ty nám determinují (určují) celkový počet kombinací, kterých jsme s nimi schopni dosáhnout a těch je (dle předchozí tabulky) 2</a:t>
            </a:r>
            <a:r>
              <a:rPr lang="cs-CZ" baseline="30000" dirty="0" smtClean="0"/>
              <a:t>8</a:t>
            </a:r>
            <a:r>
              <a:rPr lang="cs-CZ" dirty="0" smtClean="0"/>
              <a:t>, tedy 256.</a:t>
            </a:r>
          </a:p>
          <a:p>
            <a:pPr marL="0" indent="0">
              <a:buNone/>
            </a:pPr>
            <a:r>
              <a:rPr lang="cs-CZ" dirty="0" smtClean="0"/>
              <a:t>Tuto osmici bitů pojmenovali byte (bajt), se značkou velké B. </a:t>
            </a:r>
            <a:r>
              <a:rPr lang="cs-CZ" b="1" dirty="0" smtClean="0"/>
              <a:t>1 bajt je tedy řetězec osmi bitů</a:t>
            </a:r>
            <a:r>
              <a:rPr lang="cs-CZ" dirty="0" smtClean="0"/>
              <a:t>. </a:t>
            </a:r>
            <a:r>
              <a:rPr lang="en-US" sz="2400" dirty="0" smtClean="0"/>
              <a:t>[</a:t>
            </a:r>
            <a:r>
              <a:rPr lang="cs-CZ" sz="2400" dirty="0" smtClean="0"/>
              <a:t>2</a:t>
            </a:r>
            <a:r>
              <a:rPr lang="en-US" sz="2400" dirty="0" smtClean="0"/>
              <a:t>]</a:t>
            </a:r>
            <a:endParaRPr lang="cs-CZ" sz="2400" dirty="0"/>
          </a:p>
        </p:txBody>
      </p:sp>
    </p:spTree>
    <p:extLst>
      <p:ext uri="{BB962C8B-B14F-4D97-AF65-F5344CB8AC3E}">
        <p14:creationId xmlns:p14="http://schemas.microsoft.com/office/powerpoint/2010/main" val="1505216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Některé další důležité pojmy</a:t>
            </a:r>
            <a:endParaRPr lang="cs-CZ" dirty="0"/>
          </a:p>
        </p:txBody>
      </p:sp>
      <p:sp>
        <p:nvSpPr>
          <p:cNvPr id="3" name="Zástupný symbol pro obsah 2"/>
          <p:cNvSpPr>
            <a:spLocks noGrp="1"/>
          </p:cNvSpPr>
          <p:nvPr>
            <p:ph idx="1"/>
          </p:nvPr>
        </p:nvSpPr>
        <p:spPr/>
        <p:txBody>
          <a:bodyPr>
            <a:normAutofit fontScale="92500"/>
          </a:bodyPr>
          <a:lstStyle/>
          <a:p>
            <a:pPr>
              <a:buFont typeface="Wingdings" pitchFamily="2" charset="2"/>
              <a:buChar char="q"/>
            </a:pPr>
            <a:r>
              <a:rPr lang="cs-CZ" b="1" dirty="0" smtClean="0"/>
              <a:t>Interface</a:t>
            </a:r>
            <a:r>
              <a:rPr lang="cs-CZ" dirty="0" smtClean="0"/>
              <a:t> = rozhraní (obecně může být hardwarové i softwarové), zajišťuje komunikaci, přenos dat</a:t>
            </a:r>
          </a:p>
          <a:p>
            <a:pPr>
              <a:buFont typeface="Wingdings" pitchFamily="2" charset="2"/>
              <a:buChar char="q"/>
            </a:pPr>
            <a:r>
              <a:rPr lang="cs-CZ" b="1" dirty="0" smtClean="0"/>
              <a:t>Bus</a:t>
            </a:r>
            <a:r>
              <a:rPr lang="cs-CZ" dirty="0" smtClean="0"/>
              <a:t> = sběrnice, příklad hardwarového rozhraní</a:t>
            </a:r>
          </a:p>
          <a:p>
            <a:pPr>
              <a:buFont typeface="Wingdings" pitchFamily="2" charset="2"/>
              <a:buChar char="q"/>
            </a:pPr>
            <a:r>
              <a:rPr lang="cs-CZ" b="1" dirty="0" smtClean="0"/>
              <a:t>GUI</a:t>
            </a:r>
            <a:r>
              <a:rPr lang="cs-CZ" dirty="0" smtClean="0"/>
              <a:t> = </a:t>
            </a:r>
            <a:r>
              <a:rPr lang="cs-CZ" dirty="0" err="1" smtClean="0"/>
              <a:t>Graphical</a:t>
            </a:r>
            <a:r>
              <a:rPr lang="cs-CZ" dirty="0" smtClean="0"/>
              <a:t> User Interface (grafické uživatelské rozhraní), příklad softwarového rozhraní</a:t>
            </a:r>
          </a:p>
          <a:p>
            <a:pPr>
              <a:buFont typeface="Wingdings" pitchFamily="2" charset="2"/>
              <a:buChar char="q"/>
            </a:pPr>
            <a:r>
              <a:rPr lang="cs-CZ" b="1" dirty="0" smtClean="0"/>
              <a:t>PC</a:t>
            </a:r>
            <a:r>
              <a:rPr lang="cs-CZ" dirty="0" smtClean="0"/>
              <a:t> = </a:t>
            </a:r>
            <a:r>
              <a:rPr lang="cs-CZ" dirty="0" err="1" smtClean="0"/>
              <a:t>Personal</a:t>
            </a:r>
            <a:r>
              <a:rPr lang="cs-CZ" dirty="0" smtClean="0"/>
              <a:t> </a:t>
            </a:r>
            <a:r>
              <a:rPr lang="cs-CZ" dirty="0" err="1" smtClean="0"/>
              <a:t>Computer</a:t>
            </a:r>
            <a:r>
              <a:rPr lang="cs-CZ" dirty="0" smtClean="0"/>
              <a:t> (osobní počítač)</a:t>
            </a:r>
          </a:p>
          <a:p>
            <a:pPr>
              <a:buFont typeface="Wingdings" pitchFamily="2" charset="2"/>
              <a:buChar char="q"/>
            </a:pPr>
            <a:r>
              <a:rPr lang="cs-CZ" b="1" dirty="0" smtClean="0"/>
              <a:t>IT</a:t>
            </a:r>
            <a:r>
              <a:rPr lang="cs-CZ" dirty="0" smtClean="0"/>
              <a:t> = </a:t>
            </a:r>
            <a:r>
              <a:rPr lang="cs-CZ" dirty="0" err="1" smtClean="0"/>
              <a:t>Information</a:t>
            </a:r>
            <a:r>
              <a:rPr lang="cs-CZ" dirty="0" smtClean="0"/>
              <a:t> Technology (informační technologie)</a:t>
            </a:r>
          </a:p>
        </p:txBody>
      </p:sp>
    </p:spTree>
    <p:extLst>
      <p:ext uri="{BB962C8B-B14F-4D97-AF65-F5344CB8AC3E}">
        <p14:creationId xmlns:p14="http://schemas.microsoft.com/office/powerpoint/2010/main" val="2142565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lstStyle/>
          <a:p>
            <a:pPr marL="0" indent="0">
              <a:buNone/>
            </a:pPr>
            <a:r>
              <a:rPr lang="en-US" sz="2000" dirty="0" smtClean="0"/>
              <a:t>[1</a:t>
            </a:r>
            <a:r>
              <a:rPr lang="en-US" sz="2000" dirty="0"/>
              <a:t>] JONÁK, </a:t>
            </a:r>
            <a:r>
              <a:rPr lang="en-US" sz="2000" dirty="0" err="1"/>
              <a:t>Zdeněk</a:t>
            </a:r>
            <a:r>
              <a:rPr lang="en-US" sz="2000" dirty="0"/>
              <a:t>. </a:t>
            </a:r>
            <a:r>
              <a:rPr lang="en-US" sz="2000" dirty="0" err="1"/>
              <a:t>Informace</a:t>
            </a:r>
            <a:r>
              <a:rPr lang="en-US" sz="2000" dirty="0"/>
              <a:t>. In KTD: </a:t>
            </a:r>
            <a:r>
              <a:rPr lang="en-US" sz="2000" dirty="0" err="1"/>
              <a:t>Česká</a:t>
            </a:r>
            <a:r>
              <a:rPr lang="en-US" sz="2000" dirty="0"/>
              <a:t> </a:t>
            </a:r>
            <a:r>
              <a:rPr lang="en-US" sz="2000" dirty="0" err="1"/>
              <a:t>terminologická</a:t>
            </a:r>
            <a:r>
              <a:rPr lang="en-US" sz="2000" dirty="0"/>
              <a:t> </a:t>
            </a:r>
            <a:r>
              <a:rPr lang="en-US" sz="2000" dirty="0" err="1"/>
              <a:t>databáze</a:t>
            </a:r>
            <a:r>
              <a:rPr lang="en-US" sz="2000" dirty="0"/>
              <a:t> </a:t>
            </a:r>
            <a:r>
              <a:rPr lang="en-US" sz="2000" dirty="0" err="1"/>
              <a:t>knihovnictví</a:t>
            </a:r>
            <a:r>
              <a:rPr lang="en-US" sz="2000" dirty="0"/>
              <a:t> a </a:t>
            </a:r>
            <a:r>
              <a:rPr lang="en-US" sz="2000" dirty="0" err="1"/>
              <a:t>informační</a:t>
            </a:r>
            <a:r>
              <a:rPr lang="en-US" sz="2000" dirty="0"/>
              <a:t> </a:t>
            </a:r>
            <a:r>
              <a:rPr lang="en-US" sz="2000" dirty="0" err="1"/>
              <a:t>vědy</a:t>
            </a:r>
            <a:r>
              <a:rPr lang="en-US" sz="2000" dirty="0"/>
              <a:t> (TDKIV) [online]. </a:t>
            </a:r>
            <a:r>
              <a:rPr lang="en-US" sz="2000" dirty="0" err="1"/>
              <a:t>Praha</a:t>
            </a:r>
            <a:r>
              <a:rPr lang="en-US" sz="2000" dirty="0"/>
              <a:t>: </a:t>
            </a:r>
            <a:r>
              <a:rPr lang="en-US" sz="2000" dirty="0" err="1"/>
              <a:t>Národní</a:t>
            </a:r>
            <a:r>
              <a:rPr lang="en-US" sz="2000" dirty="0"/>
              <a:t> </a:t>
            </a:r>
            <a:r>
              <a:rPr lang="en-US" sz="2000" dirty="0" err="1"/>
              <a:t>knihovna</a:t>
            </a:r>
            <a:r>
              <a:rPr lang="en-US" sz="2000" dirty="0"/>
              <a:t> ČR, 2003- [cit. 2011-08-07]. </a:t>
            </a:r>
            <a:r>
              <a:rPr lang="en-US" sz="2000" dirty="0" err="1"/>
              <a:t>Dostupné</a:t>
            </a:r>
            <a:r>
              <a:rPr lang="en-US" sz="2000" dirty="0"/>
              <a:t> z: http://aleph.nkp.cz/F/?func=direct&amp;doc_number=000000456&amp;local_base=KTD</a:t>
            </a:r>
            <a:endParaRPr lang="cs-CZ" sz="2000" dirty="0" smtClean="0"/>
          </a:p>
          <a:p>
            <a:pPr marL="0" indent="0">
              <a:buNone/>
            </a:pPr>
            <a:r>
              <a:rPr lang="cs-CZ" sz="2000" dirty="0" smtClean="0"/>
              <a:t>[2] </a:t>
            </a:r>
            <a:r>
              <a:rPr lang="cs-CZ" sz="2000" dirty="0"/>
              <a:t>ROUBAL, Pavel. Informatika a výpočetní technika pro střední školy: teoretická učebnice. Vyd. 1. Brno: </a:t>
            </a:r>
            <a:r>
              <a:rPr lang="cs-CZ" sz="2000" dirty="0" err="1"/>
              <a:t>Computer</a:t>
            </a:r>
            <a:r>
              <a:rPr lang="cs-CZ" sz="2000" dirty="0"/>
              <a:t> </a:t>
            </a:r>
            <a:r>
              <a:rPr lang="cs-CZ" sz="2000" dirty="0" err="1"/>
              <a:t>Press</a:t>
            </a:r>
            <a:r>
              <a:rPr lang="cs-CZ" sz="2000" dirty="0"/>
              <a:t>, 2010, s. 7</a:t>
            </a:r>
            <a:r>
              <a:rPr lang="cs-CZ" sz="2000" dirty="0" smtClean="0"/>
              <a:t>. </a:t>
            </a:r>
            <a:r>
              <a:rPr lang="cs-CZ" sz="2000" dirty="0"/>
              <a:t>ISBN 978-80-251-3228-9. </a:t>
            </a:r>
          </a:p>
          <a:p>
            <a:pPr marL="0" indent="0">
              <a:buNone/>
            </a:pPr>
            <a:endParaRPr lang="cs-CZ" dirty="0"/>
          </a:p>
        </p:txBody>
      </p:sp>
    </p:spTree>
    <p:extLst>
      <p:ext uri="{BB962C8B-B14F-4D97-AF65-F5344CB8AC3E}">
        <p14:creationId xmlns:p14="http://schemas.microsoft.com/office/powerpoint/2010/main" val="4019729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esta">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139</TotalTime>
  <Words>810</Words>
  <Application>Microsoft Office PowerPoint</Application>
  <PresentationFormat>Předvádění na obrazovce (4:3)</PresentationFormat>
  <Paragraphs>77</Paragraphs>
  <Slides>12</Slides>
  <Notes>0</Notes>
  <HiddenSlides>0</HiddenSlides>
  <MMClips>0</MMClips>
  <ScaleCrop>false</ScaleCrop>
  <HeadingPairs>
    <vt:vector size="4" baseType="variant">
      <vt:variant>
        <vt:lpstr>Motiv</vt:lpstr>
      </vt:variant>
      <vt:variant>
        <vt:i4>2</vt:i4>
      </vt:variant>
      <vt:variant>
        <vt:lpstr>Nadpisy snímků</vt:lpstr>
      </vt:variant>
      <vt:variant>
        <vt:i4>12</vt:i4>
      </vt:variant>
    </vt:vector>
  </HeadingPairs>
  <TitlesOfParts>
    <vt:vector size="14" baseType="lpstr">
      <vt:lpstr>Cesta</vt:lpstr>
      <vt:lpstr>Motiv systému Office</vt:lpstr>
      <vt:lpstr>Prezentace aplikace PowerPoint</vt:lpstr>
      <vt:lpstr>ANOTACE</vt:lpstr>
      <vt:lpstr>Pojem hardware</vt:lpstr>
      <vt:lpstr>Pojem software</vt:lpstr>
      <vt:lpstr>Spolupráce hardware a software</vt:lpstr>
      <vt:lpstr>Informace a jejich jednotky</vt:lpstr>
      <vt:lpstr>Násobné jednotky (bitu a bajtu)</vt:lpstr>
      <vt:lpstr>Důsledky pravidla násobných jednotek</vt:lpstr>
      <vt:lpstr>Co si počít s bity a bajty</vt:lpstr>
      <vt:lpstr>Bajt je osm bitŮ</vt:lpstr>
      <vt:lpstr>Některé další důležité pojmy</vt:lpstr>
      <vt:lpstr>Použité zdroje</vt:lpstr>
    </vt:vector>
  </TitlesOfParts>
  <Company>SOU Uherský Brod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Ing. Radim Bublík</dc:creator>
  <cp:lastModifiedBy>Ing. Radim Bublík</cp:lastModifiedBy>
  <cp:revision>18</cp:revision>
  <dcterms:created xsi:type="dcterms:W3CDTF">2012-09-08T11:57:00Z</dcterms:created>
  <dcterms:modified xsi:type="dcterms:W3CDTF">2013-02-10T22:11:21Z</dcterms:modified>
</cp:coreProperties>
</file>