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66" r:id="rId3"/>
    <p:sldId id="258" r:id="rId4"/>
    <p:sldId id="259" r:id="rId5"/>
    <p:sldId id="261" r:id="rId6"/>
    <p:sldId id="262" r:id="rId7"/>
    <p:sldId id="263" r:id="rId8"/>
    <p:sldId id="264" r:id="rId9"/>
    <p:sldId id="265" r:id="rId10"/>
    <p:sldId id="260"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106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Kliknutím lze upravit styl.</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16" name="Zástupný symbol pro datum 15"/>
          <p:cNvSpPr>
            <a:spLocks noGrp="1"/>
          </p:cNvSpPr>
          <p:nvPr>
            <p:ph type="dt" sz="half" idx="10"/>
          </p:nvPr>
        </p:nvSpPr>
        <p:spPr/>
        <p:txBody>
          <a:bodyPr/>
          <a:lstStyle/>
          <a:p>
            <a:fld id="{4D666A73-8AC6-4FD8-8569-CF1296AC7021}" type="datetimeFigureOut">
              <a:rPr lang="cs-CZ" smtClean="0"/>
              <a:t>10.2.2013</a:t>
            </a:fld>
            <a:endParaRPr lang="cs-CZ"/>
          </a:p>
        </p:txBody>
      </p:sp>
      <p:sp>
        <p:nvSpPr>
          <p:cNvPr id="2" name="Zástupný symbol pro zápatí 1"/>
          <p:cNvSpPr>
            <a:spLocks noGrp="1"/>
          </p:cNvSpPr>
          <p:nvPr>
            <p:ph type="ftr" sz="quarter" idx="11"/>
          </p:nvPr>
        </p:nvSpPr>
        <p:spPr/>
        <p:txBody>
          <a:bodyPr/>
          <a:lstStyle/>
          <a:p>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fld id="{C8FEC6EE-241B-4149-8A48-7AB09EEEDE52}"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Kliknutím lze upravit styl.</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4D666A73-8AC6-4FD8-8569-CF1296AC7021}" type="datetimeFigureOut">
              <a:rPr lang="cs-CZ" smtClean="0"/>
              <a:t>10.2.2013</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fld id="{C8FEC6EE-241B-4149-8A48-7AB09EEEDE52}"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19" name="Zástupný symbol pro datum 18"/>
          <p:cNvSpPr>
            <a:spLocks noGrp="1"/>
          </p:cNvSpPr>
          <p:nvPr>
            <p:ph type="dt" sz="half" idx="10"/>
          </p:nvPr>
        </p:nvSpPr>
        <p:spPr/>
        <p:txBody>
          <a:bodyPr/>
          <a:lstStyle/>
          <a:p>
            <a:fld id="{4D666A73-8AC6-4FD8-8569-CF1296AC7021}" type="datetimeFigureOut">
              <a:rPr lang="cs-CZ" smtClean="0"/>
              <a:t>10.2.2013</a:t>
            </a:fld>
            <a:endParaRPr lang="cs-CZ"/>
          </a:p>
        </p:txBody>
      </p:sp>
      <p:sp>
        <p:nvSpPr>
          <p:cNvPr id="11" name="Zástupný symbol pro zápatí 10"/>
          <p:cNvSpPr>
            <a:spLocks noGrp="1"/>
          </p:cNvSpPr>
          <p:nvPr>
            <p:ph type="ftr" sz="quarter" idx="11"/>
          </p:nvPr>
        </p:nvSpPr>
        <p:spPr/>
        <p:txBody>
          <a:bodyPr/>
          <a:lstStyle/>
          <a:p>
            <a:endParaRPr lang="cs-CZ"/>
          </a:p>
        </p:txBody>
      </p:sp>
      <p:sp>
        <p:nvSpPr>
          <p:cNvPr id="16" name="Zástupný symbol pro číslo snímku 15"/>
          <p:cNvSpPr>
            <a:spLocks noGrp="1"/>
          </p:cNvSpPr>
          <p:nvPr>
            <p:ph type="sldNum" sz="quarter" idx="12"/>
          </p:nvPr>
        </p:nvSpPr>
        <p:spPr/>
        <p:txBody>
          <a:bodyPr/>
          <a:lstStyle/>
          <a:p>
            <a:fld id="{C8FEC6EE-241B-4149-8A48-7AB09EEEDE52}" type="slidenum">
              <a:rPr lang="cs-CZ" smtClean="0"/>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Kliknutím lze upravit styl.</a:t>
            </a:r>
            <a:endParaRPr kumimoji="0" lang="en-US"/>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4D666A73-8AC6-4FD8-8569-CF1296AC7021}" type="datetimeFigureOut">
              <a:rPr lang="cs-CZ" smtClean="0"/>
              <a:t>10.2.2013</a:t>
            </a:fld>
            <a:endParaRPr lang="cs-CZ"/>
          </a:p>
        </p:txBody>
      </p:sp>
      <p:sp>
        <p:nvSpPr>
          <p:cNvPr id="10" name="Zástupný symbol pro zápatí 9"/>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C8FEC6EE-241B-4149-8A48-7AB09EEEDE52}"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4D666A73-8AC6-4FD8-8569-CF1296AC7021}" type="datetimeFigureOut">
              <a:rPr lang="cs-CZ" smtClean="0"/>
              <a:t>10.2.2013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fld id="{C8FEC6EE-241B-4149-8A48-7AB09EEEDE52}" type="slidenum">
              <a:rPr lang="cs-CZ" smtClean="0"/>
              <a:t>‹#›</a:t>
            </a:fld>
            <a:endParaRPr lang="cs-CZ"/>
          </a:p>
        </p:txBody>
      </p:sp>
      <p:sp>
        <p:nvSpPr>
          <p:cNvPr id="11" name="Přímá spojnice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4D666A73-8AC6-4FD8-8569-CF1296AC7021}" type="datetimeFigureOut">
              <a:rPr lang="cs-CZ" smtClean="0"/>
              <a:t>10.2.2013</a:t>
            </a:fld>
            <a:endParaRPr lang="cs-CZ"/>
          </a:p>
        </p:txBody>
      </p:sp>
      <p:sp>
        <p:nvSpPr>
          <p:cNvPr id="21" name="Zástupný symbol pro zápatí 20"/>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8FEC6EE-241B-4149-8A48-7AB09EEEDE52}"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4D666A73-8AC6-4FD8-8569-CF1296AC7021}" type="datetimeFigureOut">
              <a:rPr lang="cs-CZ" smtClean="0"/>
              <a:t>10.2.2013</a:t>
            </a:fld>
            <a:endParaRPr lang="cs-CZ"/>
          </a:p>
        </p:txBody>
      </p:sp>
      <p:sp>
        <p:nvSpPr>
          <p:cNvPr id="24" name="Zástupný symbol pro zápatí 23"/>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8FEC6EE-241B-4149-8A48-7AB09EEEDE52}"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nice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4D666A73-8AC6-4FD8-8569-CF1296AC7021}" type="datetimeFigureOut">
              <a:rPr lang="cs-CZ" smtClean="0"/>
              <a:t>10.2.2013</a:t>
            </a:fld>
            <a:endParaRPr lang="cs-CZ"/>
          </a:p>
        </p:txBody>
      </p:sp>
      <p:sp>
        <p:nvSpPr>
          <p:cNvPr id="29" name="Zástupný symbol pro zápatí 28"/>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8FEC6EE-241B-4149-8A48-7AB09EEEDE52}"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Kliknutím na ikonu přidáte obrázek.</a:t>
            </a:r>
            <a:endParaRPr kumimoji="0" lang="en-US" dirty="0"/>
          </a:p>
        </p:txBody>
      </p:sp>
      <p:sp>
        <p:nvSpPr>
          <p:cNvPr id="7" name="Zástupný symbol pro datum 6"/>
          <p:cNvSpPr>
            <a:spLocks noGrp="1"/>
          </p:cNvSpPr>
          <p:nvPr>
            <p:ph type="dt" sz="half" idx="10"/>
          </p:nvPr>
        </p:nvSpPr>
        <p:spPr/>
        <p:txBody>
          <a:bodyPr/>
          <a:lstStyle/>
          <a:p>
            <a:fld id="{4D666A73-8AC6-4FD8-8569-CF1296AC7021}" type="datetimeFigureOut">
              <a:rPr lang="cs-CZ" smtClean="0"/>
              <a:t>10.2.2013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C8FEC6EE-241B-4149-8A48-7AB09EEEDE52}" type="slidenum">
              <a:rPr lang="cs-CZ" smtClean="0"/>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D666A73-8AC6-4FD8-8569-CF1296AC7021}" type="datetimeFigureOut">
              <a:rPr lang="cs-CZ" smtClean="0"/>
              <a:t>10.2.2013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8FEC6EE-241B-4149-8A48-7AB09EEEDE52}"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D666A73-8AC6-4FD8-8569-CF1296AC7021}" type="datetimeFigureOut">
              <a:rPr lang="cs-CZ" smtClean="0"/>
              <a:t>10.2.2013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8FEC6EE-241B-4149-8A48-7AB09EEEDE52}"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D666A73-8AC6-4FD8-8569-CF1296AC7021}" type="datetimeFigureOut">
              <a:rPr lang="cs-CZ" smtClean="0"/>
              <a:t>10.2.2013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8FEC6EE-241B-4149-8A48-7AB09EEEDE52}" type="slidenum">
              <a:rPr lang="cs-CZ" smtClean="0"/>
              <a:t>‹#›</a:t>
            </a:fld>
            <a:endParaRPr lang="cs-CZ"/>
          </a:p>
        </p:txBody>
      </p:sp>
    </p:spTree>
    <p:extLst>
      <p:ext uri="{BB962C8B-B14F-4D97-AF65-F5344CB8AC3E}">
        <p14:creationId xmlns:p14="http://schemas.microsoft.com/office/powerpoint/2010/main" val="2125341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D666A73-8AC6-4FD8-8569-CF1296AC7021}" type="datetimeFigureOut">
              <a:rPr lang="cs-CZ" smtClean="0"/>
              <a:t>10.2.2013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8FEC6EE-241B-4149-8A48-7AB09EEEDE52}" type="slidenum">
              <a:rPr lang="cs-CZ" smtClean="0"/>
              <a:t>‹#›</a:t>
            </a:fld>
            <a:endParaRPr lang="cs-CZ"/>
          </a:p>
        </p:txBody>
      </p:sp>
    </p:spTree>
    <p:extLst>
      <p:ext uri="{BB962C8B-B14F-4D97-AF65-F5344CB8AC3E}">
        <p14:creationId xmlns:p14="http://schemas.microsoft.com/office/powerpoint/2010/main" val="7125665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D666A73-8AC6-4FD8-8569-CF1296AC7021}" type="datetimeFigureOut">
              <a:rPr lang="cs-CZ" smtClean="0"/>
              <a:t>10.2.2013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8FEC6EE-241B-4149-8A48-7AB09EEEDE52}" type="slidenum">
              <a:rPr lang="cs-CZ" smtClean="0"/>
              <a:t>‹#›</a:t>
            </a:fld>
            <a:endParaRPr lang="cs-CZ"/>
          </a:p>
        </p:txBody>
      </p:sp>
    </p:spTree>
    <p:extLst>
      <p:ext uri="{BB962C8B-B14F-4D97-AF65-F5344CB8AC3E}">
        <p14:creationId xmlns:p14="http://schemas.microsoft.com/office/powerpoint/2010/main" val="42018169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D666A73-8AC6-4FD8-8569-CF1296AC7021}" type="datetimeFigureOut">
              <a:rPr lang="cs-CZ" smtClean="0"/>
              <a:t>10.2.2013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8FEC6EE-241B-4149-8A48-7AB09EEEDE52}" type="slidenum">
              <a:rPr lang="cs-CZ" smtClean="0"/>
              <a:t>‹#›</a:t>
            </a:fld>
            <a:endParaRPr lang="cs-CZ"/>
          </a:p>
        </p:txBody>
      </p:sp>
    </p:spTree>
    <p:extLst>
      <p:ext uri="{BB962C8B-B14F-4D97-AF65-F5344CB8AC3E}">
        <p14:creationId xmlns:p14="http://schemas.microsoft.com/office/powerpoint/2010/main" val="13607803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D666A73-8AC6-4FD8-8569-CF1296AC7021}" type="datetimeFigureOut">
              <a:rPr lang="cs-CZ" smtClean="0"/>
              <a:t>10.2.2013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8FEC6EE-241B-4149-8A48-7AB09EEEDE52}" type="slidenum">
              <a:rPr lang="cs-CZ" smtClean="0"/>
              <a:t>‹#›</a:t>
            </a:fld>
            <a:endParaRPr lang="cs-CZ"/>
          </a:p>
        </p:txBody>
      </p:sp>
    </p:spTree>
    <p:extLst>
      <p:ext uri="{BB962C8B-B14F-4D97-AF65-F5344CB8AC3E}">
        <p14:creationId xmlns:p14="http://schemas.microsoft.com/office/powerpoint/2010/main" val="39788562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D666A73-8AC6-4FD8-8569-CF1296AC7021}" type="datetimeFigureOut">
              <a:rPr lang="cs-CZ" smtClean="0"/>
              <a:t>10.2.2013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8FEC6EE-241B-4149-8A48-7AB09EEEDE52}" type="slidenum">
              <a:rPr lang="cs-CZ" smtClean="0"/>
              <a:t>‹#›</a:t>
            </a:fld>
            <a:endParaRPr lang="cs-CZ"/>
          </a:p>
        </p:txBody>
      </p:sp>
    </p:spTree>
    <p:extLst>
      <p:ext uri="{BB962C8B-B14F-4D97-AF65-F5344CB8AC3E}">
        <p14:creationId xmlns:p14="http://schemas.microsoft.com/office/powerpoint/2010/main" val="28104074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D666A73-8AC6-4FD8-8569-CF1296AC7021}" type="datetimeFigureOut">
              <a:rPr lang="cs-CZ" smtClean="0"/>
              <a:t>10.2.2013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8FEC6EE-241B-4149-8A48-7AB09EEEDE52}" type="slidenum">
              <a:rPr lang="cs-CZ" smtClean="0"/>
              <a:t>‹#›</a:t>
            </a:fld>
            <a:endParaRPr lang="cs-CZ"/>
          </a:p>
        </p:txBody>
      </p:sp>
    </p:spTree>
    <p:extLst>
      <p:ext uri="{BB962C8B-B14F-4D97-AF65-F5344CB8AC3E}">
        <p14:creationId xmlns:p14="http://schemas.microsoft.com/office/powerpoint/2010/main" val="7372153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D666A73-8AC6-4FD8-8569-CF1296AC7021}" type="datetimeFigureOut">
              <a:rPr lang="cs-CZ" smtClean="0"/>
              <a:t>10.2.2013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8FEC6EE-241B-4149-8A48-7AB09EEEDE52}" type="slidenum">
              <a:rPr lang="cs-CZ" smtClean="0"/>
              <a:t>‹#›</a:t>
            </a:fld>
            <a:endParaRPr lang="cs-CZ"/>
          </a:p>
        </p:txBody>
      </p:sp>
    </p:spTree>
    <p:extLst>
      <p:ext uri="{BB962C8B-B14F-4D97-AF65-F5344CB8AC3E}">
        <p14:creationId xmlns:p14="http://schemas.microsoft.com/office/powerpoint/2010/main" val="33907994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D666A73-8AC6-4FD8-8569-CF1296AC7021}" type="datetimeFigureOut">
              <a:rPr lang="cs-CZ" smtClean="0"/>
              <a:t>10.2.2013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8FEC6EE-241B-4149-8A48-7AB09EEEDE52}" type="slidenum">
              <a:rPr lang="cs-CZ" smtClean="0"/>
              <a:t>‹#›</a:t>
            </a:fld>
            <a:endParaRPr lang="cs-CZ"/>
          </a:p>
        </p:txBody>
      </p:sp>
    </p:spTree>
    <p:extLst>
      <p:ext uri="{BB962C8B-B14F-4D97-AF65-F5344CB8AC3E}">
        <p14:creationId xmlns:p14="http://schemas.microsoft.com/office/powerpoint/2010/main" val="18005429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D666A73-8AC6-4FD8-8569-CF1296AC7021}" type="datetimeFigureOut">
              <a:rPr lang="cs-CZ" smtClean="0"/>
              <a:t>10.2.2013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8FEC6EE-241B-4149-8A48-7AB09EEEDE52}" type="slidenum">
              <a:rPr lang="cs-CZ" smtClean="0"/>
              <a:t>‹#›</a:t>
            </a:fld>
            <a:endParaRPr lang="cs-CZ"/>
          </a:p>
        </p:txBody>
      </p:sp>
    </p:spTree>
    <p:extLst>
      <p:ext uri="{BB962C8B-B14F-4D97-AF65-F5344CB8AC3E}">
        <p14:creationId xmlns:p14="http://schemas.microsoft.com/office/powerpoint/2010/main" val="6713981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D666A73-8AC6-4FD8-8569-CF1296AC7021}" type="datetimeFigureOut">
              <a:rPr lang="cs-CZ" smtClean="0"/>
              <a:t>10.2.2013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8FEC6EE-241B-4149-8A48-7AB09EEEDE52}" type="slidenum">
              <a:rPr lang="cs-CZ" smtClean="0"/>
              <a:t>‹#›</a:t>
            </a:fld>
            <a:endParaRPr lang="cs-CZ"/>
          </a:p>
        </p:txBody>
      </p:sp>
    </p:spTree>
    <p:extLst>
      <p:ext uri="{BB962C8B-B14F-4D97-AF65-F5344CB8AC3E}">
        <p14:creationId xmlns:p14="http://schemas.microsoft.com/office/powerpoint/2010/main" val="41668691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4D666A73-8AC6-4FD8-8569-CF1296AC7021}" type="datetimeFigureOut">
              <a:rPr lang="cs-CZ" smtClean="0"/>
              <a:t>10.2.2013</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C8FEC6EE-241B-4149-8A48-7AB09EEEDE52}" type="slidenum">
              <a:rPr lang="cs-CZ" smtClean="0"/>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Kliknutím lze upravit styl.</a:t>
            </a:r>
            <a:endParaRPr kumimoji="0" lang="en-US"/>
          </a:p>
        </p:txBody>
      </p:sp>
      <p:sp>
        <p:nvSpPr>
          <p:cNvPr id="9" name="Přímá spojnice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nice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666A73-8AC6-4FD8-8569-CF1296AC7021}" type="datetimeFigureOut">
              <a:rPr lang="cs-CZ" smtClean="0"/>
              <a:t>10.2.2013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FEC6EE-241B-4149-8A48-7AB09EEEDE52}" type="slidenum">
              <a:rPr lang="cs-CZ" smtClean="0"/>
              <a:t>‹#›</a:t>
            </a:fld>
            <a:endParaRPr lang="cs-CZ"/>
          </a:p>
        </p:txBody>
      </p:sp>
    </p:spTree>
    <p:extLst>
      <p:ext uri="{BB962C8B-B14F-4D97-AF65-F5344CB8AC3E}">
        <p14:creationId xmlns:p14="http://schemas.microsoft.com/office/powerpoint/2010/main" val="345970269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délník 9"/>
          <p:cNvSpPr/>
          <p:nvPr/>
        </p:nvSpPr>
        <p:spPr>
          <a:xfrm>
            <a:off x="0" y="1"/>
            <a:ext cx="9144000" cy="1196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dirty="0">
              <a:solidFill>
                <a:prstClr val="white"/>
              </a:solidFill>
            </a:endParaRPr>
          </a:p>
        </p:txBody>
      </p:sp>
      <p:pic>
        <p:nvPicPr>
          <p:cNvPr id="2074" name="Picture 30" descr="logolinkI_b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0188" y="1"/>
            <a:ext cx="3744912" cy="107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75" name="Text Box 43"/>
          <p:cNvSpPr txBox="1">
            <a:spLocks noChangeArrowheads="1"/>
          </p:cNvSpPr>
          <p:nvPr/>
        </p:nvSpPr>
        <p:spPr bwMode="auto">
          <a:xfrm>
            <a:off x="468314" y="5877272"/>
            <a:ext cx="834866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cs-CZ" i="1" dirty="0">
                <a:solidFill>
                  <a:prstClr val="black"/>
                </a:solidFill>
              </a:rPr>
              <a:t>Uvedení autoři, není-li uvedeno jinak, jsou autory tohoto výukového materiálu a všech jeho částí. Tento projekt je spolufinancován ESF a státním rozpočtem ČR.</a:t>
            </a:r>
          </a:p>
        </p:txBody>
      </p:sp>
      <p:graphicFrame>
        <p:nvGraphicFramePr>
          <p:cNvPr id="2" name="Tabulka 1"/>
          <p:cNvGraphicFramePr>
            <a:graphicFrameLocks noGrp="1"/>
          </p:cNvGraphicFramePr>
          <p:nvPr>
            <p:extLst>
              <p:ext uri="{D42A27DB-BD31-4B8C-83A1-F6EECF244321}">
                <p14:modId xmlns:p14="http://schemas.microsoft.com/office/powerpoint/2010/main" val="337983648"/>
              </p:ext>
            </p:extLst>
          </p:nvPr>
        </p:nvGraphicFramePr>
        <p:xfrm>
          <a:off x="1103784" y="1397000"/>
          <a:ext cx="6936432" cy="4372337"/>
        </p:xfrm>
        <a:graphic>
          <a:graphicData uri="http://schemas.openxmlformats.org/drawingml/2006/table">
            <a:tbl>
              <a:tblPr firstRow="1" bandRow="1">
                <a:tableStyleId>{073A0DAA-6AF3-43AB-8588-CEC1D06C72B9}</a:tableStyleId>
              </a:tblPr>
              <a:tblGrid>
                <a:gridCol w="2321119"/>
                <a:gridCol w="4615313"/>
              </a:tblGrid>
              <a:tr h="592950">
                <a:tc>
                  <a:txBody>
                    <a:bodyPr/>
                    <a:lstStyle/>
                    <a:p>
                      <a:pPr algn="ctr"/>
                      <a:r>
                        <a:rPr lang="cs-CZ" sz="2000" b="0" dirty="0" smtClean="0">
                          <a:solidFill>
                            <a:schemeClr val="tx1"/>
                          </a:solidFill>
                          <a:latin typeface="Times New Roman" pitchFamily="18" charset="0"/>
                          <a:cs typeface="Times New Roman" pitchFamily="18" charset="0"/>
                        </a:rPr>
                        <a:t>Název</a:t>
                      </a:r>
                      <a:r>
                        <a:rPr lang="cs-CZ" sz="2000" b="0" baseline="0" dirty="0" smtClean="0">
                          <a:solidFill>
                            <a:schemeClr val="tx1"/>
                          </a:solidFill>
                          <a:latin typeface="Times New Roman" pitchFamily="18" charset="0"/>
                          <a:cs typeface="Times New Roman" pitchFamily="18" charset="0"/>
                        </a:rPr>
                        <a:t> SŠ:</a:t>
                      </a:r>
                      <a:endParaRPr lang="cs-CZ" sz="2000" b="0" dirty="0">
                        <a:solidFill>
                          <a:schemeClr val="tx1"/>
                        </a:solidFill>
                        <a:latin typeface="Times New Roman" pitchFamily="18" charset="0"/>
                        <a:cs typeface="Times New Roman" pitchFamily="18"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cs-CZ" sz="2000" b="0" dirty="0" smtClean="0">
                          <a:solidFill>
                            <a:schemeClr val="tx1"/>
                          </a:solidFill>
                          <a:latin typeface="Times New Roman" pitchFamily="18" charset="0"/>
                          <a:cs typeface="Times New Roman" pitchFamily="18" charset="0"/>
                        </a:rPr>
                        <a:t>SOU</a:t>
                      </a:r>
                      <a:r>
                        <a:rPr lang="cs-CZ" sz="2000" b="0" baseline="0" dirty="0" smtClean="0">
                          <a:solidFill>
                            <a:schemeClr val="tx1"/>
                          </a:solidFill>
                          <a:latin typeface="Times New Roman" pitchFamily="18" charset="0"/>
                          <a:cs typeface="Times New Roman" pitchFamily="18" charset="0"/>
                        </a:rPr>
                        <a:t> Uherský Brod</a:t>
                      </a:r>
                      <a:endParaRPr lang="cs-CZ" sz="2000" b="0" dirty="0">
                        <a:solidFill>
                          <a:schemeClr val="tx1"/>
                        </a:solidFill>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92950">
                <a:tc>
                  <a:txBody>
                    <a:bodyPr/>
                    <a:lstStyle/>
                    <a:p>
                      <a:pPr algn="ctr"/>
                      <a:r>
                        <a:rPr lang="cs-CZ" sz="2000" dirty="0" smtClean="0">
                          <a:latin typeface="Times New Roman" pitchFamily="18" charset="0"/>
                          <a:cs typeface="Times New Roman" pitchFamily="18" charset="0"/>
                        </a:rPr>
                        <a:t>Autoři:</a:t>
                      </a:r>
                      <a:endParaRPr lang="cs-CZ" sz="2000" dirty="0">
                        <a:latin typeface="Times New Roman" pitchFamily="18" charset="0"/>
                        <a:cs typeface="Times New Roman" pitchFamily="18"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cs-CZ" sz="2000" dirty="0" smtClean="0">
                          <a:latin typeface="Times New Roman" pitchFamily="18" charset="0"/>
                          <a:cs typeface="Times New Roman" pitchFamily="18" charset="0"/>
                        </a:rPr>
                        <a:t>Ing. Radim Bublík</a:t>
                      </a:r>
                      <a:endParaRPr lang="cs-CZ" sz="20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706547">
                <a:tc>
                  <a:txBody>
                    <a:bodyPr/>
                    <a:lstStyle/>
                    <a:p>
                      <a:pPr algn="ctr"/>
                      <a:r>
                        <a:rPr lang="cs-CZ" sz="2000" dirty="0" smtClean="0">
                          <a:latin typeface="Times New Roman" pitchFamily="18" charset="0"/>
                          <a:cs typeface="Times New Roman" pitchFamily="18" charset="0"/>
                        </a:rPr>
                        <a:t>Název prezentace:</a:t>
                      </a:r>
                    </a:p>
                    <a:p>
                      <a:pPr algn="ctr"/>
                      <a:r>
                        <a:rPr lang="cs-CZ" sz="2000" dirty="0" smtClean="0">
                          <a:latin typeface="Times New Roman" pitchFamily="18" charset="0"/>
                          <a:cs typeface="Times New Roman" pitchFamily="18" charset="0"/>
                        </a:rPr>
                        <a:t>(DUMu)</a:t>
                      </a:r>
                      <a:endParaRPr lang="cs-CZ" sz="2000" dirty="0">
                        <a:latin typeface="Times New Roman" pitchFamily="18" charset="0"/>
                        <a:cs typeface="Times New Roman" pitchFamily="18"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2000" dirty="0" smtClean="0">
                          <a:latin typeface="Times New Roman" pitchFamily="18" charset="0"/>
                          <a:cs typeface="Times New Roman" pitchFamily="18" charset="0"/>
                        </a:rPr>
                        <a:t>Bezeztrátová a ztrátová komprese dat</a:t>
                      </a:r>
                      <a:endParaRPr lang="cs-CZ" sz="20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92950">
                <a:tc>
                  <a:txBody>
                    <a:bodyPr/>
                    <a:lstStyle/>
                    <a:p>
                      <a:pPr algn="ctr"/>
                      <a:r>
                        <a:rPr lang="cs-CZ" sz="2000" dirty="0" smtClean="0">
                          <a:latin typeface="Times New Roman" pitchFamily="18" charset="0"/>
                          <a:cs typeface="Times New Roman" pitchFamily="18" charset="0"/>
                        </a:rPr>
                        <a:t>Tematická</a:t>
                      </a:r>
                      <a:r>
                        <a:rPr lang="cs-CZ" sz="2000" baseline="0" dirty="0" smtClean="0">
                          <a:latin typeface="Times New Roman" pitchFamily="18" charset="0"/>
                          <a:cs typeface="Times New Roman" pitchFamily="18" charset="0"/>
                        </a:rPr>
                        <a:t> oblast:</a:t>
                      </a:r>
                      <a:endParaRPr lang="cs-CZ" sz="2000" dirty="0">
                        <a:latin typeface="Times New Roman" pitchFamily="18" charset="0"/>
                        <a:cs typeface="Times New Roman" pitchFamily="18"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2000" dirty="0" smtClean="0">
                          <a:latin typeface="Times New Roman" pitchFamily="18" charset="0"/>
                          <a:cs typeface="Times New Roman" pitchFamily="18" charset="0"/>
                        </a:rPr>
                        <a:t>Úvod do předmětu</a:t>
                      </a:r>
                      <a:endParaRPr lang="cs-CZ" sz="20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92950">
                <a:tc>
                  <a:txBody>
                    <a:bodyPr/>
                    <a:lstStyle/>
                    <a:p>
                      <a:pPr algn="ctr"/>
                      <a:r>
                        <a:rPr lang="cs-CZ" sz="2000" dirty="0" smtClean="0">
                          <a:latin typeface="Times New Roman" pitchFamily="18" charset="0"/>
                          <a:cs typeface="Times New Roman" pitchFamily="18" charset="0"/>
                        </a:rPr>
                        <a:t>Ročník:</a:t>
                      </a:r>
                      <a:endParaRPr lang="cs-CZ" sz="2000" dirty="0">
                        <a:latin typeface="Times New Roman" pitchFamily="18" charset="0"/>
                        <a:cs typeface="Times New Roman" pitchFamily="18"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cs-CZ" sz="2000" b="0" dirty="0" smtClean="0">
                          <a:solidFill>
                            <a:schemeClr val="tx1"/>
                          </a:solidFill>
                          <a:latin typeface="Times New Roman" pitchFamily="18" charset="0"/>
                          <a:cs typeface="Times New Roman" pitchFamily="18" charset="0"/>
                        </a:rPr>
                        <a:t>1. ročník oboru Mechanik opravář motorových vozidel</a:t>
                      </a:r>
                      <a:endParaRPr lang="cs-CZ" sz="2000" b="0" dirty="0">
                        <a:solidFill>
                          <a:schemeClr val="tx1"/>
                        </a:solidFill>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92950">
                <a:tc>
                  <a:txBody>
                    <a:bodyPr/>
                    <a:lstStyle/>
                    <a:p>
                      <a:pPr algn="ctr"/>
                      <a:r>
                        <a:rPr lang="cs-CZ" sz="2000" dirty="0" smtClean="0">
                          <a:latin typeface="Times New Roman" pitchFamily="18" charset="0"/>
                          <a:cs typeface="Times New Roman" pitchFamily="18" charset="0"/>
                        </a:rPr>
                        <a:t>Číslo</a:t>
                      </a:r>
                      <a:r>
                        <a:rPr lang="cs-CZ" sz="2000" baseline="0" dirty="0" smtClean="0">
                          <a:latin typeface="Times New Roman" pitchFamily="18" charset="0"/>
                          <a:cs typeface="Times New Roman" pitchFamily="18" charset="0"/>
                        </a:rPr>
                        <a:t> projektu:</a:t>
                      </a:r>
                      <a:endParaRPr lang="cs-CZ" sz="2000" dirty="0">
                        <a:latin typeface="Times New Roman" pitchFamily="18" charset="0"/>
                        <a:cs typeface="Times New Roman" pitchFamily="18"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cs-CZ" sz="2000" b="0" dirty="0" smtClean="0">
                          <a:solidFill>
                            <a:schemeClr val="tx1"/>
                          </a:solidFill>
                          <a:latin typeface="Times New Roman" pitchFamily="18" charset="0"/>
                          <a:cs typeface="Times New Roman" pitchFamily="18" charset="0"/>
                        </a:rPr>
                        <a:t>CZ.1.07/1.5.00/34.0369</a:t>
                      </a:r>
                      <a:endParaRPr lang="cs-CZ" sz="2000" b="0" dirty="0">
                        <a:solidFill>
                          <a:schemeClr val="tx1"/>
                        </a:solidFill>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592950">
                <a:tc>
                  <a:txBody>
                    <a:bodyPr/>
                    <a:lstStyle/>
                    <a:p>
                      <a:pPr algn="ctr"/>
                      <a:r>
                        <a:rPr lang="cs-CZ" sz="2000" dirty="0" smtClean="0">
                          <a:latin typeface="Times New Roman" pitchFamily="18" charset="0"/>
                          <a:cs typeface="Times New Roman" pitchFamily="18" charset="0"/>
                        </a:rPr>
                        <a:t>Datum vzniku:</a:t>
                      </a:r>
                      <a:endParaRPr lang="cs-CZ" sz="2000" dirty="0">
                        <a:latin typeface="Times New Roman" pitchFamily="18" charset="0"/>
                        <a:cs typeface="Times New Roman" pitchFamily="18" charset="0"/>
                      </a:endParaRPr>
                    </a:p>
                  </a:txBody>
                  <a:tcPr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a:lstStyle/>
                    <a:p>
                      <a:pPr algn="l"/>
                      <a:r>
                        <a:rPr lang="cs-CZ" sz="2000" b="0" dirty="0" smtClean="0">
                          <a:solidFill>
                            <a:schemeClr val="tx1"/>
                          </a:solidFill>
                          <a:latin typeface="Times New Roman" pitchFamily="18" charset="0"/>
                          <a:cs typeface="Times New Roman" pitchFamily="18" charset="0"/>
                        </a:rPr>
                        <a:t>12. 9. 2012</a:t>
                      </a:r>
                      <a:endParaRPr lang="cs-CZ" sz="2000" b="0" dirty="0">
                        <a:solidFill>
                          <a:schemeClr val="tx1"/>
                        </a:solidFill>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r>
            </a:tbl>
          </a:graphicData>
        </a:graphic>
      </p:graphicFrame>
    </p:spTree>
    <p:extLst>
      <p:ext uri="{BB962C8B-B14F-4D97-AF65-F5344CB8AC3E}">
        <p14:creationId xmlns:p14="http://schemas.microsoft.com/office/powerpoint/2010/main" val="3984522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a:xfrm>
            <a:off x="304800" y="1412776"/>
            <a:ext cx="8686800" cy="4971182"/>
          </a:xfrm>
        </p:spPr>
        <p:txBody>
          <a:bodyPr>
            <a:normAutofit/>
          </a:bodyPr>
          <a:lstStyle/>
          <a:p>
            <a:pPr>
              <a:buFont typeface="Wingdings" pitchFamily="2" charset="2"/>
              <a:buChar char="q"/>
            </a:pPr>
            <a:r>
              <a:rPr lang="cs-CZ" sz="2800" dirty="0" smtClean="0"/>
              <a:t>Záměrem této sady výukových materiálů s názvem </a:t>
            </a:r>
            <a:r>
              <a:rPr lang="cs-CZ" sz="2800" b="1" dirty="0" smtClean="0"/>
              <a:t>Úvod do předmětu </a:t>
            </a:r>
            <a:r>
              <a:rPr lang="cs-CZ" sz="2800" dirty="0" smtClean="0"/>
              <a:t>je poskytnout žákům potřebné informace pro lepší orientaci ve významu informačních a komunikačních technologií (zejména počítačů) pro jejich život a nastínit jim rovněž jejich historii a vývoj.</a:t>
            </a:r>
          </a:p>
          <a:p>
            <a:pPr>
              <a:buFont typeface="Wingdings" pitchFamily="2" charset="2"/>
              <a:buChar char="q"/>
            </a:pPr>
            <a:r>
              <a:rPr lang="cs-CZ" sz="2800" dirty="0" smtClean="0"/>
              <a:t>Jednotlivé </a:t>
            </a:r>
            <a:r>
              <a:rPr lang="cs-CZ" sz="2800" dirty="0" err="1" smtClean="0"/>
              <a:t>DUMy</a:t>
            </a:r>
            <a:r>
              <a:rPr lang="cs-CZ" sz="2800" dirty="0" smtClean="0"/>
              <a:t> (prezentace a pracovní listy) v této sadě pokryjí postupně tematické oblasti, které jsou probírány v předmětu Informační a komunikační technologie na naší SŠ.</a:t>
            </a:r>
          </a:p>
          <a:p>
            <a:pPr>
              <a:buFont typeface="Wingdings" pitchFamily="2" charset="2"/>
              <a:buChar char="q"/>
            </a:pPr>
            <a:r>
              <a:rPr lang="cs-CZ" sz="2800" dirty="0" smtClean="0"/>
              <a:t>Tato prezentace je konkrétně zaměřena na tematický blok </a:t>
            </a:r>
            <a:r>
              <a:rPr lang="cs-CZ" sz="2800" b="1" dirty="0" smtClean="0"/>
              <a:t>Bezeztrátová a ztrátová komprese dat.</a:t>
            </a:r>
            <a:endParaRPr lang="cs-CZ" sz="2800" dirty="0"/>
          </a:p>
        </p:txBody>
      </p:sp>
    </p:spTree>
    <p:extLst>
      <p:ext uri="{BB962C8B-B14F-4D97-AF65-F5344CB8AC3E}">
        <p14:creationId xmlns:p14="http://schemas.microsoft.com/office/powerpoint/2010/main" val="1485898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Nekomprimované soubory</a:t>
            </a:r>
            <a:endParaRPr lang="cs-CZ" dirty="0"/>
          </a:p>
        </p:txBody>
      </p:sp>
      <p:sp>
        <p:nvSpPr>
          <p:cNvPr id="3" name="Zástupný symbol pro obsah 2"/>
          <p:cNvSpPr>
            <a:spLocks noGrp="1"/>
          </p:cNvSpPr>
          <p:nvPr>
            <p:ph idx="1"/>
          </p:nvPr>
        </p:nvSpPr>
        <p:spPr>
          <a:xfrm>
            <a:off x="304800" y="1412776"/>
            <a:ext cx="8686800" cy="5043190"/>
          </a:xfrm>
        </p:spPr>
        <p:txBody>
          <a:bodyPr>
            <a:normAutofit/>
          </a:bodyPr>
          <a:lstStyle/>
          <a:p>
            <a:pPr>
              <a:buFont typeface="Wingdings" pitchFamily="2" charset="2"/>
              <a:buChar char="q"/>
            </a:pPr>
            <a:r>
              <a:rPr lang="cs-CZ" sz="2800" dirty="0" smtClean="0"/>
              <a:t>Původní algoritmy záznamu datových souborů umožňovaly pouze jejich převod do digitální podoby. Každý bod obrázku byl zapsán na disk (formát BMP), každý tón zaznamenán (formát WAV), každý snímek videa uložen (formát AVI).</a:t>
            </a:r>
          </a:p>
          <a:p>
            <a:pPr>
              <a:buFont typeface="Wingdings" pitchFamily="2" charset="2"/>
              <a:buChar char="q"/>
            </a:pPr>
            <a:r>
              <a:rPr lang="cs-CZ" sz="2800" dirty="0" smtClean="0"/>
              <a:t>I tak starší procesory zvládaly digitalizaci jen obtížně, často bylo potřeba dokoupit další specializovaná zařízení.</a:t>
            </a:r>
          </a:p>
          <a:p>
            <a:pPr>
              <a:buFont typeface="Wingdings" pitchFamily="2" charset="2"/>
              <a:buChar char="q"/>
            </a:pPr>
            <a:r>
              <a:rPr lang="cs-CZ" sz="2800" i="1" dirty="0" smtClean="0"/>
              <a:t>Nekomprimované </a:t>
            </a:r>
            <a:r>
              <a:rPr lang="cs-CZ" sz="2800" dirty="0" smtClean="0"/>
              <a:t>soubory zabíraly mnoho místa a práce s nimi byla pomalá. </a:t>
            </a:r>
            <a:r>
              <a:rPr lang="en-US" sz="2400" dirty="0" smtClean="0"/>
              <a:t>[1]</a:t>
            </a:r>
            <a:endParaRPr lang="cs-CZ" sz="2400" dirty="0"/>
          </a:p>
        </p:txBody>
      </p:sp>
    </p:spTree>
    <p:extLst>
      <p:ext uri="{BB962C8B-B14F-4D97-AF65-F5344CB8AC3E}">
        <p14:creationId xmlns:p14="http://schemas.microsoft.com/office/powerpoint/2010/main" val="350574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Jak na zmenšení objemu dat?</a:t>
            </a:r>
            <a:endParaRPr lang="cs-CZ" dirty="0"/>
          </a:p>
        </p:txBody>
      </p:sp>
      <p:sp>
        <p:nvSpPr>
          <p:cNvPr id="3" name="Zástupný symbol pro obsah 2"/>
          <p:cNvSpPr>
            <a:spLocks noGrp="1"/>
          </p:cNvSpPr>
          <p:nvPr>
            <p:ph idx="1"/>
          </p:nvPr>
        </p:nvSpPr>
        <p:spPr>
          <a:xfrm>
            <a:off x="304800" y="1554162"/>
            <a:ext cx="8686800" cy="5115198"/>
          </a:xfrm>
        </p:spPr>
        <p:txBody>
          <a:bodyPr>
            <a:normAutofit/>
          </a:bodyPr>
          <a:lstStyle/>
          <a:p>
            <a:pPr>
              <a:buFont typeface="Wingdings" pitchFamily="2" charset="2"/>
              <a:buChar char="q"/>
            </a:pPr>
            <a:r>
              <a:rPr lang="cs-CZ" dirty="0" smtClean="0"/>
              <a:t>Časem vznikly </a:t>
            </a:r>
            <a:r>
              <a:rPr lang="cs-CZ" b="1" dirty="0" smtClean="0"/>
              <a:t>algoritmy</a:t>
            </a:r>
            <a:r>
              <a:rPr lang="cs-CZ" dirty="0" smtClean="0"/>
              <a:t> (návody, jak něco zpracovat), které </a:t>
            </a:r>
            <a:r>
              <a:rPr lang="cs-CZ" b="1" dirty="0" smtClean="0"/>
              <a:t>umožňují zmenšit objem dat</a:t>
            </a:r>
            <a:r>
              <a:rPr lang="cs-CZ" dirty="0" smtClean="0"/>
              <a:t>, zapisovaných na disk počítače.</a:t>
            </a:r>
          </a:p>
          <a:p>
            <a:pPr>
              <a:buFont typeface="Wingdings" pitchFamily="2" charset="2"/>
              <a:buChar char="q"/>
            </a:pPr>
            <a:r>
              <a:rPr lang="cs-CZ" dirty="0" smtClean="0"/>
              <a:t>Známý je například formát </a:t>
            </a:r>
            <a:r>
              <a:rPr lang="cs-CZ" b="1" dirty="0" smtClean="0"/>
              <a:t>ZIP</a:t>
            </a:r>
            <a:r>
              <a:rPr lang="cs-CZ" dirty="0" smtClean="0"/>
              <a:t>, který umožňuje pomocí matematického modelu zmenšit velikost datového souboru.</a:t>
            </a:r>
          </a:p>
          <a:p>
            <a:pPr>
              <a:buFont typeface="Wingdings" pitchFamily="2" charset="2"/>
              <a:buChar char="q"/>
            </a:pPr>
            <a:r>
              <a:rPr lang="cs-CZ" dirty="0" smtClean="0"/>
              <a:t>Zjednodušeně řečeno, hledá v souboru více znaků za sebou a ukládá pak tyto znaky pomocí úsporného matematického popisu. </a:t>
            </a:r>
            <a:r>
              <a:rPr lang="en-US" sz="2600" dirty="0" smtClean="0"/>
              <a:t>[1]</a:t>
            </a:r>
            <a:endParaRPr lang="cs-CZ" sz="2600" b="1" dirty="0"/>
          </a:p>
        </p:txBody>
      </p:sp>
    </p:spTree>
    <p:extLst>
      <p:ext uri="{BB962C8B-B14F-4D97-AF65-F5344CB8AC3E}">
        <p14:creationId xmlns:p14="http://schemas.microsoft.com/office/powerpoint/2010/main" val="1200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Bezeztrátová komprimace</a:t>
            </a:r>
            <a:endParaRPr lang="cs-CZ" dirty="0"/>
          </a:p>
        </p:txBody>
      </p:sp>
      <p:sp>
        <p:nvSpPr>
          <p:cNvPr id="3" name="Zástupný symbol pro obsah 2"/>
          <p:cNvSpPr>
            <a:spLocks noGrp="1"/>
          </p:cNvSpPr>
          <p:nvPr>
            <p:ph idx="1"/>
          </p:nvPr>
        </p:nvSpPr>
        <p:spPr>
          <a:xfrm>
            <a:off x="304800" y="1412776"/>
            <a:ext cx="8686800" cy="4525963"/>
          </a:xfrm>
        </p:spPr>
        <p:txBody>
          <a:bodyPr>
            <a:noAutofit/>
          </a:bodyPr>
          <a:lstStyle/>
          <a:p>
            <a:pPr marL="0" indent="0">
              <a:buNone/>
            </a:pPr>
            <a:r>
              <a:rPr lang="cs-CZ" sz="2800" dirty="0" smtClean="0"/>
              <a:t>Algoritmy pro komprimaci (kompresi) dat můžeme dělit:</a:t>
            </a:r>
          </a:p>
          <a:p>
            <a:pPr marL="0" indent="0">
              <a:buNone/>
            </a:pPr>
            <a:endParaRPr lang="cs-CZ" dirty="0" smtClean="0"/>
          </a:p>
          <a:p>
            <a:pPr>
              <a:buFont typeface="Wingdings" pitchFamily="2" charset="2"/>
              <a:buChar char="q"/>
            </a:pPr>
            <a:r>
              <a:rPr lang="cs-CZ" b="1" dirty="0" smtClean="0"/>
              <a:t>Bezeztrátová komprimace</a:t>
            </a:r>
            <a:r>
              <a:rPr lang="cs-CZ" dirty="0" smtClean="0"/>
              <a:t>, jak je zřejmé z jejího názvu, uloží veškerá data původního souboru beze ztráty jediného písmene, bodu či zvuku. </a:t>
            </a:r>
            <a:r>
              <a:rPr lang="en-US" dirty="0" smtClean="0"/>
              <a:t>[</a:t>
            </a:r>
            <a:r>
              <a:rPr lang="cs-CZ" dirty="0" smtClean="0"/>
              <a:t>2</a:t>
            </a:r>
            <a:r>
              <a:rPr lang="en-US" dirty="0" smtClean="0"/>
              <a:t>]</a:t>
            </a:r>
            <a:endParaRPr lang="cs-CZ" dirty="0"/>
          </a:p>
          <a:p>
            <a:pPr marL="400050" lvl="1" indent="0">
              <a:buNone/>
            </a:pPr>
            <a:r>
              <a:rPr lang="cs-CZ" sz="3200" i="1" dirty="0" smtClean="0"/>
              <a:t>Změní tedy pouze formu uložení souboru, nikoliv jeho obsah.</a:t>
            </a:r>
          </a:p>
        </p:txBody>
      </p:sp>
    </p:spTree>
    <p:extLst>
      <p:ext uri="{BB962C8B-B14F-4D97-AF65-F5344CB8AC3E}">
        <p14:creationId xmlns:p14="http://schemas.microsoft.com/office/powerpoint/2010/main" val="1994066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Ztrátová komprimace</a:t>
            </a:r>
            <a:endParaRPr lang="cs-CZ" dirty="0"/>
          </a:p>
        </p:txBody>
      </p:sp>
      <p:sp>
        <p:nvSpPr>
          <p:cNvPr id="3" name="Zástupný symbol pro obsah 2"/>
          <p:cNvSpPr>
            <a:spLocks noGrp="1"/>
          </p:cNvSpPr>
          <p:nvPr>
            <p:ph idx="1"/>
          </p:nvPr>
        </p:nvSpPr>
        <p:spPr>
          <a:xfrm>
            <a:off x="304800" y="1554162"/>
            <a:ext cx="8686800" cy="4683150"/>
          </a:xfrm>
        </p:spPr>
        <p:txBody>
          <a:bodyPr>
            <a:normAutofit/>
          </a:bodyPr>
          <a:lstStyle/>
          <a:p>
            <a:pPr marL="342900" lvl="1" indent="-342900">
              <a:buClr>
                <a:srgbClr val="F0A22E"/>
              </a:buClr>
              <a:buFont typeface="Wingdings" pitchFamily="2" charset="2"/>
              <a:buChar char="q"/>
            </a:pPr>
            <a:r>
              <a:rPr lang="cs-CZ" sz="3200" b="1" dirty="0">
                <a:solidFill>
                  <a:srgbClr val="4E3B30"/>
                </a:solidFill>
              </a:rPr>
              <a:t>Ztrátová komprimace </a:t>
            </a:r>
            <a:r>
              <a:rPr lang="cs-CZ" sz="3200" dirty="0">
                <a:solidFill>
                  <a:srgbClr val="4E3B30"/>
                </a:solidFill>
              </a:rPr>
              <a:t>si pak dovolí v zájmu lepší komprese vypustit z původního souboru část informace. </a:t>
            </a:r>
            <a:r>
              <a:rPr lang="en-US" sz="2400" dirty="0">
                <a:solidFill>
                  <a:srgbClr val="4E3B30"/>
                </a:solidFill>
              </a:rPr>
              <a:t>[</a:t>
            </a:r>
            <a:r>
              <a:rPr lang="cs-CZ" sz="2400" dirty="0">
                <a:solidFill>
                  <a:srgbClr val="4E3B30"/>
                </a:solidFill>
              </a:rPr>
              <a:t>2</a:t>
            </a:r>
            <a:r>
              <a:rPr lang="en-US" sz="2400" dirty="0">
                <a:solidFill>
                  <a:srgbClr val="4E3B30"/>
                </a:solidFill>
              </a:rPr>
              <a:t>]</a:t>
            </a:r>
            <a:endParaRPr lang="cs-CZ" sz="2400" dirty="0">
              <a:solidFill>
                <a:srgbClr val="4E3B30"/>
              </a:solidFill>
            </a:endParaRPr>
          </a:p>
          <a:p>
            <a:pPr marL="400050" lvl="2" indent="0">
              <a:buClr>
                <a:srgbClr val="F0A22E"/>
              </a:buClr>
              <a:buNone/>
            </a:pPr>
            <a:r>
              <a:rPr lang="cs-CZ" sz="3200" i="1" dirty="0">
                <a:solidFill>
                  <a:srgbClr val="4E3B30"/>
                </a:solidFill>
              </a:rPr>
              <a:t>Vhodná je ke kompresi mediálních souborů (obraz, zvuk, video). Úroveň komprese se dá ovlivnit, podle požadované kvality výstupu</a:t>
            </a:r>
            <a:r>
              <a:rPr lang="cs-CZ" sz="3200" i="1" dirty="0" smtClean="0">
                <a:solidFill>
                  <a:srgbClr val="4E3B30"/>
                </a:solidFill>
              </a:rPr>
              <a:t>. </a:t>
            </a:r>
            <a:r>
              <a:rPr lang="cs-CZ" sz="3200" b="1" i="1" dirty="0" smtClean="0">
                <a:solidFill>
                  <a:srgbClr val="4E3B30"/>
                </a:solidFill>
              </a:rPr>
              <a:t>Komprese</a:t>
            </a:r>
            <a:r>
              <a:rPr lang="cs-CZ" sz="3200" i="1" dirty="0" smtClean="0">
                <a:solidFill>
                  <a:srgbClr val="4E3B30"/>
                </a:solidFill>
              </a:rPr>
              <a:t> je několikanásobně </a:t>
            </a:r>
            <a:r>
              <a:rPr lang="cs-CZ" sz="3200" b="1" i="1" dirty="0" smtClean="0">
                <a:solidFill>
                  <a:srgbClr val="4E3B30"/>
                </a:solidFill>
              </a:rPr>
              <a:t>náročnější</a:t>
            </a:r>
            <a:r>
              <a:rPr lang="cs-CZ" sz="3200" i="1" dirty="0" smtClean="0">
                <a:solidFill>
                  <a:srgbClr val="4E3B30"/>
                </a:solidFill>
              </a:rPr>
              <a:t> než </a:t>
            </a:r>
            <a:r>
              <a:rPr lang="cs-CZ" sz="3200" b="1" i="1" dirty="0" smtClean="0">
                <a:solidFill>
                  <a:srgbClr val="4E3B30"/>
                </a:solidFill>
              </a:rPr>
              <a:t>dekomprese</a:t>
            </a:r>
            <a:r>
              <a:rPr lang="cs-CZ" sz="3200" i="1" dirty="0" smtClean="0">
                <a:solidFill>
                  <a:srgbClr val="4E3B30"/>
                </a:solidFill>
              </a:rPr>
              <a:t>, ta však zase musí probíhat </a:t>
            </a:r>
            <a:r>
              <a:rPr lang="cs-CZ" sz="3200" b="1" i="1" dirty="0" smtClean="0">
                <a:solidFill>
                  <a:srgbClr val="4E3B30"/>
                </a:solidFill>
              </a:rPr>
              <a:t>v reálném čase </a:t>
            </a:r>
            <a:r>
              <a:rPr lang="cs-CZ" sz="3200" i="1" dirty="0" smtClean="0">
                <a:solidFill>
                  <a:srgbClr val="4E3B30"/>
                </a:solidFill>
              </a:rPr>
              <a:t>(kvůli přehrávání médií).</a:t>
            </a:r>
            <a:endParaRPr lang="cs-CZ" sz="3200" i="1" dirty="0">
              <a:solidFill>
                <a:srgbClr val="4E3B30"/>
              </a:solidFill>
            </a:endParaRPr>
          </a:p>
        </p:txBody>
      </p:sp>
    </p:spTree>
    <p:extLst>
      <p:ext uri="{BB962C8B-B14F-4D97-AF65-F5344CB8AC3E}">
        <p14:creationId xmlns:p14="http://schemas.microsoft.com/office/powerpoint/2010/main" val="702166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Jak fungují ztrátové komprimace?</a:t>
            </a:r>
            <a:endParaRPr lang="cs-CZ" dirty="0"/>
          </a:p>
        </p:txBody>
      </p:sp>
      <p:sp>
        <p:nvSpPr>
          <p:cNvPr id="3" name="Zástupný symbol pro obsah 2"/>
          <p:cNvSpPr>
            <a:spLocks noGrp="1"/>
          </p:cNvSpPr>
          <p:nvPr>
            <p:ph idx="1"/>
          </p:nvPr>
        </p:nvSpPr>
        <p:spPr/>
        <p:txBody>
          <a:bodyPr>
            <a:normAutofit fontScale="92500" lnSpcReduction="10000"/>
          </a:bodyPr>
          <a:lstStyle/>
          <a:p>
            <a:pPr>
              <a:buFont typeface="Wingdings" pitchFamily="2" charset="2"/>
              <a:buChar char="q"/>
            </a:pPr>
            <a:r>
              <a:rPr lang="cs-CZ" dirty="0" smtClean="0"/>
              <a:t>Všechny </a:t>
            </a:r>
            <a:r>
              <a:rPr lang="cs-CZ" b="1" dirty="0" smtClean="0"/>
              <a:t>ztrátové</a:t>
            </a:r>
            <a:r>
              <a:rPr lang="cs-CZ" dirty="0" smtClean="0"/>
              <a:t> kompresní metody využívají </a:t>
            </a:r>
            <a:r>
              <a:rPr lang="cs-CZ" b="1" i="1" dirty="0" smtClean="0"/>
              <a:t>nedokonalosti lidských smyslů</a:t>
            </a:r>
            <a:r>
              <a:rPr lang="cs-CZ" dirty="0" smtClean="0"/>
              <a:t>, vypouštějí ze souborů informace, které naše oko nebo ucho nedokáže zachytit.</a:t>
            </a:r>
          </a:p>
          <a:p>
            <a:pPr>
              <a:buFont typeface="Wingdings" pitchFamily="2" charset="2"/>
              <a:buChar char="q"/>
            </a:pPr>
            <a:r>
              <a:rPr lang="cs-CZ" dirty="0" smtClean="0"/>
              <a:t>Dále používají matematické postupy pro co nejúspornější uložení dat.</a:t>
            </a:r>
          </a:p>
          <a:p>
            <a:pPr>
              <a:buFont typeface="Wingdings" pitchFamily="2" charset="2"/>
              <a:buChar char="q"/>
            </a:pPr>
            <a:r>
              <a:rPr lang="cs-CZ" b="1" dirty="0" smtClean="0"/>
              <a:t>Algoritmu </a:t>
            </a:r>
            <a:r>
              <a:rPr lang="cs-CZ" dirty="0" smtClean="0"/>
              <a:t>pro převod se říká </a:t>
            </a:r>
            <a:r>
              <a:rPr lang="cs-CZ" b="1" dirty="0" err="1" smtClean="0"/>
              <a:t>kodek</a:t>
            </a:r>
            <a:r>
              <a:rPr lang="cs-CZ" dirty="0" smtClean="0"/>
              <a:t> (angl. </a:t>
            </a:r>
            <a:r>
              <a:rPr lang="cs-CZ" i="1" dirty="0" err="1"/>
              <a:t>c</a:t>
            </a:r>
            <a:r>
              <a:rPr lang="cs-CZ" i="1" dirty="0" err="1" smtClean="0"/>
              <a:t>odec</a:t>
            </a:r>
            <a:r>
              <a:rPr lang="cs-CZ" dirty="0" smtClean="0"/>
              <a:t>).</a:t>
            </a:r>
          </a:p>
          <a:p>
            <a:pPr>
              <a:buFont typeface="Wingdings" pitchFamily="2" charset="2"/>
              <a:buChar char="q"/>
            </a:pPr>
            <a:r>
              <a:rPr lang="cs-CZ" b="1" dirty="0" smtClean="0"/>
              <a:t>Program</a:t>
            </a:r>
            <a:r>
              <a:rPr lang="cs-CZ" dirty="0" smtClean="0"/>
              <a:t>, který umí převádět data do komprimovaných formátů, se pak nazývá </a:t>
            </a:r>
            <a:r>
              <a:rPr lang="cs-CZ" b="1" dirty="0" smtClean="0"/>
              <a:t>kodér</a:t>
            </a:r>
            <a:r>
              <a:rPr lang="cs-CZ" dirty="0" smtClean="0"/>
              <a:t> (angl. </a:t>
            </a:r>
            <a:r>
              <a:rPr lang="cs-CZ" i="1" dirty="0" err="1"/>
              <a:t>e</a:t>
            </a:r>
            <a:r>
              <a:rPr lang="cs-CZ" i="1" dirty="0" err="1" smtClean="0"/>
              <a:t>ncoder</a:t>
            </a:r>
            <a:r>
              <a:rPr lang="cs-CZ" dirty="0" smtClean="0"/>
              <a:t>). </a:t>
            </a:r>
            <a:r>
              <a:rPr lang="en-US" sz="2600" dirty="0" smtClean="0"/>
              <a:t>[2]</a:t>
            </a:r>
            <a:endParaRPr lang="cs-CZ" sz="2600" dirty="0" smtClean="0"/>
          </a:p>
          <a:p>
            <a:pPr>
              <a:buFont typeface="Wingdings" pitchFamily="2" charset="2"/>
              <a:buChar char="q"/>
            </a:pPr>
            <a:endParaRPr lang="cs-CZ" dirty="0" smtClean="0"/>
          </a:p>
        </p:txBody>
      </p:sp>
    </p:spTree>
    <p:extLst>
      <p:ext uri="{BB962C8B-B14F-4D97-AF65-F5344CB8AC3E}">
        <p14:creationId xmlns:p14="http://schemas.microsoft.com/office/powerpoint/2010/main" val="2087416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Konvergence PC se spotřební elektronikou</a:t>
            </a:r>
            <a:endParaRPr lang="cs-CZ" dirty="0"/>
          </a:p>
        </p:txBody>
      </p:sp>
      <p:sp>
        <p:nvSpPr>
          <p:cNvPr id="3" name="Zástupný symbol pro obsah 2"/>
          <p:cNvSpPr>
            <a:spLocks noGrp="1"/>
          </p:cNvSpPr>
          <p:nvPr>
            <p:ph idx="1"/>
          </p:nvPr>
        </p:nvSpPr>
        <p:spPr>
          <a:xfrm>
            <a:off x="304800" y="1412776"/>
            <a:ext cx="8686800" cy="5043190"/>
          </a:xfrm>
        </p:spPr>
        <p:txBody>
          <a:bodyPr>
            <a:normAutofit lnSpcReduction="10000"/>
          </a:bodyPr>
          <a:lstStyle/>
          <a:p>
            <a:pPr marL="0" indent="0">
              <a:buNone/>
            </a:pPr>
            <a:r>
              <a:rPr lang="cs-CZ" i="1" dirty="0" smtClean="0"/>
              <a:t>Komprimované soubory s obrázky </a:t>
            </a:r>
            <a:r>
              <a:rPr lang="cs-CZ" dirty="0" smtClean="0"/>
              <a:t>(formáty TIFF, GIF, </a:t>
            </a:r>
            <a:r>
              <a:rPr lang="cs-CZ" dirty="0" err="1" smtClean="0"/>
              <a:t>JPeG</a:t>
            </a:r>
            <a:r>
              <a:rPr lang="cs-CZ" dirty="0" smtClean="0"/>
              <a:t> a další), </a:t>
            </a:r>
            <a:r>
              <a:rPr lang="cs-CZ" i="1" dirty="0" smtClean="0"/>
              <a:t>se zvuky </a:t>
            </a:r>
            <a:r>
              <a:rPr lang="cs-CZ" dirty="0" smtClean="0"/>
              <a:t>(formáty MP3, WMA, OGG a další) a </a:t>
            </a:r>
            <a:r>
              <a:rPr lang="cs-CZ" i="1" dirty="0" smtClean="0"/>
              <a:t>s videem </a:t>
            </a:r>
            <a:r>
              <a:rPr lang="cs-CZ" dirty="0" smtClean="0"/>
              <a:t>(formáty MPEG2, </a:t>
            </a:r>
            <a:r>
              <a:rPr lang="cs-CZ" dirty="0" err="1" smtClean="0"/>
              <a:t>DivX</a:t>
            </a:r>
            <a:r>
              <a:rPr lang="cs-CZ" dirty="0" smtClean="0"/>
              <a:t> a další) se dnes používají zcela běžně. Stojí za nimi léta výzkumu i pokročilé technologie a umožňují </a:t>
            </a:r>
            <a:r>
              <a:rPr lang="cs-CZ" b="1" i="1" dirty="0" smtClean="0"/>
              <a:t>konvergenci</a:t>
            </a:r>
            <a:r>
              <a:rPr lang="cs-CZ" b="1" dirty="0" smtClean="0"/>
              <a:t> </a:t>
            </a:r>
            <a:r>
              <a:rPr lang="cs-CZ" dirty="0" smtClean="0"/>
              <a:t>(splývání) </a:t>
            </a:r>
            <a:r>
              <a:rPr lang="cs-CZ" b="1" dirty="0" smtClean="0"/>
              <a:t>počítačů</a:t>
            </a:r>
            <a:r>
              <a:rPr lang="cs-CZ" dirty="0" smtClean="0"/>
              <a:t> se </a:t>
            </a:r>
            <a:r>
              <a:rPr lang="cs-CZ" b="1" dirty="0" smtClean="0"/>
              <a:t>spotřební elektronikou</a:t>
            </a:r>
            <a:r>
              <a:rPr lang="cs-CZ" dirty="0" smtClean="0"/>
              <a:t>.</a:t>
            </a:r>
          </a:p>
          <a:p>
            <a:pPr marL="0" indent="0">
              <a:buNone/>
            </a:pPr>
            <a:r>
              <a:rPr lang="cs-CZ" dirty="0" smtClean="0"/>
              <a:t>Dnes jsou k dispozici </a:t>
            </a:r>
            <a:r>
              <a:rPr lang="cs-CZ" b="1" dirty="0" smtClean="0"/>
              <a:t>jednoúčelové čipy</a:t>
            </a:r>
            <a:r>
              <a:rPr lang="cs-CZ" dirty="0" smtClean="0"/>
              <a:t>, které umí přehrávat komprimované zvuky i video. Díky nim je na trhu široká nabídka přenosných MP3 i DVD přehrávačů. </a:t>
            </a:r>
            <a:r>
              <a:rPr lang="en-US" sz="2600" dirty="0" smtClean="0"/>
              <a:t>[2]</a:t>
            </a:r>
            <a:endParaRPr lang="cs-CZ" sz="2600" dirty="0"/>
          </a:p>
        </p:txBody>
      </p:sp>
    </p:spTree>
    <p:extLst>
      <p:ext uri="{BB962C8B-B14F-4D97-AF65-F5344CB8AC3E}">
        <p14:creationId xmlns:p14="http://schemas.microsoft.com/office/powerpoint/2010/main" val="2336848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pPr marL="0" indent="0">
              <a:buNone/>
            </a:pPr>
            <a:r>
              <a:rPr lang="cs-CZ" sz="2000" dirty="0" smtClean="0"/>
              <a:t>[</a:t>
            </a:r>
            <a:r>
              <a:rPr lang="cs-CZ" sz="2000" dirty="0"/>
              <a:t>1</a:t>
            </a:r>
            <a:r>
              <a:rPr lang="cs-CZ" sz="2000" dirty="0" smtClean="0"/>
              <a:t>] </a:t>
            </a:r>
            <a:r>
              <a:rPr lang="cs-CZ" sz="2000" dirty="0"/>
              <a:t>ROUBAL, Pavel. Informatika a výpočetní technika pro střední školy: teoretická učebnice. Vyd. 1. Brno: </a:t>
            </a:r>
            <a:r>
              <a:rPr lang="cs-CZ" sz="2000" dirty="0" err="1"/>
              <a:t>Computer</a:t>
            </a:r>
            <a:r>
              <a:rPr lang="cs-CZ" sz="2000" dirty="0"/>
              <a:t> </a:t>
            </a:r>
            <a:r>
              <a:rPr lang="cs-CZ" sz="2000" dirty="0" err="1"/>
              <a:t>Press</a:t>
            </a:r>
            <a:r>
              <a:rPr lang="cs-CZ" sz="2000" dirty="0"/>
              <a:t>, 2010, s. 7</a:t>
            </a:r>
            <a:r>
              <a:rPr lang="cs-CZ" sz="2000" dirty="0" smtClean="0"/>
              <a:t>. </a:t>
            </a:r>
            <a:r>
              <a:rPr lang="cs-CZ" sz="2000" dirty="0"/>
              <a:t>ISBN 978-80-251-3228-9. </a:t>
            </a:r>
          </a:p>
          <a:p>
            <a:pPr marL="0" indent="0">
              <a:buNone/>
            </a:pPr>
            <a:r>
              <a:rPr lang="cs-CZ" sz="2000" dirty="0" smtClean="0"/>
              <a:t>[2] </a:t>
            </a:r>
            <a:r>
              <a:rPr lang="cs-CZ" sz="2000" dirty="0"/>
              <a:t>ROUBAL, Pavel. Informatika a výpočetní technika pro střední školy: teoretická učebnice. Vyd. 1. Brno: </a:t>
            </a:r>
            <a:r>
              <a:rPr lang="cs-CZ" sz="2000" dirty="0" err="1"/>
              <a:t>Computer</a:t>
            </a:r>
            <a:r>
              <a:rPr lang="cs-CZ" sz="2000" dirty="0"/>
              <a:t> </a:t>
            </a:r>
            <a:r>
              <a:rPr lang="cs-CZ" sz="2000" dirty="0" err="1"/>
              <a:t>Press</a:t>
            </a:r>
            <a:r>
              <a:rPr lang="cs-CZ" sz="2000" dirty="0"/>
              <a:t>, 2010, s. </a:t>
            </a:r>
            <a:r>
              <a:rPr lang="cs-CZ" sz="2000" dirty="0" smtClean="0"/>
              <a:t>8. </a:t>
            </a:r>
            <a:r>
              <a:rPr lang="cs-CZ" sz="2000" dirty="0"/>
              <a:t>ISBN 978-80-251-3228-9. </a:t>
            </a:r>
          </a:p>
          <a:p>
            <a:pPr marL="0" indent="0">
              <a:buNone/>
            </a:pPr>
            <a:endParaRPr lang="cs-CZ" dirty="0"/>
          </a:p>
        </p:txBody>
      </p:sp>
    </p:spTree>
    <p:extLst>
      <p:ext uri="{BB962C8B-B14F-4D97-AF65-F5344CB8AC3E}">
        <p14:creationId xmlns:p14="http://schemas.microsoft.com/office/powerpoint/2010/main" val="1161877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143</TotalTime>
  <Words>574</Words>
  <Application>Microsoft Office PowerPoint</Application>
  <PresentationFormat>Předvádění na obrazovce (4:3)</PresentationFormat>
  <Paragraphs>47</Paragraphs>
  <Slides>9</Slides>
  <Notes>0</Notes>
  <HiddenSlides>0</HiddenSlides>
  <MMClips>0</MMClips>
  <ScaleCrop>false</ScaleCrop>
  <HeadingPairs>
    <vt:vector size="4" baseType="variant">
      <vt:variant>
        <vt:lpstr>Motiv</vt:lpstr>
      </vt:variant>
      <vt:variant>
        <vt:i4>2</vt:i4>
      </vt:variant>
      <vt:variant>
        <vt:lpstr>Nadpisy snímků</vt:lpstr>
      </vt:variant>
      <vt:variant>
        <vt:i4>9</vt:i4>
      </vt:variant>
    </vt:vector>
  </HeadingPairs>
  <TitlesOfParts>
    <vt:vector size="11" baseType="lpstr">
      <vt:lpstr>Cesta</vt:lpstr>
      <vt:lpstr>Motiv systému Office</vt:lpstr>
      <vt:lpstr>Prezentace aplikace PowerPoint</vt:lpstr>
      <vt:lpstr>ANOTACE</vt:lpstr>
      <vt:lpstr>Nekomprimované soubory</vt:lpstr>
      <vt:lpstr>Jak na zmenšení objemu dat?</vt:lpstr>
      <vt:lpstr>Bezeztrátová komprimace</vt:lpstr>
      <vt:lpstr>Ztrátová komprimace</vt:lpstr>
      <vt:lpstr>Jak fungují ztrátové komprimace?</vt:lpstr>
      <vt:lpstr>Konvergence PC se spotřební elektronikou</vt:lpstr>
      <vt:lpstr>Použité zdroje</vt:lpstr>
    </vt:vector>
  </TitlesOfParts>
  <Company>SOU Uherský Brod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Ing. Radim Bublík</dc:creator>
  <cp:lastModifiedBy>Ing. Radim Bublík</cp:lastModifiedBy>
  <cp:revision>29</cp:revision>
  <dcterms:created xsi:type="dcterms:W3CDTF">2012-09-09T00:25:46Z</dcterms:created>
  <dcterms:modified xsi:type="dcterms:W3CDTF">2013-02-10T22:14:43Z</dcterms:modified>
</cp:coreProperties>
</file>