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8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8445183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Přenos dat a přenosové rychlosti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Úvod do předmětu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14. 9. 2012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4522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9711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/>
              <a:t>Záměrem této sady výukových materiálů s názvem </a:t>
            </a:r>
            <a:r>
              <a:rPr lang="cs-CZ" sz="2800" b="1" dirty="0" smtClean="0"/>
              <a:t>Úvod do předmětu </a:t>
            </a:r>
            <a:r>
              <a:rPr lang="cs-CZ" sz="2800" dirty="0" smtClean="0"/>
              <a:t>je poskytnout žákům potřebné informace pro lepší orientaci ve významu informačních a komunikačních technologií (zejména počítačů) pro jejich život a nastínit jim rovněž jejich historii a vývoj.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Jednotlivé </a:t>
            </a:r>
            <a:r>
              <a:rPr lang="cs-CZ" sz="2800" dirty="0" err="1" smtClean="0"/>
              <a:t>DUMy</a:t>
            </a:r>
            <a:r>
              <a:rPr lang="cs-CZ" sz="28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Tato prezentace je konkrétně zaměřena na tematický blok </a:t>
            </a:r>
            <a:r>
              <a:rPr lang="cs-CZ" sz="2800" b="1" dirty="0" smtClean="0"/>
              <a:t>Přenos dat a přenosové rychlosti.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8589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Přenos dat (dříve)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504319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/>
              <a:t>S rozvojem počítačových sítí koncem minulého století se rychlý a spolehlivý přenos dat stal nedílnou součástí IT.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Data se samozřejmě přenášela od vzniku počítačů, ale většinou pouze mezi procesorem počítače a jeho pamětí a poté na nějaké trvalé úložiště.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Data jsou v počítači uložena digitálně pomocí nul a jedniček – jednotlivých bitů, v počítačích však nebylo možné přenášet přímo digitální informace (tedy jedničky a nuly), bylo nutné je převádět na analogové křivky pomocí tzv. </a:t>
            </a:r>
            <a:r>
              <a:rPr lang="cs-CZ" sz="2800" b="1" dirty="0" smtClean="0"/>
              <a:t>modemů</a:t>
            </a:r>
            <a:r>
              <a:rPr lang="cs-CZ" sz="2800" dirty="0" smtClean="0"/>
              <a:t> a pak opět na digitální záznam.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To samozřejmě bylo neefektivní a pomalé. </a:t>
            </a:r>
            <a:r>
              <a:rPr lang="en-US" sz="2400" dirty="0" smtClean="0"/>
              <a:t>[1]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0574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Přenos dat (v současnosti)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Dnes se informace přenášejí </a:t>
            </a:r>
            <a:r>
              <a:rPr lang="cs-CZ" b="1" dirty="0" smtClean="0"/>
              <a:t>přímo pomocí jednotlivých bitů</a:t>
            </a:r>
            <a:r>
              <a:rPr lang="cs-CZ" dirty="0" smtClean="0"/>
              <a:t>, nejčastěji s využitím tzv. </a:t>
            </a:r>
            <a:r>
              <a:rPr lang="cs-CZ" b="1" dirty="0" smtClean="0"/>
              <a:t>paketů</a:t>
            </a:r>
            <a:r>
              <a:rPr lang="cs-CZ" dirty="0" smtClean="0"/>
              <a:t> (balíčků) s daty.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Rychlost přenosu dat v sítích se udává v bitech za sekundu </a:t>
            </a:r>
            <a:r>
              <a:rPr lang="cs-CZ" dirty="0" smtClean="0"/>
              <a:t>a v násobných jednotkách, tedy kilobitech, </a:t>
            </a:r>
            <a:r>
              <a:rPr lang="cs-CZ" b="1" dirty="0" smtClean="0"/>
              <a:t>megabitech</a:t>
            </a:r>
            <a:r>
              <a:rPr lang="cs-CZ" dirty="0" smtClean="0"/>
              <a:t> a gigabitech </a:t>
            </a:r>
            <a:r>
              <a:rPr lang="cs-CZ" b="1" dirty="0" smtClean="0"/>
              <a:t>za sekundu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Lokální sítě </a:t>
            </a:r>
            <a:r>
              <a:rPr lang="cs-CZ" dirty="0" smtClean="0"/>
              <a:t>(místní) většinou využívají rychlost </a:t>
            </a:r>
            <a:r>
              <a:rPr lang="cs-CZ" b="1" dirty="0" smtClean="0"/>
              <a:t>100 </a:t>
            </a:r>
            <a:r>
              <a:rPr lang="cs-CZ" b="1" dirty="0" err="1" smtClean="0"/>
              <a:t>Mbit</a:t>
            </a:r>
            <a:r>
              <a:rPr lang="cs-CZ" b="1" dirty="0" smtClean="0"/>
              <a:t>/s (Fast </a:t>
            </a:r>
            <a:r>
              <a:rPr lang="cs-CZ" b="1" dirty="0" err="1" smtClean="0"/>
              <a:t>Ethernet</a:t>
            </a:r>
            <a:r>
              <a:rPr lang="cs-CZ" b="1" dirty="0" smtClean="0"/>
              <a:t>) </a:t>
            </a:r>
            <a:r>
              <a:rPr lang="cs-CZ" dirty="0" smtClean="0"/>
              <a:t>nebo </a:t>
            </a:r>
            <a:r>
              <a:rPr lang="cs-CZ" b="1" dirty="0" smtClean="0"/>
              <a:t>1 </a:t>
            </a:r>
            <a:r>
              <a:rPr lang="cs-CZ" b="1" dirty="0" err="1" smtClean="0"/>
              <a:t>Gbit</a:t>
            </a:r>
            <a:r>
              <a:rPr lang="cs-CZ" b="1" dirty="0" smtClean="0"/>
              <a:t>/s</a:t>
            </a:r>
            <a:r>
              <a:rPr lang="cs-CZ" dirty="0"/>
              <a:t> </a:t>
            </a:r>
            <a:r>
              <a:rPr lang="cs-CZ" b="1" dirty="0" smtClean="0"/>
              <a:t>(Gigabit </a:t>
            </a:r>
            <a:r>
              <a:rPr lang="cs-CZ" b="1" dirty="0" err="1" smtClean="0"/>
              <a:t>Ethernet</a:t>
            </a:r>
            <a:r>
              <a:rPr lang="cs-CZ" b="1" dirty="0" smtClean="0"/>
              <a:t>).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Do internetu</a:t>
            </a:r>
            <a:r>
              <a:rPr lang="cs-CZ" dirty="0" smtClean="0"/>
              <a:t> je pak většinou lokální síť připojena rychlostí v řádu </a:t>
            </a:r>
            <a:r>
              <a:rPr lang="cs-CZ" b="1" dirty="0" smtClean="0"/>
              <a:t>jednotek megabitů za sekundu</a:t>
            </a:r>
            <a:r>
              <a:rPr lang="cs-CZ" dirty="0" smtClean="0"/>
              <a:t>. </a:t>
            </a:r>
            <a:r>
              <a:rPr lang="en-US" sz="2600" dirty="0" smtClean="0"/>
              <a:t>[1]</a:t>
            </a:r>
            <a:endParaRPr lang="cs-CZ" sz="2600" b="1" dirty="0"/>
          </a:p>
        </p:txBody>
      </p:sp>
    </p:spTree>
    <p:extLst>
      <p:ext uri="{BB962C8B-B14F-4D97-AF65-F5344CB8AC3E}">
        <p14:creationId xmlns:p14="http://schemas.microsoft.com/office/powerpoint/2010/main" val="1200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</a:t>
            </a:r>
            <a:r>
              <a:rPr lang="en-US" dirty="0" smtClean="0"/>
              <a:t>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err="1" smtClean="0"/>
              <a:t>Kapacita</a:t>
            </a:r>
            <a:r>
              <a:rPr lang="en-US" sz="2800" dirty="0" smtClean="0"/>
              <a:t> </a:t>
            </a:r>
            <a:r>
              <a:rPr lang="en-US" sz="2800" dirty="0" err="1" smtClean="0"/>
              <a:t>datov</a:t>
            </a:r>
            <a:r>
              <a:rPr lang="cs-CZ" sz="2800" dirty="0" err="1" smtClean="0"/>
              <a:t>ých</a:t>
            </a:r>
            <a:r>
              <a:rPr lang="cs-CZ" sz="2800" dirty="0" smtClean="0"/>
              <a:t> médií a velikosti souborů se neudává v (</a:t>
            </a:r>
            <a:r>
              <a:rPr lang="cs-CZ" sz="2800" dirty="0" err="1" smtClean="0"/>
              <a:t>mega</a:t>
            </a:r>
            <a:r>
              <a:rPr lang="cs-CZ" sz="2800" dirty="0" smtClean="0"/>
              <a:t>) </a:t>
            </a:r>
            <a:r>
              <a:rPr lang="cs-CZ" sz="2800" i="1" dirty="0" smtClean="0"/>
              <a:t>bitech</a:t>
            </a:r>
            <a:r>
              <a:rPr lang="cs-CZ" sz="2800" dirty="0" smtClean="0"/>
              <a:t>, ale v (</a:t>
            </a:r>
            <a:r>
              <a:rPr lang="cs-CZ" sz="2800" dirty="0" err="1" smtClean="0"/>
              <a:t>mega</a:t>
            </a:r>
            <a:r>
              <a:rPr lang="cs-CZ" sz="2800" dirty="0" smtClean="0"/>
              <a:t>) </a:t>
            </a:r>
            <a:r>
              <a:rPr lang="cs-CZ" sz="2800" i="1" dirty="0" smtClean="0"/>
              <a:t>bajtech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Protože je přenosová rychlost a datový objem vyjádřen v různých jednotkách, je třeba provádět v praxi jejich přepočet pomocí znalosti vztahu </a:t>
            </a:r>
            <a:r>
              <a:rPr lang="cs-CZ" sz="2800" b="1" dirty="0" smtClean="0"/>
              <a:t>1 B = 8 b</a:t>
            </a:r>
            <a:r>
              <a:rPr lang="cs-CZ" sz="2800" dirty="0" smtClean="0"/>
              <a:t>, např.:</a:t>
            </a:r>
          </a:p>
          <a:p>
            <a:pPr marL="0" indent="0">
              <a:buNone/>
            </a:pPr>
            <a:r>
              <a:rPr lang="cs-CZ" sz="2800" b="1" dirty="0" smtClean="0"/>
              <a:t>Připojení s rychlostí 4 </a:t>
            </a:r>
            <a:r>
              <a:rPr lang="cs-CZ" sz="2800" b="1" dirty="0" err="1" smtClean="0"/>
              <a:t>Mbit</a:t>
            </a:r>
            <a:r>
              <a:rPr lang="cs-CZ" sz="2800" b="1" dirty="0" smtClean="0"/>
              <a:t>/s </a:t>
            </a:r>
            <a:r>
              <a:rPr lang="cs-CZ" sz="2800" dirty="0" smtClean="0"/>
              <a:t>(megabity za sekundu)  má po přepočtu na bajty rychlost:</a:t>
            </a:r>
          </a:p>
          <a:p>
            <a:pPr marL="0" indent="0">
              <a:buNone/>
            </a:pPr>
            <a:r>
              <a:rPr lang="cs-CZ" sz="2800" dirty="0" smtClean="0"/>
              <a:t>4 : 8 = </a:t>
            </a:r>
            <a:r>
              <a:rPr lang="cs-CZ" sz="2800" b="1" dirty="0" smtClean="0"/>
              <a:t>0,5 MB/s </a:t>
            </a:r>
            <a:r>
              <a:rPr lang="cs-CZ" sz="2800" dirty="0" smtClean="0"/>
              <a:t>(megabajtu za sekundu</a:t>
            </a:r>
            <a:r>
              <a:rPr lang="en-US" sz="2800" dirty="0"/>
              <a:t>)</a:t>
            </a:r>
            <a:r>
              <a:rPr lang="cs-CZ" sz="2800" dirty="0" smtClean="0"/>
              <a:t>, resp.:</a:t>
            </a:r>
          </a:p>
          <a:p>
            <a:pPr marL="0" indent="0">
              <a:buNone/>
            </a:pPr>
            <a:r>
              <a:rPr lang="cs-CZ" sz="2800" dirty="0" smtClean="0"/>
              <a:t>0,5 MB/s * 1024 = 512 KB/s (kilobajtu za sekundu).</a:t>
            </a:r>
            <a:r>
              <a:rPr lang="en-US" sz="2800" dirty="0"/>
              <a:t> </a:t>
            </a:r>
            <a:r>
              <a:rPr lang="en-US" sz="2400" dirty="0"/>
              <a:t>[1]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994066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Jednoduchý Příklad na datový přenos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6831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/>
              <a:t>Datový soubor o velikosti </a:t>
            </a:r>
            <a:r>
              <a:rPr lang="cs-CZ" b="1" i="1" dirty="0" smtClean="0"/>
              <a:t>750 MB </a:t>
            </a:r>
            <a:r>
              <a:rPr lang="cs-CZ" i="1" dirty="0" smtClean="0"/>
              <a:t>chceme přenést po lince s (přenosovou) rychlostí </a:t>
            </a:r>
            <a:r>
              <a:rPr lang="cs-CZ" b="1" i="1" dirty="0" smtClean="0"/>
              <a:t>10 </a:t>
            </a:r>
            <a:r>
              <a:rPr lang="cs-CZ" b="1" i="1" dirty="0" err="1" smtClean="0"/>
              <a:t>Mbit</a:t>
            </a:r>
            <a:r>
              <a:rPr lang="cs-CZ" b="1" i="1" dirty="0" smtClean="0"/>
              <a:t>/s</a:t>
            </a:r>
            <a:r>
              <a:rPr lang="cs-CZ" i="1" dirty="0" smtClean="0"/>
              <a:t>. Jak dlouho bude teoreticky přenos trvat?</a:t>
            </a:r>
          </a:p>
          <a:p>
            <a:pPr marL="0" indent="0">
              <a:buNone/>
            </a:pPr>
            <a:r>
              <a:rPr lang="cs-CZ" dirty="0" smtClean="0"/>
              <a:t>Postup: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r</a:t>
            </a:r>
            <a:r>
              <a:rPr lang="cs-CZ" dirty="0" smtClean="0"/>
              <a:t>ychlost 10 </a:t>
            </a:r>
            <a:r>
              <a:rPr lang="cs-CZ" dirty="0" err="1" smtClean="0"/>
              <a:t>Mbit</a:t>
            </a:r>
            <a:r>
              <a:rPr lang="cs-CZ" dirty="0" smtClean="0"/>
              <a:t>/s znamená (podělíme ji osmi) 1,25 MB/s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750 MB : 1,25 MB/s = 600 s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600 s : 60 = </a:t>
            </a:r>
            <a:r>
              <a:rPr lang="cs-CZ" b="1" dirty="0" smtClean="0"/>
              <a:t>10 minut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702166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827584" y="2348880"/>
            <a:ext cx="7848872" cy="20162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Obecn</a:t>
            </a:r>
            <a:r>
              <a:rPr lang="cs-CZ" dirty="0" smtClean="0"/>
              <a:t>ý vzorec pro datový přenos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00944" y="2564904"/>
            <a:ext cx="3475112" cy="72270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Datový objem </a:t>
            </a:r>
            <a:r>
              <a:rPr lang="en-US" dirty="0" smtClean="0"/>
              <a:t>[Mb]</a:t>
            </a:r>
            <a:endParaRPr lang="cs-CZ" dirty="0" smtClean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115616" y="3501008"/>
            <a:ext cx="5040560" cy="864096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dirty="0" smtClean="0"/>
              <a:t>Přenosová rychlost </a:t>
            </a:r>
            <a:r>
              <a:rPr lang="en-US" dirty="0" smtClean="0"/>
              <a:t>[Mb</a:t>
            </a:r>
            <a:r>
              <a:rPr lang="cs-CZ" dirty="0" smtClean="0"/>
              <a:t>/s</a:t>
            </a:r>
            <a:r>
              <a:rPr lang="en-US" dirty="0" smtClean="0"/>
              <a:t>]</a:t>
            </a:r>
            <a:endParaRPr lang="cs-CZ" dirty="0" smtClean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115616" y="3356991"/>
            <a:ext cx="4464496" cy="1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705400" y="2995637"/>
            <a:ext cx="3475112" cy="722709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en-US" dirty="0" smtClean="0"/>
              <a:t>= </a:t>
            </a:r>
            <a:r>
              <a:rPr lang="cs-CZ" dirty="0" smtClean="0"/>
              <a:t>Čas přenosu</a:t>
            </a:r>
            <a:r>
              <a:rPr lang="en-US" dirty="0" smtClean="0"/>
              <a:t> [s]</a:t>
            </a:r>
            <a:r>
              <a:rPr lang="cs-CZ" dirty="0" smtClean="0"/>
              <a:t>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55576" y="4581128"/>
            <a:ext cx="78488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Všimněte si, že </a:t>
            </a:r>
            <a:r>
              <a:rPr lang="cs-CZ" sz="2800" b="1" i="1" dirty="0" smtClean="0"/>
              <a:t>je nutno dosazovat v odpovídajících si jednotkách</a:t>
            </a:r>
            <a:r>
              <a:rPr lang="cs-CZ" sz="2800" i="1" dirty="0" smtClean="0"/>
              <a:t>! (Nemusí to být nutně megabity, jednotky si ale musí odpovídat, aby „seděla“ i tzv. rozměrová zkouška, jako např. ve fyzice).</a:t>
            </a:r>
            <a:endParaRPr lang="cs-CZ" sz="2800" i="1" dirty="0"/>
          </a:p>
        </p:txBody>
      </p:sp>
      <p:sp>
        <p:nvSpPr>
          <p:cNvPr id="5" name="Obdélník 4"/>
          <p:cNvSpPr/>
          <p:nvPr/>
        </p:nvSpPr>
        <p:spPr>
          <a:xfrm>
            <a:off x="755576" y="1628800"/>
            <a:ext cx="784887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i="1" dirty="0" smtClean="0">
                <a:solidFill>
                  <a:prstClr val="black"/>
                </a:solidFill>
              </a:rPr>
              <a:t>V příkladu se využil následující obecný vzorec:</a:t>
            </a:r>
            <a:endParaRPr lang="cs-CZ" sz="2800" i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504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příklady pro lepší pochopení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i="1" dirty="0" smtClean="0"/>
              <a:t>Ukažte si na tabuli výpočet následujících příkladů, spolupracujte s vyučujícím:</a:t>
            </a:r>
          </a:p>
          <a:p>
            <a:pPr marL="0" indent="0"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cs-CZ" dirty="0" smtClean="0"/>
              <a:t>1) Jak velký datový objem (v gigabajtech) měl soubor, který se přenášel </a:t>
            </a:r>
            <a:r>
              <a:rPr lang="cs-CZ" b="1" dirty="0" smtClean="0"/>
              <a:t>2,5 minuty </a:t>
            </a:r>
            <a:r>
              <a:rPr lang="cs-CZ" dirty="0" smtClean="0"/>
              <a:t>na lince s přenosovou rychlostí </a:t>
            </a:r>
            <a:r>
              <a:rPr lang="cs-CZ" b="1" dirty="0" smtClean="0"/>
              <a:t>100 </a:t>
            </a:r>
            <a:r>
              <a:rPr lang="cs-CZ" b="1" dirty="0" err="1" smtClean="0"/>
              <a:t>Mbit</a:t>
            </a:r>
            <a:r>
              <a:rPr lang="cs-CZ" b="1" dirty="0" smtClean="0"/>
              <a:t>/s</a:t>
            </a:r>
            <a:r>
              <a:rPr lang="cs-CZ" dirty="0" smtClean="0"/>
              <a:t>?</a:t>
            </a:r>
          </a:p>
          <a:p>
            <a:pPr marL="0" indent="0"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cs-CZ" dirty="0"/>
              <a:t>	</a:t>
            </a:r>
            <a:r>
              <a:rPr lang="cs-CZ" i="1" dirty="0" smtClean="0"/>
              <a:t>(Správná odpověď: 1,831 GB)</a:t>
            </a:r>
          </a:p>
          <a:p>
            <a:pPr marL="0" indent="0"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cs-CZ" dirty="0" smtClean="0"/>
              <a:t>2) Jakou přenosovou rychlostí (v megabitech za sekundu) disponuje linka, která je schopna přenést </a:t>
            </a:r>
            <a:r>
              <a:rPr lang="cs-CZ" b="1" dirty="0" smtClean="0"/>
              <a:t>4,45 GB </a:t>
            </a:r>
            <a:r>
              <a:rPr lang="cs-CZ" dirty="0" smtClean="0"/>
              <a:t>(což je zhruba reálná kapacita jednoho běžného prázdného disku DVD-R)</a:t>
            </a:r>
            <a:r>
              <a:rPr lang="cs-CZ" b="1" dirty="0" smtClean="0"/>
              <a:t> </a:t>
            </a:r>
            <a:r>
              <a:rPr lang="cs-CZ" dirty="0" smtClean="0"/>
              <a:t>za </a:t>
            </a:r>
            <a:r>
              <a:rPr lang="cs-CZ" b="1" dirty="0" smtClean="0"/>
              <a:t>38 minut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i="1" dirty="0" smtClean="0"/>
              <a:t>(Správná odpověď: 16 </a:t>
            </a:r>
            <a:r>
              <a:rPr lang="cs-CZ" i="1" dirty="0" err="1" smtClean="0"/>
              <a:t>Mbit</a:t>
            </a:r>
            <a:r>
              <a:rPr lang="cs-CZ" i="1" dirty="0" smtClean="0"/>
              <a:t>/s)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3825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s využitím komprimace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Chceme přenést 100 obrázků z 10 </a:t>
            </a:r>
            <a:r>
              <a:rPr lang="cs-CZ" dirty="0" err="1" smtClean="0"/>
              <a:t>Mpix</a:t>
            </a:r>
            <a:r>
              <a:rPr lang="cs-CZ" dirty="0" smtClean="0"/>
              <a:t> digitálního fotoaparátu, který používá barevnou hloubku 16,8 mil. barev a ztrátovou kompresi </a:t>
            </a:r>
            <a:r>
              <a:rPr lang="cs-CZ" dirty="0" err="1" smtClean="0"/>
              <a:t>JPeG</a:t>
            </a:r>
            <a:r>
              <a:rPr lang="cs-CZ" dirty="0" smtClean="0"/>
              <a:t> s průměrným kompresním poměrem 1:10. Máme k dispozici linku o průměrné přenosové rychlosti 8 </a:t>
            </a:r>
            <a:r>
              <a:rPr lang="cs-CZ" dirty="0" err="1" smtClean="0"/>
              <a:t>Mbit</a:t>
            </a:r>
            <a:r>
              <a:rPr lang="cs-CZ" dirty="0" smtClean="0"/>
              <a:t>/s. Jak dlouho bude přenos probíhat? </a:t>
            </a:r>
            <a:r>
              <a:rPr lang="en-US" sz="2400" dirty="0" smtClean="0"/>
              <a:t>[2]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800" i="1" dirty="0" smtClean="0"/>
              <a:t>Řešení je na dalším slajdu…</a:t>
            </a:r>
            <a:endParaRPr lang="en-US" sz="2800" i="1" dirty="0" smtClean="0"/>
          </a:p>
        </p:txBody>
      </p:sp>
    </p:spTree>
    <p:extLst>
      <p:ext uri="{BB962C8B-B14F-4D97-AF65-F5344CB8AC3E}">
        <p14:creationId xmlns:p14="http://schemas.microsoft.com/office/powerpoint/2010/main" val="1073477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Počet bodů obrázku známe: 10 </a:t>
            </a:r>
            <a:r>
              <a:rPr lang="cs-CZ" sz="2400" dirty="0" err="1" smtClean="0"/>
              <a:t>Mpix</a:t>
            </a:r>
            <a:r>
              <a:rPr lang="cs-CZ" sz="2400" dirty="0" smtClean="0"/>
              <a:t> = 10 000 000 pixelů (bodů)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Pro 16,8 mil. barev potřebujeme 24 bitů na zakódování (uložení) barvy každého jednotlivého pixelu (bodu).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Po stisknutí spouště fotoaparátu vznikne tedy 240 000 000 bitů obrazových dat.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Tato data (jeden obrázek) se ale při ukládání na paměťovou kartu zkomprimují algoritmem </a:t>
            </a:r>
            <a:r>
              <a:rPr lang="cs-CZ" sz="2400" dirty="0" err="1" smtClean="0"/>
              <a:t>JPeG</a:t>
            </a:r>
            <a:r>
              <a:rPr lang="cs-CZ" sz="2400" dirty="0" smtClean="0"/>
              <a:t>, který tento datový objem zmenší v poměru 1:10 (máme zadáno), proto se uloží pouze 24 000 000 bitů. Převedeme-li je na megabity, bude to zhruba 22,89 </a:t>
            </a:r>
            <a:r>
              <a:rPr lang="cs-CZ" sz="2400" dirty="0" err="1" smtClean="0"/>
              <a:t>Mbit</a:t>
            </a:r>
            <a:r>
              <a:rPr lang="cs-CZ" sz="24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Obrázků má být 100, dostáváme tedy celkový datový objem pro přenos o velikosti 2289 </a:t>
            </a:r>
            <a:r>
              <a:rPr lang="cs-CZ" sz="2400" dirty="0" err="1" smtClean="0"/>
              <a:t>Mbit</a:t>
            </a:r>
            <a:r>
              <a:rPr lang="cs-CZ" sz="2400" dirty="0" smtClean="0"/>
              <a:t> (megabitů).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Podle obecného vzorce pro výpočet času přenosu 2289 : 8 = 286,1 s.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/>
              <a:t>Přenos bude tedy trvat </a:t>
            </a:r>
            <a:r>
              <a:rPr lang="cs-CZ" sz="2400" dirty="0" smtClean="0"/>
              <a:t>zhruba </a:t>
            </a:r>
            <a:r>
              <a:rPr lang="cs-CZ" sz="2400" b="1" dirty="0" smtClean="0"/>
              <a:t>286,1 sekund.</a:t>
            </a:r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40835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>[</a:t>
            </a:r>
            <a:r>
              <a:rPr lang="cs-CZ" sz="2000" dirty="0"/>
              <a:t>1</a:t>
            </a:r>
            <a:r>
              <a:rPr lang="cs-CZ" sz="2000" dirty="0" smtClean="0"/>
              <a:t>] </a:t>
            </a:r>
            <a:r>
              <a:rPr lang="cs-CZ" sz="2000" dirty="0"/>
              <a:t>ROUBAL, Pavel. Informatika a výpočetní technika pro střední školy: teoretická učebnice. Vyd. 1.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2010, s. </a:t>
            </a:r>
            <a:r>
              <a:rPr lang="cs-CZ" sz="2000" dirty="0" smtClean="0"/>
              <a:t>8. </a:t>
            </a:r>
            <a:r>
              <a:rPr lang="cs-CZ" sz="2000" dirty="0"/>
              <a:t>ISBN 978-80-251-3228-9. </a:t>
            </a:r>
          </a:p>
          <a:p>
            <a:pPr marL="0" lvl="0" indent="0">
              <a:buClr>
                <a:srgbClr val="F0A22E"/>
              </a:buClr>
              <a:buNone/>
            </a:pPr>
            <a:r>
              <a:rPr lang="cs-CZ" sz="2000" dirty="0" smtClean="0">
                <a:solidFill>
                  <a:srgbClr val="4E3B30"/>
                </a:solidFill>
              </a:rPr>
              <a:t>[2] </a:t>
            </a:r>
            <a:r>
              <a:rPr lang="cs-CZ" sz="2000" dirty="0">
                <a:solidFill>
                  <a:srgbClr val="4E3B30"/>
                </a:solidFill>
              </a:rPr>
              <a:t>ROUBAL, Pavel. Informatika a výpočetní technika pro střední školy: teoretická učebnice. Vyd. 1. Brno: </a:t>
            </a:r>
            <a:r>
              <a:rPr lang="cs-CZ" sz="2000" dirty="0" err="1">
                <a:solidFill>
                  <a:srgbClr val="4E3B30"/>
                </a:solidFill>
              </a:rPr>
              <a:t>Computer</a:t>
            </a:r>
            <a:r>
              <a:rPr lang="cs-CZ" sz="2000" dirty="0">
                <a:solidFill>
                  <a:srgbClr val="4E3B30"/>
                </a:solidFill>
              </a:rPr>
              <a:t> </a:t>
            </a:r>
            <a:r>
              <a:rPr lang="cs-CZ" sz="2000" dirty="0" err="1">
                <a:solidFill>
                  <a:srgbClr val="4E3B30"/>
                </a:solidFill>
              </a:rPr>
              <a:t>Press</a:t>
            </a:r>
            <a:r>
              <a:rPr lang="cs-CZ" sz="2000" dirty="0">
                <a:solidFill>
                  <a:srgbClr val="4E3B30"/>
                </a:solidFill>
              </a:rPr>
              <a:t>, 2010, s. </a:t>
            </a:r>
            <a:r>
              <a:rPr lang="en-US" sz="2000" dirty="0" smtClean="0">
                <a:solidFill>
                  <a:srgbClr val="4E3B30"/>
                </a:solidFill>
              </a:rPr>
              <a:t>10</a:t>
            </a:r>
            <a:r>
              <a:rPr lang="cs-CZ" sz="2000" dirty="0" smtClean="0">
                <a:solidFill>
                  <a:srgbClr val="4E3B30"/>
                </a:solidFill>
              </a:rPr>
              <a:t>. </a:t>
            </a:r>
            <a:r>
              <a:rPr lang="cs-CZ" sz="2000" dirty="0">
                <a:solidFill>
                  <a:srgbClr val="4E3B30"/>
                </a:solidFill>
              </a:rPr>
              <a:t>ISBN 978-80-251-3228-9.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1877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108</TotalTime>
  <Words>555</Words>
  <Application>Microsoft Office PowerPoint</Application>
  <PresentationFormat>Předvádění na obrazovce (4:3)</PresentationFormat>
  <Paragraphs>69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Cesta</vt:lpstr>
      <vt:lpstr>Motiv systému Office</vt:lpstr>
      <vt:lpstr>Prezentace aplikace PowerPoint</vt:lpstr>
      <vt:lpstr>ANOTACE</vt:lpstr>
      <vt:lpstr>Přenos dat (dříve)</vt:lpstr>
      <vt:lpstr>Přenos dat (v současnosti)</vt:lpstr>
      <vt:lpstr>Pozor!</vt:lpstr>
      <vt:lpstr>Jednoduchý Příklad na datový přenos</vt:lpstr>
      <vt:lpstr>Obecný vzorec pro datový přenos</vt:lpstr>
      <vt:lpstr>Další příklady pro lepší pochopení</vt:lpstr>
      <vt:lpstr>Příklad s využitím komprimace</vt:lpstr>
      <vt:lpstr>Řešení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Ing. Radim Bublík</cp:lastModifiedBy>
  <cp:revision>26</cp:revision>
  <dcterms:created xsi:type="dcterms:W3CDTF">2012-09-09T00:25:46Z</dcterms:created>
  <dcterms:modified xsi:type="dcterms:W3CDTF">2013-02-10T22:16:02Z</dcterms:modified>
</cp:coreProperties>
</file>