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9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55" autoAdjust="0"/>
    <p:restoredTop sz="94660"/>
  </p:normalViewPr>
  <p:slideViewPr>
    <p:cSldViewPr>
      <p:cViewPr varScale="1">
        <p:scale>
          <a:sx n="88" d="100"/>
          <a:sy n="88" d="100"/>
        </p:scale>
        <p:origin x="-99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6803010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Informace, práce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 informacemi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Úvod do předmětu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17. 9. 2012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4522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97118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/>
              <a:t>Záměrem této sady výukových materiálů s názvem </a:t>
            </a:r>
            <a:r>
              <a:rPr lang="cs-CZ" sz="2800" b="1" dirty="0" smtClean="0"/>
              <a:t>Úvod do předmětu </a:t>
            </a:r>
            <a:r>
              <a:rPr lang="cs-CZ" sz="2800" dirty="0" smtClean="0"/>
              <a:t>je poskytnout žákům potřebné informace pro lepší orientaci ve významu informačních a komunikačních technologií (zejména počítačů) pro jejich život a nastínit jim rovněž jejich historii a vývoj.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Jednotlivé </a:t>
            </a:r>
            <a:r>
              <a:rPr lang="cs-CZ" sz="2800" dirty="0" err="1" smtClean="0"/>
              <a:t>DUMy</a:t>
            </a:r>
            <a:r>
              <a:rPr lang="cs-CZ" sz="2800" dirty="0" smtClean="0"/>
              <a:t> (prezentace a pracovní listy) v této sadě pokryjí postupně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Tato prezentace je konkrétně zaměřena na tematický celek </a:t>
            </a:r>
            <a:r>
              <a:rPr lang="cs-CZ" sz="2800" b="1" dirty="0" smtClean="0"/>
              <a:t>Informace, práce s informacemi.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85898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Informace jsou uloženy v digitální podobě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824536"/>
          </a:xfrm>
        </p:spPr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dirty="0" smtClean="0"/>
              <a:t>Víme již, že </a:t>
            </a:r>
            <a:r>
              <a:rPr lang="cs-CZ" b="1" dirty="0" smtClean="0"/>
              <a:t>veškeré informace jsou v počítači uloženy v digitální podobě</a:t>
            </a:r>
            <a:r>
              <a:rPr lang="cs-CZ" dirty="0" smtClean="0"/>
              <a:t>, konkrétně </a:t>
            </a:r>
            <a:r>
              <a:rPr lang="cs-CZ" b="1" dirty="0" smtClean="0"/>
              <a:t>ve formě jedniček a nul</a:t>
            </a:r>
            <a:r>
              <a:rPr lang="cs-CZ" dirty="0" smtClean="0"/>
              <a:t>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Jaká jsou ale pravidla, podle kterých se jednotlivé </a:t>
            </a:r>
            <a:r>
              <a:rPr lang="cs-CZ" b="1" dirty="0" smtClean="0"/>
              <a:t>bity</a:t>
            </a:r>
            <a:r>
              <a:rPr lang="cs-CZ" dirty="0" smtClean="0"/>
              <a:t> nastaví na jedničku nebo nulu? Jak bychom z nich i my sami poznali, co si to počítač vlastně uložil?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A jak je vůbec možné, že při práci s počítačem žádné jedničky a nuly „nevidíme“, ale pracujeme s písmeny a čísly, která důvěrně známe?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574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Dvojková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 smtClean="0"/>
              <a:t>Způsob kódování čísel pomocí dvou znaků se v</a:t>
            </a:r>
            <a:r>
              <a:rPr lang="en-US" dirty="0" smtClean="0"/>
              <a:t> </a:t>
            </a:r>
            <a:r>
              <a:rPr lang="cs-CZ" dirty="0" smtClean="0"/>
              <a:t>matematice nazývá </a:t>
            </a:r>
            <a:r>
              <a:rPr lang="cs-CZ" b="1" dirty="0" smtClean="0"/>
              <a:t>dvojková</a:t>
            </a:r>
            <a:r>
              <a:rPr lang="cs-CZ" dirty="0" smtClean="0"/>
              <a:t> (</a:t>
            </a:r>
            <a:r>
              <a:rPr lang="cs-CZ" b="1" dirty="0" smtClean="0"/>
              <a:t>binární</a:t>
            </a:r>
            <a:r>
              <a:rPr lang="cs-CZ" dirty="0" smtClean="0"/>
              <a:t>) </a:t>
            </a:r>
            <a:r>
              <a:rPr lang="cs-CZ" b="1" dirty="0" smtClean="0"/>
              <a:t>soustava</a:t>
            </a:r>
            <a:r>
              <a:rPr lang="cs-CZ" dirty="0" smtClean="0"/>
              <a:t>. Obsahuje pouze dva znaky (dvě číslice) a to nulu a jedničku. Tedy přesně ta, která může nabývat i 1 bit informace.</a:t>
            </a:r>
          </a:p>
          <a:p>
            <a:pPr marL="0" indent="0" algn="just">
              <a:buNone/>
            </a:pPr>
            <a:r>
              <a:rPr lang="en-US" b="1" dirty="0" smtClean="0"/>
              <a:t>M</a:t>
            </a:r>
            <a:r>
              <a:rPr lang="cs-CZ" b="1" dirty="0" smtClean="0"/>
              <a:t>y lidé </a:t>
            </a:r>
            <a:r>
              <a:rPr lang="cs-CZ" dirty="0" smtClean="0"/>
              <a:t>však, na rozdíl od počítačů, běžně </a:t>
            </a:r>
            <a:r>
              <a:rPr lang="cs-CZ" b="1" dirty="0" smtClean="0"/>
              <a:t>myslíme</a:t>
            </a:r>
            <a:r>
              <a:rPr lang="cs-CZ" dirty="0" smtClean="0"/>
              <a:t> </a:t>
            </a:r>
            <a:r>
              <a:rPr lang="cs-CZ" b="1" dirty="0" smtClean="0"/>
              <a:t>a</a:t>
            </a:r>
            <a:r>
              <a:rPr lang="cs-CZ" dirty="0" smtClean="0"/>
              <a:t> </a:t>
            </a:r>
            <a:r>
              <a:rPr lang="cs-CZ" b="1" dirty="0" smtClean="0"/>
              <a:t>pracujeme v soustavě desítkové </a:t>
            </a:r>
            <a:r>
              <a:rPr lang="cs-CZ" dirty="0" smtClean="0"/>
              <a:t>(dekadické). Na jejím principu si postupně ukážeme, jak se zapisují čísla v soustavě dvojkové.</a:t>
            </a:r>
          </a:p>
        </p:txBody>
      </p:sp>
    </p:spTree>
    <p:extLst>
      <p:ext uri="{BB962C8B-B14F-4D97-AF65-F5344CB8AC3E}">
        <p14:creationId xmlns:p14="http://schemas.microsoft.com/office/powerpoint/2010/main" val="476902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7452320" y="4869160"/>
            <a:ext cx="136815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5724128" y="4869160"/>
            <a:ext cx="1368152" cy="576064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995936" y="4869160"/>
            <a:ext cx="136815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2267744" y="4869160"/>
            <a:ext cx="1440160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004048" y="4221088"/>
            <a:ext cx="1008112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851920" y="4221088"/>
            <a:ext cx="792088" cy="576064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915816" y="4221088"/>
            <a:ext cx="64807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2267744" y="4221088"/>
            <a:ext cx="360040" cy="57606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68315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i="1" dirty="0"/>
              <a:t>Tento způsob zápisu libovolného čísla </a:t>
            </a:r>
            <a:r>
              <a:rPr lang="cs-CZ" i="1" dirty="0" smtClean="0"/>
              <a:t>pomocí číslic se postupně učí děti od první třídy základní školy:</a:t>
            </a:r>
            <a:endParaRPr lang="cs-CZ" dirty="0" smtClean="0"/>
          </a:p>
          <a:p>
            <a:pPr marL="0" indent="0">
              <a:buNone/>
            </a:pPr>
            <a:r>
              <a:rPr lang="cs-CZ" sz="3500" dirty="0" smtClean="0"/>
              <a:t>1521 </a:t>
            </a:r>
            <a:r>
              <a:rPr lang="cs-CZ" sz="3500" dirty="0"/>
              <a:t>= 1 </a:t>
            </a:r>
            <a:r>
              <a:rPr lang="cs-CZ" sz="3500" i="1" dirty="0" smtClean="0"/>
              <a:t>tisíců</a:t>
            </a:r>
            <a:r>
              <a:rPr lang="cs-CZ" sz="3500" dirty="0" smtClean="0"/>
              <a:t> </a:t>
            </a:r>
            <a:r>
              <a:rPr lang="cs-CZ" sz="3500" dirty="0"/>
              <a:t>+ 5 </a:t>
            </a:r>
            <a:r>
              <a:rPr lang="cs-CZ" sz="3500" i="1" dirty="0" smtClean="0"/>
              <a:t>stovek</a:t>
            </a:r>
            <a:r>
              <a:rPr lang="cs-CZ" sz="3500" dirty="0" smtClean="0"/>
              <a:t> </a:t>
            </a:r>
            <a:r>
              <a:rPr lang="cs-CZ" sz="3500" dirty="0"/>
              <a:t>+ 2 </a:t>
            </a:r>
            <a:r>
              <a:rPr lang="cs-CZ" sz="3500" i="1" dirty="0" smtClean="0"/>
              <a:t>desítek</a:t>
            </a:r>
            <a:r>
              <a:rPr lang="cs-CZ" sz="3500" dirty="0" smtClean="0"/>
              <a:t> </a:t>
            </a:r>
            <a:r>
              <a:rPr lang="cs-CZ" sz="3500" dirty="0"/>
              <a:t>+ 1 </a:t>
            </a:r>
            <a:r>
              <a:rPr lang="cs-CZ" sz="3500" i="1" dirty="0" smtClean="0"/>
              <a:t>jednotek</a:t>
            </a:r>
          </a:p>
          <a:p>
            <a:pPr marL="0" indent="0">
              <a:buNone/>
            </a:pPr>
            <a:r>
              <a:rPr lang="cs-CZ" i="1" dirty="0" smtClean="0"/>
              <a:t>Podívejme se na to ale exaktněji (přesněji), minimálně z pohledu žáka druhého stupně ZŠ, případně SŠ:</a:t>
            </a:r>
          </a:p>
          <a:p>
            <a:pPr marL="0" indent="0">
              <a:buNone/>
            </a:pPr>
            <a:r>
              <a:rPr lang="cs-CZ" sz="3900" dirty="0"/>
              <a:t>(1521)</a:t>
            </a:r>
            <a:r>
              <a:rPr lang="cs-CZ" sz="3900" baseline="-25000" dirty="0"/>
              <a:t>10</a:t>
            </a:r>
            <a:r>
              <a:rPr lang="cs-CZ" sz="3900" dirty="0"/>
              <a:t> = </a:t>
            </a:r>
            <a:r>
              <a:rPr lang="cs-CZ" sz="3900" dirty="0" smtClean="0"/>
              <a:t>1 + 20 + 500 + 1000 </a:t>
            </a:r>
            <a:r>
              <a:rPr lang="cs-CZ" sz="3900" i="1" dirty="0" smtClean="0"/>
              <a:t>… a tedy:</a:t>
            </a:r>
          </a:p>
          <a:p>
            <a:pPr marL="0" indent="0">
              <a:buNone/>
            </a:pPr>
            <a:r>
              <a:rPr lang="cs-CZ" sz="3900" dirty="0"/>
              <a:t>(1521)</a:t>
            </a:r>
            <a:r>
              <a:rPr lang="cs-CZ" sz="3900" baseline="-25000" dirty="0"/>
              <a:t>10</a:t>
            </a:r>
            <a:r>
              <a:rPr lang="cs-CZ" sz="3900" dirty="0"/>
              <a:t> = </a:t>
            </a:r>
            <a:r>
              <a:rPr lang="cs-CZ" sz="3900" b="1" dirty="0" smtClean="0"/>
              <a:t>1</a:t>
            </a:r>
            <a:r>
              <a:rPr lang="cs-CZ" sz="3900" dirty="0" smtClean="0"/>
              <a:t> * 10</a:t>
            </a:r>
            <a:r>
              <a:rPr lang="cs-CZ" sz="3900" baseline="30000" dirty="0" smtClean="0"/>
              <a:t>0</a:t>
            </a:r>
            <a:r>
              <a:rPr lang="cs-CZ" sz="3900" dirty="0" smtClean="0"/>
              <a:t> + </a:t>
            </a:r>
            <a:r>
              <a:rPr lang="cs-CZ" sz="3900" b="1" dirty="0" smtClean="0"/>
              <a:t>2</a:t>
            </a:r>
            <a:r>
              <a:rPr lang="cs-CZ" sz="3900" dirty="0" smtClean="0"/>
              <a:t> * 10</a:t>
            </a:r>
            <a:r>
              <a:rPr lang="cs-CZ" sz="3900" baseline="30000" dirty="0" smtClean="0"/>
              <a:t>1</a:t>
            </a:r>
            <a:r>
              <a:rPr lang="cs-CZ" sz="3900" dirty="0" smtClean="0"/>
              <a:t> + </a:t>
            </a:r>
            <a:r>
              <a:rPr lang="cs-CZ" sz="3900" b="1" dirty="0" smtClean="0"/>
              <a:t>5</a:t>
            </a:r>
            <a:r>
              <a:rPr lang="cs-CZ" sz="3900" dirty="0" smtClean="0"/>
              <a:t> * 10</a:t>
            </a:r>
            <a:r>
              <a:rPr lang="cs-CZ" sz="3900" baseline="30000" dirty="0" smtClean="0"/>
              <a:t>2</a:t>
            </a:r>
            <a:r>
              <a:rPr lang="cs-CZ" sz="3900" dirty="0" smtClean="0"/>
              <a:t> + </a:t>
            </a:r>
            <a:r>
              <a:rPr lang="cs-CZ" sz="3900" b="1" dirty="0" smtClean="0"/>
              <a:t>1</a:t>
            </a:r>
            <a:r>
              <a:rPr lang="cs-CZ" sz="3900" dirty="0" smtClean="0"/>
              <a:t> * 10</a:t>
            </a:r>
            <a:r>
              <a:rPr lang="cs-CZ" sz="3900" baseline="30000" dirty="0" smtClean="0"/>
              <a:t>4</a:t>
            </a:r>
            <a:endParaRPr lang="cs-CZ" sz="3900" i="1" baseline="30000" dirty="0"/>
          </a:p>
          <a:p>
            <a:pPr marL="0" indent="0">
              <a:buNone/>
            </a:pPr>
            <a:r>
              <a:rPr lang="cs-CZ" i="1" dirty="0" smtClean="0"/>
              <a:t>… jak vidíme, matematický popis se řeší „zprava“</a:t>
            </a:r>
            <a:endParaRPr lang="cs-CZ" i="1" dirty="0"/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100" dirty="0" smtClean="0"/>
              <a:t>Zápis čísla pomocí číslic v desítkové soustavě</a:t>
            </a:r>
            <a:endParaRPr lang="cs-CZ" sz="3100" dirty="0"/>
          </a:p>
        </p:txBody>
      </p:sp>
    </p:spTree>
    <p:extLst>
      <p:ext uri="{BB962C8B-B14F-4D97-AF65-F5344CB8AC3E}">
        <p14:creationId xmlns:p14="http://schemas.microsoft.com/office/powerpoint/2010/main" val="1501102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0" grpId="0" animBg="1"/>
      <p:bldP spid="9" grpId="0" animBg="1"/>
      <p:bldP spid="8" grpId="0" animBg="1"/>
      <p:bldP spid="7" grpId="0" animBg="1"/>
      <p:bldP spid="6" grpId="0" animBg="1"/>
      <p:bldP spid="5" grpId="0" animBg="1"/>
      <p:bldP spid="4" grpId="0" animBg="1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100" dirty="0" smtClean="0"/>
              <a:t>Zápis čísla pomocí číslic ve dvojkové soustavě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Jako před chvílí v desítkové, tak i ve dvojkové soustavě se algoritmus zápisu libovolného čísla pomocí jednotlivých číslic shoduje:</a:t>
            </a:r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b="1" dirty="0" smtClean="0"/>
              <a:t>11001</a:t>
            </a:r>
            <a:r>
              <a:rPr lang="cs-CZ" dirty="0" smtClean="0"/>
              <a:t>)</a:t>
            </a:r>
            <a:r>
              <a:rPr lang="cs-CZ" baseline="-25000" dirty="0" smtClean="0"/>
              <a:t>2</a:t>
            </a:r>
            <a:r>
              <a:rPr lang="cs-CZ" dirty="0" smtClean="0"/>
              <a:t> = </a:t>
            </a:r>
            <a:r>
              <a:rPr lang="cs-CZ" b="1" dirty="0" smtClean="0"/>
              <a:t>1</a:t>
            </a:r>
            <a:r>
              <a:rPr lang="cs-CZ" dirty="0" smtClean="0"/>
              <a:t> * </a:t>
            </a:r>
            <a:r>
              <a:rPr lang="cs-CZ" dirty="0" smtClean="0">
                <a:solidFill>
                  <a:srgbClr val="0070C0"/>
                </a:solidFill>
              </a:rPr>
              <a:t>2</a:t>
            </a:r>
            <a:r>
              <a:rPr lang="cs-CZ" baseline="30000" dirty="0" smtClean="0">
                <a:solidFill>
                  <a:srgbClr val="FF0000"/>
                </a:solidFill>
              </a:rPr>
              <a:t>0</a:t>
            </a:r>
            <a:r>
              <a:rPr lang="cs-CZ" dirty="0" smtClean="0"/>
              <a:t> + </a:t>
            </a:r>
            <a:r>
              <a:rPr lang="cs-CZ" b="1" dirty="0" smtClean="0"/>
              <a:t>0</a:t>
            </a:r>
            <a:r>
              <a:rPr lang="cs-CZ" dirty="0" smtClean="0"/>
              <a:t> * </a:t>
            </a:r>
            <a:r>
              <a:rPr lang="cs-CZ" dirty="0" smtClean="0">
                <a:solidFill>
                  <a:srgbClr val="0070C0"/>
                </a:solidFill>
              </a:rPr>
              <a:t>2</a:t>
            </a:r>
            <a:r>
              <a:rPr lang="cs-CZ" baseline="30000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 + </a:t>
            </a:r>
            <a:r>
              <a:rPr lang="cs-CZ" b="1" dirty="0" smtClean="0"/>
              <a:t>0</a:t>
            </a:r>
            <a:r>
              <a:rPr lang="cs-CZ" dirty="0" smtClean="0"/>
              <a:t> * </a:t>
            </a:r>
            <a:r>
              <a:rPr lang="cs-CZ" dirty="0" smtClean="0">
                <a:solidFill>
                  <a:srgbClr val="0070C0"/>
                </a:solidFill>
              </a:rPr>
              <a:t>2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 + </a:t>
            </a:r>
            <a:r>
              <a:rPr lang="cs-CZ" b="1" dirty="0" smtClean="0"/>
              <a:t>1</a:t>
            </a:r>
            <a:r>
              <a:rPr lang="cs-CZ" dirty="0" smtClean="0"/>
              <a:t> * </a:t>
            </a:r>
            <a:r>
              <a:rPr lang="cs-CZ" dirty="0" smtClean="0">
                <a:solidFill>
                  <a:srgbClr val="0070C0"/>
                </a:solidFill>
              </a:rPr>
              <a:t>2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  <a:r>
              <a:rPr lang="cs-CZ" dirty="0"/>
              <a:t> + </a:t>
            </a:r>
            <a:r>
              <a:rPr lang="cs-CZ" b="1" dirty="0"/>
              <a:t>1</a:t>
            </a:r>
            <a:r>
              <a:rPr lang="cs-CZ" dirty="0"/>
              <a:t> * </a:t>
            </a:r>
            <a:r>
              <a:rPr lang="cs-CZ" dirty="0" smtClean="0">
                <a:solidFill>
                  <a:srgbClr val="0070C0"/>
                </a:solidFill>
              </a:rPr>
              <a:t>2</a:t>
            </a:r>
            <a:r>
              <a:rPr lang="cs-CZ" baseline="30000" dirty="0" smtClean="0">
                <a:solidFill>
                  <a:srgbClr val="FF0000"/>
                </a:solidFill>
              </a:rPr>
              <a:t>4</a:t>
            </a:r>
            <a:r>
              <a:rPr lang="cs-CZ" dirty="0" smtClean="0"/>
              <a:t> =</a:t>
            </a:r>
          </a:p>
          <a:p>
            <a:pPr marL="0" indent="0">
              <a:buNone/>
            </a:pPr>
            <a:r>
              <a:rPr lang="cs-CZ" dirty="0" smtClean="0"/>
              <a:t>= 1 * 1 + 0 * 2 + 0 * 4 + 1 * 8 + 1 * 16 = 1 + 8 + 16 =</a:t>
            </a:r>
          </a:p>
          <a:p>
            <a:pPr marL="0" indent="0">
              <a:buNone/>
            </a:pPr>
            <a:r>
              <a:rPr lang="cs-CZ" dirty="0" smtClean="0"/>
              <a:t>= (25)</a:t>
            </a:r>
            <a:r>
              <a:rPr lang="cs-CZ" baseline="-25000" dirty="0" smtClean="0"/>
              <a:t>10</a:t>
            </a:r>
          </a:p>
          <a:p>
            <a:pPr marL="0" indent="0" algn="just">
              <a:buNone/>
            </a:pPr>
            <a:r>
              <a:rPr lang="cs-CZ" dirty="0" smtClean="0"/>
              <a:t>Jediná odlišnost spočívá v </a:t>
            </a:r>
            <a:r>
              <a:rPr lang="cs-CZ" b="1" dirty="0" smtClean="0">
                <a:solidFill>
                  <a:srgbClr val="0070C0"/>
                </a:solidFill>
              </a:rPr>
              <a:t>použití čísla 2 ve funkci základu</a:t>
            </a:r>
            <a:r>
              <a:rPr lang="cs-CZ" b="1" dirty="0" smtClean="0"/>
              <a:t> </a:t>
            </a:r>
            <a:r>
              <a:rPr lang="cs-CZ" dirty="0" smtClean="0"/>
              <a:t>dvojkové číselné soustavy (u desítkové tuto funkci plnilo číslo 10). Toto číslo se pak umocňuje na </a:t>
            </a:r>
            <a:r>
              <a:rPr lang="cs-CZ" b="1" dirty="0" smtClean="0">
                <a:solidFill>
                  <a:srgbClr val="FF0000"/>
                </a:solidFill>
              </a:rPr>
              <a:t>exponent, určený pozicí </a:t>
            </a:r>
            <a:r>
              <a:rPr lang="cs-CZ" dirty="0" smtClean="0"/>
              <a:t>čísla (nultý, první,…) směrem zprava doleva.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3917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Přepočet prakticky (rychleji)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V praxi </a:t>
            </a:r>
            <a:r>
              <a:rPr lang="cs-CZ" b="1" dirty="0" smtClean="0"/>
              <a:t>není nutno </a:t>
            </a:r>
            <a:r>
              <a:rPr lang="cs-CZ" dirty="0" smtClean="0"/>
              <a:t>při převodu do dvojkové soustavy </a:t>
            </a:r>
            <a:r>
              <a:rPr lang="cs-CZ" b="1" dirty="0" smtClean="0"/>
              <a:t>vždy postupovat takto exaktně </a:t>
            </a:r>
            <a:r>
              <a:rPr lang="cs-CZ" dirty="0" smtClean="0"/>
              <a:t>matematicky (zdlouhavě rozepisovat dvojkové číslo pomocí mocnin čísla 2).</a:t>
            </a:r>
          </a:p>
          <a:p>
            <a:pPr marL="0" indent="0">
              <a:buNone/>
            </a:pPr>
            <a:r>
              <a:rPr lang="cs-CZ" dirty="0" smtClean="0"/>
              <a:t>Je to dáno tím, že jednotlivé mocniny čísla 2 se nikdy nezmění, je možné si je proto rovnou napsat a zároveň uvažovat do součtu jako platné pouze ty, které se vyskytují na pozicích, zastoupených bitem „1“. </a:t>
            </a:r>
            <a:r>
              <a:rPr lang="cs-CZ" dirty="0"/>
              <a:t>B</a:t>
            </a:r>
            <a:r>
              <a:rPr lang="cs-CZ" dirty="0" smtClean="0"/>
              <a:t>it „0“ nemusíme řešit, vyjadřuje stejně vždy hodnotu (0)</a:t>
            </a:r>
            <a:r>
              <a:rPr lang="cs-CZ" baseline="-25000" dirty="0" smtClean="0"/>
              <a:t>10</a:t>
            </a:r>
            <a:r>
              <a:rPr lang="cs-CZ" dirty="0" smtClean="0"/>
              <a:t>. Podívejme se na to konkrétněji…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3249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Konkrétní (rychlý) přepočet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4460905"/>
              </p:ext>
            </p:extLst>
          </p:nvPr>
        </p:nvGraphicFramePr>
        <p:xfrm>
          <a:off x="467544" y="1484784"/>
          <a:ext cx="8280918" cy="4753704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380153"/>
                <a:gridCol w="1380153"/>
                <a:gridCol w="1380153"/>
                <a:gridCol w="1380153"/>
                <a:gridCol w="1380153"/>
                <a:gridCol w="1380153"/>
              </a:tblGrid>
              <a:tr h="1188132">
                <a:tc>
                  <a:txBody>
                    <a:bodyPr/>
                    <a:lstStyle/>
                    <a:p>
                      <a:pPr algn="ctr"/>
                      <a:r>
                        <a:rPr lang="cs-CZ" sz="5400" b="0" dirty="0" smtClean="0"/>
                        <a:t>2</a:t>
                      </a:r>
                      <a:r>
                        <a:rPr lang="cs-CZ" sz="5400" b="0" baseline="30000" dirty="0" smtClean="0"/>
                        <a:t>4</a:t>
                      </a:r>
                      <a:endParaRPr lang="cs-CZ" sz="5400" b="0" baseline="30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0" dirty="0" smtClean="0"/>
                        <a:t>2</a:t>
                      </a:r>
                      <a:r>
                        <a:rPr lang="cs-CZ" sz="5400" b="0" baseline="30000" dirty="0" smtClean="0"/>
                        <a:t>3</a:t>
                      </a:r>
                      <a:endParaRPr lang="cs-CZ" sz="1800" b="0" baseline="30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0" dirty="0" smtClean="0"/>
                        <a:t>2</a:t>
                      </a:r>
                      <a:r>
                        <a:rPr lang="cs-CZ" sz="5400" b="0" baseline="30000" dirty="0" smtClean="0"/>
                        <a:t>2</a:t>
                      </a:r>
                      <a:endParaRPr lang="cs-CZ" sz="2000" b="0" baseline="30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0" dirty="0" smtClean="0"/>
                        <a:t>2</a:t>
                      </a:r>
                      <a:r>
                        <a:rPr lang="cs-CZ" sz="5400" b="0" baseline="30000" dirty="0" smtClean="0"/>
                        <a:t>1</a:t>
                      </a:r>
                      <a:endParaRPr lang="cs-CZ" sz="5400" b="0" baseline="30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0" dirty="0" smtClean="0"/>
                        <a:t>2</a:t>
                      </a:r>
                      <a:r>
                        <a:rPr lang="cs-CZ" sz="5400" b="0" baseline="30000" dirty="0" smtClean="0"/>
                        <a:t>0</a:t>
                      </a:r>
                      <a:endParaRPr lang="cs-CZ" sz="1800" b="0" baseline="30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</a:rPr>
                        <a:t>Exaktní</a:t>
                      </a:r>
                      <a:r>
                        <a:rPr lang="cs-CZ" b="0" baseline="0" dirty="0" smtClean="0">
                          <a:solidFill>
                            <a:srgbClr val="FF0000"/>
                          </a:solidFill>
                        </a:rPr>
                        <a:t> význam v desítkové soustavě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  <a:tr h="1188132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1</a:t>
                      </a:r>
                      <a:endParaRPr lang="cs-CZ" sz="5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1</a:t>
                      </a:r>
                      <a:endParaRPr lang="cs-CZ" sz="5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0</a:t>
                      </a:r>
                      <a:endParaRPr lang="cs-CZ" sz="5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0</a:t>
                      </a:r>
                      <a:endParaRPr lang="cs-CZ" sz="5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/>
                        <a:t>1</a:t>
                      </a:r>
                      <a:endParaRPr lang="cs-CZ" sz="5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Původní dvojkové číslo</a:t>
                      </a:r>
                      <a:endParaRPr lang="cs-CZ" b="1" dirty="0"/>
                    </a:p>
                  </a:txBody>
                  <a:tcPr anchor="ctr"/>
                </a:tc>
              </a:tr>
              <a:tr h="118813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16</a:t>
                      </a:r>
                      <a:endParaRPr lang="cs-CZ" sz="4800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8</a:t>
                      </a:r>
                      <a:endParaRPr lang="cs-CZ" sz="4800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4</a:t>
                      </a:r>
                      <a:endParaRPr lang="cs-CZ" sz="4800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</a:t>
                      </a:r>
                      <a:endParaRPr lang="cs-CZ" sz="4800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</a:t>
                      </a:r>
                      <a:endParaRPr lang="cs-CZ" sz="4800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Praktický</a:t>
                      </a:r>
                      <a:r>
                        <a:rPr lang="cs-CZ" b="1" baseline="0" dirty="0" smtClean="0">
                          <a:solidFill>
                            <a:srgbClr val="FF0000"/>
                          </a:solidFill>
                        </a:rPr>
                        <a:t> v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ýznam v desítkové soustavě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  <a:tr h="1188132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16</a:t>
                      </a:r>
                      <a:r>
                        <a:rPr lang="cs-CZ" sz="4000" baseline="0" dirty="0" smtClean="0"/>
                        <a:t> +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 +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 +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r>
                        <a:rPr lang="cs-CZ" sz="4000" baseline="0" dirty="0" smtClean="0"/>
                        <a:t> +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 =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(25)</a:t>
                      </a:r>
                      <a:r>
                        <a:rPr lang="cs-CZ" sz="4000" baseline="-25000" dirty="0" smtClean="0"/>
                        <a:t>10</a:t>
                      </a:r>
                      <a:endParaRPr lang="cs-CZ" sz="4000" baseline="-250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3952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Několik příkladů na rychlý přepočet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800" dirty="0" smtClean="0"/>
              <a:t>(</a:t>
            </a:r>
            <a:r>
              <a:rPr lang="cs-CZ" sz="3800" b="1" dirty="0" smtClean="0"/>
              <a:t>1110</a:t>
            </a:r>
            <a:r>
              <a:rPr lang="cs-CZ" sz="3800" dirty="0" smtClean="0"/>
              <a:t>)</a:t>
            </a:r>
            <a:r>
              <a:rPr lang="cs-CZ" sz="3800" baseline="-25000" dirty="0" smtClean="0"/>
              <a:t>2</a:t>
            </a:r>
            <a:r>
              <a:rPr lang="cs-CZ" sz="3800" dirty="0" smtClean="0"/>
              <a:t> = 0 + 2 + 4 + 8 = (</a:t>
            </a:r>
            <a:r>
              <a:rPr lang="cs-CZ" sz="3800" b="1" dirty="0" smtClean="0"/>
              <a:t>14</a:t>
            </a:r>
            <a:r>
              <a:rPr lang="cs-CZ" sz="3800" dirty="0" smtClean="0"/>
              <a:t>)</a:t>
            </a:r>
            <a:r>
              <a:rPr lang="cs-CZ" sz="3800" baseline="-25000" dirty="0" smtClean="0"/>
              <a:t>10</a:t>
            </a:r>
          </a:p>
          <a:p>
            <a:pPr marL="0" indent="0">
              <a:buNone/>
            </a:pPr>
            <a:r>
              <a:rPr lang="cs-CZ" sz="3800" dirty="0"/>
              <a:t>(</a:t>
            </a:r>
            <a:r>
              <a:rPr lang="cs-CZ" sz="3800" b="1" dirty="0" smtClean="0"/>
              <a:t>1011</a:t>
            </a:r>
            <a:r>
              <a:rPr lang="cs-CZ" sz="3800" dirty="0" smtClean="0"/>
              <a:t>)</a:t>
            </a:r>
            <a:r>
              <a:rPr lang="cs-CZ" sz="3800" baseline="-25000" dirty="0" smtClean="0"/>
              <a:t>2</a:t>
            </a:r>
            <a:r>
              <a:rPr lang="cs-CZ" sz="3800" dirty="0" smtClean="0"/>
              <a:t> </a:t>
            </a:r>
            <a:r>
              <a:rPr lang="cs-CZ" sz="3800" dirty="0"/>
              <a:t>= </a:t>
            </a:r>
            <a:r>
              <a:rPr lang="cs-CZ" sz="3800" dirty="0" smtClean="0"/>
              <a:t>1 </a:t>
            </a:r>
            <a:r>
              <a:rPr lang="cs-CZ" sz="3800" dirty="0"/>
              <a:t>+ 2 + </a:t>
            </a:r>
            <a:r>
              <a:rPr lang="cs-CZ" sz="3800" dirty="0" smtClean="0"/>
              <a:t>0 </a:t>
            </a:r>
            <a:r>
              <a:rPr lang="cs-CZ" sz="3800" dirty="0"/>
              <a:t>+ 8 = (</a:t>
            </a:r>
            <a:r>
              <a:rPr lang="cs-CZ" sz="3800" b="1" dirty="0" smtClean="0"/>
              <a:t>11</a:t>
            </a:r>
            <a:r>
              <a:rPr lang="cs-CZ" sz="3800" dirty="0" smtClean="0"/>
              <a:t>)</a:t>
            </a:r>
            <a:r>
              <a:rPr lang="cs-CZ" sz="3800" baseline="-25000" dirty="0" smtClean="0"/>
              <a:t>10</a:t>
            </a:r>
            <a:endParaRPr lang="cs-CZ" sz="3800" baseline="-25000" dirty="0"/>
          </a:p>
          <a:p>
            <a:pPr marL="0" indent="0">
              <a:buNone/>
            </a:pPr>
            <a:r>
              <a:rPr lang="cs-CZ" sz="3800" dirty="0"/>
              <a:t>(</a:t>
            </a:r>
            <a:r>
              <a:rPr lang="cs-CZ" sz="3800" b="1" dirty="0" smtClean="0"/>
              <a:t>101010</a:t>
            </a:r>
            <a:r>
              <a:rPr lang="cs-CZ" sz="3800" dirty="0" smtClean="0"/>
              <a:t>)</a:t>
            </a:r>
            <a:r>
              <a:rPr lang="cs-CZ" sz="3800" baseline="-25000" dirty="0" smtClean="0"/>
              <a:t>2</a:t>
            </a:r>
            <a:r>
              <a:rPr lang="cs-CZ" sz="3800" dirty="0" smtClean="0"/>
              <a:t> </a:t>
            </a:r>
            <a:r>
              <a:rPr lang="cs-CZ" sz="3800" dirty="0"/>
              <a:t>= 0 + 2 + </a:t>
            </a:r>
            <a:r>
              <a:rPr lang="cs-CZ" sz="3800" dirty="0" smtClean="0"/>
              <a:t>0 </a:t>
            </a:r>
            <a:r>
              <a:rPr lang="cs-CZ" sz="3800" dirty="0"/>
              <a:t>+ 8 </a:t>
            </a:r>
            <a:r>
              <a:rPr lang="cs-CZ" sz="3800" dirty="0" smtClean="0"/>
              <a:t>+ 0 + 32 = (</a:t>
            </a:r>
            <a:r>
              <a:rPr lang="cs-CZ" sz="3800" b="1" dirty="0" smtClean="0"/>
              <a:t>42</a:t>
            </a:r>
            <a:r>
              <a:rPr lang="cs-CZ" sz="3800" dirty="0" smtClean="0"/>
              <a:t>)</a:t>
            </a:r>
            <a:r>
              <a:rPr lang="cs-CZ" sz="3800" baseline="-25000" dirty="0" smtClean="0"/>
              <a:t>10</a:t>
            </a:r>
            <a:endParaRPr lang="cs-CZ" sz="3800" baseline="-25000" dirty="0"/>
          </a:p>
          <a:p>
            <a:pPr marL="0" lvl="0" indent="0">
              <a:buClr>
                <a:srgbClr val="F0A22E"/>
              </a:buClr>
              <a:buNone/>
            </a:pPr>
            <a:r>
              <a:rPr lang="cs-CZ" sz="3800" dirty="0">
                <a:solidFill>
                  <a:srgbClr val="4E3B30"/>
                </a:solidFill>
              </a:rPr>
              <a:t>(</a:t>
            </a:r>
            <a:r>
              <a:rPr lang="cs-CZ" sz="3800" b="1" dirty="0" smtClean="0">
                <a:solidFill>
                  <a:srgbClr val="4E3B30"/>
                </a:solidFill>
              </a:rPr>
              <a:t>111011</a:t>
            </a:r>
            <a:r>
              <a:rPr lang="cs-CZ" sz="3800" dirty="0" smtClean="0">
                <a:solidFill>
                  <a:srgbClr val="4E3B30"/>
                </a:solidFill>
              </a:rPr>
              <a:t>)</a:t>
            </a:r>
            <a:r>
              <a:rPr lang="cs-CZ" sz="3800" baseline="-25000" dirty="0" smtClean="0">
                <a:solidFill>
                  <a:srgbClr val="4E3B30"/>
                </a:solidFill>
              </a:rPr>
              <a:t>2</a:t>
            </a:r>
            <a:r>
              <a:rPr lang="cs-CZ" sz="3800" dirty="0" smtClean="0">
                <a:solidFill>
                  <a:srgbClr val="4E3B30"/>
                </a:solidFill>
              </a:rPr>
              <a:t> </a:t>
            </a:r>
            <a:r>
              <a:rPr lang="cs-CZ" sz="3800" dirty="0">
                <a:solidFill>
                  <a:srgbClr val="4E3B30"/>
                </a:solidFill>
              </a:rPr>
              <a:t>= </a:t>
            </a:r>
            <a:r>
              <a:rPr lang="cs-CZ" sz="3800" dirty="0" smtClean="0">
                <a:solidFill>
                  <a:srgbClr val="4E3B30"/>
                </a:solidFill>
              </a:rPr>
              <a:t>1 </a:t>
            </a:r>
            <a:r>
              <a:rPr lang="cs-CZ" sz="3800" dirty="0">
                <a:solidFill>
                  <a:srgbClr val="4E3B30"/>
                </a:solidFill>
              </a:rPr>
              <a:t>+ 2 + 0 + 8 + </a:t>
            </a:r>
            <a:r>
              <a:rPr lang="cs-CZ" sz="3800" dirty="0" smtClean="0">
                <a:solidFill>
                  <a:srgbClr val="4E3B30"/>
                </a:solidFill>
              </a:rPr>
              <a:t>16 </a:t>
            </a:r>
            <a:r>
              <a:rPr lang="cs-CZ" sz="3800" dirty="0">
                <a:solidFill>
                  <a:srgbClr val="4E3B30"/>
                </a:solidFill>
              </a:rPr>
              <a:t>+ 32 = </a:t>
            </a:r>
            <a:r>
              <a:rPr lang="cs-CZ" sz="3800" dirty="0" smtClean="0">
                <a:solidFill>
                  <a:srgbClr val="4E3B30"/>
                </a:solidFill>
              </a:rPr>
              <a:t>(</a:t>
            </a:r>
            <a:r>
              <a:rPr lang="cs-CZ" sz="3800" b="1" dirty="0" smtClean="0">
                <a:solidFill>
                  <a:srgbClr val="4E3B30"/>
                </a:solidFill>
              </a:rPr>
              <a:t>59</a:t>
            </a:r>
            <a:r>
              <a:rPr lang="cs-CZ" sz="3800" dirty="0" smtClean="0">
                <a:solidFill>
                  <a:srgbClr val="4E3B30"/>
                </a:solidFill>
              </a:rPr>
              <a:t>)</a:t>
            </a:r>
            <a:r>
              <a:rPr lang="cs-CZ" sz="3800" baseline="-25000" dirty="0" smtClean="0">
                <a:solidFill>
                  <a:srgbClr val="4E3B30"/>
                </a:solidFill>
              </a:rPr>
              <a:t>10</a:t>
            </a:r>
            <a:endParaRPr lang="cs-CZ" sz="3800" baseline="-25000" dirty="0">
              <a:solidFill>
                <a:srgbClr val="4E3B30"/>
              </a:solidFill>
            </a:endParaRPr>
          </a:p>
          <a:p>
            <a:pPr marL="0" lvl="0" indent="0">
              <a:buClr>
                <a:srgbClr val="F0A22E"/>
              </a:buClr>
              <a:buNone/>
            </a:pPr>
            <a:r>
              <a:rPr lang="cs-CZ" sz="3800" dirty="0">
                <a:solidFill>
                  <a:srgbClr val="4E3B30"/>
                </a:solidFill>
              </a:rPr>
              <a:t>(</a:t>
            </a:r>
            <a:r>
              <a:rPr lang="cs-CZ" sz="3800" b="1" dirty="0" smtClean="0">
                <a:solidFill>
                  <a:srgbClr val="4E3B30"/>
                </a:solidFill>
              </a:rPr>
              <a:t>100010</a:t>
            </a:r>
            <a:r>
              <a:rPr lang="cs-CZ" sz="3800" dirty="0" smtClean="0">
                <a:solidFill>
                  <a:srgbClr val="4E3B30"/>
                </a:solidFill>
              </a:rPr>
              <a:t>)</a:t>
            </a:r>
            <a:r>
              <a:rPr lang="cs-CZ" sz="3800" baseline="-25000" dirty="0" smtClean="0">
                <a:solidFill>
                  <a:srgbClr val="4E3B30"/>
                </a:solidFill>
              </a:rPr>
              <a:t>2</a:t>
            </a:r>
            <a:r>
              <a:rPr lang="cs-CZ" sz="3800" dirty="0" smtClean="0">
                <a:solidFill>
                  <a:srgbClr val="4E3B30"/>
                </a:solidFill>
              </a:rPr>
              <a:t> </a:t>
            </a:r>
            <a:r>
              <a:rPr lang="cs-CZ" sz="3800" dirty="0">
                <a:solidFill>
                  <a:srgbClr val="4E3B30"/>
                </a:solidFill>
              </a:rPr>
              <a:t>= </a:t>
            </a:r>
            <a:r>
              <a:rPr lang="cs-CZ" sz="3800" dirty="0" smtClean="0">
                <a:solidFill>
                  <a:srgbClr val="4E3B30"/>
                </a:solidFill>
              </a:rPr>
              <a:t>0 </a:t>
            </a:r>
            <a:r>
              <a:rPr lang="cs-CZ" sz="3800" dirty="0">
                <a:solidFill>
                  <a:srgbClr val="4E3B30"/>
                </a:solidFill>
              </a:rPr>
              <a:t>+ 2 + 0 + </a:t>
            </a:r>
            <a:r>
              <a:rPr lang="cs-CZ" sz="3800" dirty="0" smtClean="0">
                <a:solidFill>
                  <a:srgbClr val="4E3B30"/>
                </a:solidFill>
              </a:rPr>
              <a:t>0 </a:t>
            </a:r>
            <a:r>
              <a:rPr lang="cs-CZ" sz="3800" dirty="0">
                <a:solidFill>
                  <a:srgbClr val="4E3B30"/>
                </a:solidFill>
              </a:rPr>
              <a:t>+ 0</a:t>
            </a:r>
            <a:r>
              <a:rPr lang="cs-CZ" sz="3800" dirty="0" smtClean="0">
                <a:solidFill>
                  <a:srgbClr val="4E3B30"/>
                </a:solidFill>
              </a:rPr>
              <a:t> </a:t>
            </a:r>
            <a:r>
              <a:rPr lang="cs-CZ" sz="3800" dirty="0">
                <a:solidFill>
                  <a:srgbClr val="4E3B30"/>
                </a:solidFill>
              </a:rPr>
              <a:t>+ 32 = </a:t>
            </a:r>
            <a:r>
              <a:rPr lang="cs-CZ" sz="3800" dirty="0" smtClean="0">
                <a:solidFill>
                  <a:srgbClr val="4E3B30"/>
                </a:solidFill>
              </a:rPr>
              <a:t>(</a:t>
            </a:r>
            <a:r>
              <a:rPr lang="cs-CZ" sz="3800" b="1" dirty="0" smtClean="0">
                <a:solidFill>
                  <a:srgbClr val="4E3B30"/>
                </a:solidFill>
              </a:rPr>
              <a:t>34</a:t>
            </a:r>
            <a:r>
              <a:rPr lang="cs-CZ" sz="3800" dirty="0" smtClean="0">
                <a:solidFill>
                  <a:srgbClr val="4E3B30"/>
                </a:solidFill>
              </a:rPr>
              <a:t>)</a:t>
            </a:r>
            <a:r>
              <a:rPr lang="cs-CZ" sz="3800" baseline="-25000" dirty="0" smtClean="0">
                <a:solidFill>
                  <a:srgbClr val="4E3B30"/>
                </a:solidFill>
              </a:rPr>
              <a:t>10</a:t>
            </a:r>
            <a:endParaRPr lang="cs-CZ" sz="3800" baseline="-25000" dirty="0">
              <a:solidFill>
                <a:srgbClr val="4E3B3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4722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400" dirty="0" smtClean="0"/>
              <a:t>převod z desítkové do dvojkové soustavy</a:t>
            </a:r>
            <a:endParaRPr lang="cs-CZ" sz="3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cs-CZ" sz="3600" dirty="0" smtClean="0"/>
              <a:t>Při opačném směru převodu (z desítkové </a:t>
            </a:r>
            <a:r>
              <a:rPr lang="cs-CZ" sz="3600" dirty="0"/>
              <a:t>s</a:t>
            </a:r>
            <a:r>
              <a:rPr lang="cs-CZ" sz="3600" dirty="0" smtClean="0"/>
              <a:t>oustavy do dvojkové) se používá </a:t>
            </a:r>
            <a:r>
              <a:rPr lang="cs-CZ" sz="3600" b="1" dirty="0" smtClean="0"/>
              <a:t>metoda celočíselného dělení se zbytkem</a:t>
            </a:r>
            <a:r>
              <a:rPr lang="cs-CZ" sz="3600" dirty="0" smtClean="0"/>
              <a:t>, přičemž právě zbytky po dělení jsou to, co nás ve skutečnosti zajímá (zapisujeme je postupně zprava do prázdné závorky):</a:t>
            </a:r>
          </a:p>
          <a:p>
            <a:pPr marL="0" indent="0">
              <a:buNone/>
            </a:pPr>
            <a:r>
              <a:rPr lang="cs-CZ" sz="4000" dirty="0" smtClean="0"/>
              <a:t>(</a:t>
            </a:r>
            <a:r>
              <a:rPr lang="cs-CZ" sz="4000" b="1" dirty="0" smtClean="0"/>
              <a:t>12</a:t>
            </a:r>
            <a:r>
              <a:rPr lang="cs-CZ" sz="4000" dirty="0" smtClean="0"/>
              <a:t>)</a:t>
            </a:r>
            <a:r>
              <a:rPr lang="cs-CZ" sz="4000" baseline="-25000" dirty="0" smtClean="0"/>
              <a:t>10</a:t>
            </a:r>
            <a:r>
              <a:rPr lang="cs-CZ" sz="4000" dirty="0" smtClean="0"/>
              <a:t> = </a:t>
            </a:r>
            <a:r>
              <a:rPr lang="cs-CZ" sz="4000" dirty="0" smtClean="0">
                <a:solidFill>
                  <a:schemeClr val="accent5"/>
                </a:solidFill>
              </a:rPr>
              <a:t>( </a:t>
            </a:r>
            <a:r>
              <a:rPr lang="cs-CZ" sz="4000" b="1" dirty="0" smtClean="0">
                <a:solidFill>
                  <a:schemeClr val="accent5"/>
                </a:solidFill>
              </a:rPr>
              <a:t>?</a:t>
            </a:r>
            <a:r>
              <a:rPr lang="cs-CZ" sz="4000" dirty="0" smtClean="0">
                <a:solidFill>
                  <a:schemeClr val="accent5"/>
                </a:solidFill>
              </a:rPr>
              <a:t> )</a:t>
            </a:r>
            <a:r>
              <a:rPr lang="cs-CZ" sz="4000" baseline="-25000" dirty="0" smtClean="0">
                <a:solidFill>
                  <a:schemeClr val="accent5"/>
                </a:solidFill>
              </a:rPr>
              <a:t>2</a:t>
            </a:r>
            <a:r>
              <a:rPr lang="cs-CZ" sz="4000" baseline="-25000" dirty="0" smtClean="0"/>
              <a:t>		</a:t>
            </a:r>
            <a:r>
              <a:rPr lang="cs-CZ" sz="4000" dirty="0" smtClean="0"/>
              <a:t>12 : 2 = </a:t>
            </a:r>
            <a:r>
              <a:rPr lang="cs-CZ" sz="4000" dirty="0" smtClean="0">
                <a:solidFill>
                  <a:srgbClr val="00B0F0"/>
                </a:solidFill>
              </a:rPr>
              <a:t>6</a:t>
            </a:r>
            <a:r>
              <a:rPr lang="cs-CZ" sz="4000" dirty="0" smtClean="0"/>
              <a:t> </a:t>
            </a:r>
            <a:r>
              <a:rPr lang="cs-CZ" sz="4000" b="1" dirty="0" smtClean="0"/>
              <a:t>zbytek</a:t>
            </a:r>
            <a:r>
              <a:rPr lang="cs-CZ" sz="4000" dirty="0" smtClean="0"/>
              <a:t> </a:t>
            </a:r>
            <a:r>
              <a:rPr lang="cs-CZ" sz="4000" b="1" dirty="0" smtClean="0"/>
              <a:t>0</a:t>
            </a:r>
          </a:p>
          <a:p>
            <a:pPr marL="0" indent="0">
              <a:buNone/>
            </a:pPr>
            <a:r>
              <a:rPr lang="cs-CZ" sz="2800" dirty="0" smtClean="0"/>
              <a:t>		(tuto nulu zapíšeme zprava do </a:t>
            </a:r>
            <a:r>
              <a:rPr lang="cs-CZ" sz="2800" dirty="0" smtClean="0">
                <a:solidFill>
                  <a:schemeClr val="accent5"/>
                </a:solidFill>
              </a:rPr>
              <a:t>prázdné závorky…</a:t>
            </a:r>
            <a:r>
              <a:rPr lang="cs-CZ" sz="2800" dirty="0" smtClean="0"/>
              <a:t>)</a:t>
            </a:r>
          </a:p>
          <a:p>
            <a:pPr marL="0" indent="0">
              <a:buNone/>
            </a:pPr>
            <a:r>
              <a:rPr lang="cs-CZ" sz="4000" dirty="0"/>
              <a:t>	</a:t>
            </a:r>
            <a:r>
              <a:rPr lang="cs-CZ" sz="4000" dirty="0" smtClean="0"/>
              <a:t>			</a:t>
            </a:r>
            <a:r>
              <a:rPr lang="cs-CZ" sz="4000" dirty="0" smtClean="0">
                <a:solidFill>
                  <a:srgbClr val="00B0F0"/>
                </a:solidFill>
              </a:rPr>
              <a:t>6</a:t>
            </a:r>
            <a:r>
              <a:rPr lang="cs-CZ" sz="4000" dirty="0" smtClean="0"/>
              <a:t> : 2 = </a:t>
            </a:r>
            <a:r>
              <a:rPr lang="cs-CZ" sz="4000" dirty="0" smtClean="0">
                <a:solidFill>
                  <a:srgbClr val="00B050"/>
                </a:solidFill>
              </a:rPr>
              <a:t>3</a:t>
            </a:r>
            <a:r>
              <a:rPr lang="cs-CZ" sz="4000" dirty="0" smtClean="0"/>
              <a:t> </a:t>
            </a:r>
            <a:r>
              <a:rPr lang="cs-CZ" sz="4000" b="1" dirty="0" smtClean="0"/>
              <a:t>zbytek 0</a:t>
            </a:r>
          </a:p>
          <a:p>
            <a:pPr marL="0" indent="0">
              <a:buNone/>
            </a:pPr>
            <a:r>
              <a:rPr lang="cs-CZ" sz="4000" b="1" dirty="0"/>
              <a:t>	</a:t>
            </a:r>
            <a:r>
              <a:rPr lang="cs-CZ" sz="4000" b="1" dirty="0" smtClean="0"/>
              <a:t>			</a:t>
            </a:r>
            <a:r>
              <a:rPr lang="cs-CZ" sz="4000" dirty="0" smtClean="0">
                <a:solidFill>
                  <a:srgbClr val="00B050"/>
                </a:solidFill>
              </a:rPr>
              <a:t>3</a:t>
            </a:r>
            <a:r>
              <a:rPr lang="cs-CZ" sz="4000" dirty="0" smtClean="0"/>
              <a:t> : 2 = 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r>
              <a:rPr lang="cs-CZ" sz="4000" b="1" dirty="0" smtClean="0"/>
              <a:t> zbytek 1</a:t>
            </a:r>
          </a:p>
          <a:p>
            <a:pPr marL="0" indent="0">
              <a:buNone/>
            </a:pPr>
            <a:r>
              <a:rPr lang="cs-CZ" sz="4000" b="1" dirty="0"/>
              <a:t>	</a:t>
            </a:r>
            <a:r>
              <a:rPr lang="cs-CZ" sz="4000" b="1" dirty="0" smtClean="0"/>
              <a:t>			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r>
              <a:rPr lang="cs-CZ" sz="4000" dirty="0" smtClean="0"/>
              <a:t> : 2 = </a:t>
            </a:r>
            <a:r>
              <a:rPr lang="cs-CZ" sz="4000" dirty="0" smtClean="0">
                <a:solidFill>
                  <a:srgbClr val="FF0000"/>
                </a:solidFill>
              </a:rPr>
              <a:t>0</a:t>
            </a:r>
            <a:r>
              <a:rPr lang="cs-CZ" sz="4000" b="1" dirty="0" smtClean="0"/>
              <a:t> zbytek 1</a:t>
            </a:r>
          </a:p>
          <a:p>
            <a:pPr marL="0" lvl="0" indent="0">
              <a:buClr>
                <a:srgbClr val="F0A22E"/>
              </a:buClr>
              <a:buNone/>
            </a:pPr>
            <a:r>
              <a:rPr lang="cs-CZ" sz="2800" dirty="0" smtClean="0">
                <a:solidFill>
                  <a:srgbClr val="4E3B30"/>
                </a:solidFill>
              </a:rPr>
              <a:t>		(jakmile máme ve sloupečku výsledku </a:t>
            </a:r>
            <a:r>
              <a:rPr lang="cs-CZ" sz="2800" b="1" dirty="0" smtClean="0">
                <a:solidFill>
                  <a:srgbClr val="FF0000"/>
                </a:solidFill>
              </a:rPr>
              <a:t>nulu</a:t>
            </a:r>
            <a:r>
              <a:rPr lang="cs-CZ" sz="2800" dirty="0" smtClean="0">
                <a:solidFill>
                  <a:srgbClr val="4E3B30"/>
                </a:solidFill>
              </a:rPr>
              <a:t>, končíme)</a:t>
            </a:r>
          </a:p>
          <a:p>
            <a:pPr marL="0" lvl="0" indent="0">
              <a:buClr>
                <a:srgbClr val="F0A22E"/>
              </a:buClr>
              <a:buNone/>
            </a:pPr>
            <a:r>
              <a:rPr lang="cs-CZ" sz="3600" dirty="0" smtClean="0">
                <a:solidFill>
                  <a:srgbClr val="4E3B30"/>
                </a:solidFill>
              </a:rPr>
              <a:t>Tímto postupem jsme tak dostali dvojkové číslo (</a:t>
            </a:r>
            <a:r>
              <a:rPr lang="cs-CZ" sz="3600" b="1" dirty="0" smtClean="0">
                <a:solidFill>
                  <a:srgbClr val="4E3B30"/>
                </a:solidFill>
              </a:rPr>
              <a:t>1100</a:t>
            </a:r>
            <a:r>
              <a:rPr lang="cs-CZ" sz="3600" dirty="0" smtClean="0">
                <a:solidFill>
                  <a:srgbClr val="4E3B30"/>
                </a:solidFill>
              </a:rPr>
              <a:t>)</a:t>
            </a:r>
            <a:r>
              <a:rPr lang="cs-CZ" sz="3600" baseline="-25000" dirty="0" smtClean="0">
                <a:solidFill>
                  <a:srgbClr val="4E3B30"/>
                </a:solidFill>
              </a:rPr>
              <a:t>2</a:t>
            </a:r>
            <a:endParaRPr lang="cs-CZ" sz="3600" baseline="-25000" dirty="0">
              <a:solidFill>
                <a:srgbClr val="4E3B30"/>
              </a:solidFill>
            </a:endParaRPr>
          </a:p>
          <a:p>
            <a:pPr marL="0" indent="0">
              <a:buNone/>
            </a:pP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48456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Porovnání prvních několika čísel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4098445"/>
              </p:ext>
            </p:extLst>
          </p:nvPr>
        </p:nvGraphicFramePr>
        <p:xfrm>
          <a:off x="611560" y="1340769"/>
          <a:ext cx="7416823" cy="52565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11575"/>
                <a:gridCol w="1854206"/>
                <a:gridCol w="499209"/>
                <a:gridCol w="1568944"/>
                <a:gridCol w="1782889"/>
              </a:tblGrid>
              <a:tr h="584065">
                <a:tc>
                  <a:txBody>
                    <a:bodyPr/>
                    <a:lstStyle/>
                    <a:p>
                      <a:pPr algn="ctr"/>
                      <a:r>
                        <a:rPr lang="cs-CZ" sz="2400" i="1" dirty="0" smtClean="0">
                          <a:solidFill>
                            <a:schemeClr val="tx1"/>
                          </a:solidFill>
                        </a:rPr>
                        <a:t>desítková</a:t>
                      </a:r>
                      <a:endParaRPr lang="cs-CZ" sz="2400" i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dvojková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i="1" dirty="0" smtClean="0">
                          <a:solidFill>
                            <a:schemeClr val="tx1"/>
                          </a:solidFill>
                        </a:rPr>
                        <a:t>desítková</a:t>
                      </a:r>
                      <a:endParaRPr lang="cs-CZ" sz="2400" i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dvojková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  <a:tr h="584065">
                <a:tc>
                  <a:txBody>
                    <a:bodyPr/>
                    <a:lstStyle/>
                    <a:p>
                      <a:pPr algn="ctr"/>
                      <a:r>
                        <a:rPr lang="cs-CZ" sz="3200" i="1" dirty="0" smtClean="0"/>
                        <a:t>0</a:t>
                      </a:r>
                      <a:endParaRPr lang="cs-CZ" sz="3200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i="1" dirty="0" smtClean="0"/>
                        <a:t>8</a:t>
                      </a:r>
                      <a:endParaRPr lang="cs-CZ" sz="3200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1000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  <a:tr h="584065">
                <a:tc>
                  <a:txBody>
                    <a:bodyPr/>
                    <a:lstStyle/>
                    <a:p>
                      <a:pPr algn="ctr"/>
                      <a:r>
                        <a:rPr lang="cs-CZ" sz="3200" i="1" dirty="0" smtClean="0"/>
                        <a:t>1</a:t>
                      </a:r>
                      <a:endParaRPr lang="cs-CZ" sz="3200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i="1" dirty="0" smtClean="0"/>
                        <a:t>9</a:t>
                      </a:r>
                      <a:endParaRPr lang="cs-CZ" sz="3200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1001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  <a:tr h="584065">
                <a:tc>
                  <a:txBody>
                    <a:bodyPr/>
                    <a:lstStyle/>
                    <a:p>
                      <a:pPr algn="ctr"/>
                      <a:r>
                        <a:rPr lang="cs-CZ" sz="3200" i="1" dirty="0" smtClean="0"/>
                        <a:t>2</a:t>
                      </a:r>
                      <a:endParaRPr lang="cs-CZ" sz="3200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10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i="1" dirty="0" smtClean="0"/>
                        <a:t>10</a:t>
                      </a:r>
                      <a:endParaRPr lang="cs-CZ" sz="3200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1010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  <a:tr h="584065">
                <a:tc>
                  <a:txBody>
                    <a:bodyPr/>
                    <a:lstStyle/>
                    <a:p>
                      <a:pPr algn="ctr"/>
                      <a:r>
                        <a:rPr lang="cs-CZ" sz="3200" i="1" dirty="0" smtClean="0"/>
                        <a:t>3</a:t>
                      </a:r>
                      <a:endParaRPr lang="cs-CZ" sz="3200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11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i="1" dirty="0" smtClean="0"/>
                        <a:t>11</a:t>
                      </a:r>
                      <a:endParaRPr lang="cs-CZ" sz="3200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1011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  <a:tr h="584065">
                <a:tc>
                  <a:txBody>
                    <a:bodyPr/>
                    <a:lstStyle/>
                    <a:p>
                      <a:pPr algn="ctr"/>
                      <a:r>
                        <a:rPr lang="cs-CZ" sz="3200" i="1" dirty="0" smtClean="0"/>
                        <a:t>4</a:t>
                      </a:r>
                      <a:endParaRPr lang="cs-CZ" sz="3200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100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i="1" dirty="0" smtClean="0"/>
                        <a:t>12</a:t>
                      </a:r>
                      <a:endParaRPr lang="cs-CZ" sz="3200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1100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  <a:tr h="584065">
                <a:tc>
                  <a:txBody>
                    <a:bodyPr/>
                    <a:lstStyle/>
                    <a:p>
                      <a:pPr algn="ctr"/>
                      <a:r>
                        <a:rPr lang="cs-CZ" sz="3200" i="1" dirty="0" smtClean="0"/>
                        <a:t>5</a:t>
                      </a:r>
                      <a:endParaRPr lang="cs-CZ" sz="3200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101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i="1" dirty="0" smtClean="0"/>
                        <a:t>13</a:t>
                      </a:r>
                      <a:endParaRPr lang="cs-CZ" sz="3200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1101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  <a:tr h="584065">
                <a:tc>
                  <a:txBody>
                    <a:bodyPr/>
                    <a:lstStyle/>
                    <a:p>
                      <a:pPr algn="ctr"/>
                      <a:r>
                        <a:rPr lang="cs-CZ" sz="3200" i="1" dirty="0" smtClean="0"/>
                        <a:t>6</a:t>
                      </a:r>
                      <a:endParaRPr lang="cs-CZ" sz="3200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110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i="1" dirty="0" smtClean="0"/>
                        <a:t>14</a:t>
                      </a:r>
                      <a:endParaRPr lang="cs-CZ" sz="3200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1110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  <a:tr h="584065">
                <a:tc>
                  <a:txBody>
                    <a:bodyPr/>
                    <a:lstStyle/>
                    <a:p>
                      <a:pPr algn="ctr"/>
                      <a:r>
                        <a:rPr lang="cs-CZ" sz="3200" i="1" dirty="0" smtClean="0"/>
                        <a:t>7</a:t>
                      </a:r>
                      <a:endParaRPr lang="cs-CZ" sz="3200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111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i="1" dirty="0" smtClean="0"/>
                        <a:t>15</a:t>
                      </a:r>
                      <a:endParaRPr lang="cs-CZ" sz="3200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1111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3112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smtClean="0"/>
              <a:t>Výukový materiál je výhradně dílem autora.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61877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233</TotalTime>
  <Words>537</Words>
  <Application>Microsoft Office PowerPoint</Application>
  <PresentationFormat>Předvádění na obrazovce (4:3)</PresentationFormat>
  <Paragraphs>122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Cesta</vt:lpstr>
      <vt:lpstr>Motiv systému Office</vt:lpstr>
      <vt:lpstr>Prezentace aplikace PowerPoint</vt:lpstr>
      <vt:lpstr>ANOTACE</vt:lpstr>
      <vt:lpstr>Informace jsou uloženy v digitální podobě</vt:lpstr>
      <vt:lpstr>Dvojková soustava</vt:lpstr>
      <vt:lpstr>Zápis čísla pomocí číslic v desítkové soustavě</vt:lpstr>
      <vt:lpstr>Zápis čísla pomocí číslic ve dvojkové soustavě</vt:lpstr>
      <vt:lpstr>Přepočet prakticky (rychleji)</vt:lpstr>
      <vt:lpstr>Konkrétní (rychlý) přepočet</vt:lpstr>
      <vt:lpstr>Několik příkladů na rychlý přepočet</vt:lpstr>
      <vt:lpstr>převod z desítkové do dvojkové soustavy</vt:lpstr>
      <vt:lpstr>Porovnání prvních několika čísel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Ing. Radim Bublík</cp:lastModifiedBy>
  <cp:revision>43</cp:revision>
  <dcterms:created xsi:type="dcterms:W3CDTF">2012-09-09T00:25:46Z</dcterms:created>
  <dcterms:modified xsi:type="dcterms:W3CDTF">2013-02-10T22:22:22Z</dcterms:modified>
</cp:coreProperties>
</file>