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6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r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www.jyxo.cz/" TargetMode="External"/><Relationship Id="rId2" Type="http://schemas.openxmlformats.org/officeDocument/2006/relationships/hyperlink" Target="http://www.googl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ntrum.cz/" TargetMode="External"/><Relationship Id="rId5" Type="http://schemas.openxmlformats.org/officeDocument/2006/relationships/hyperlink" Target="http://www.bing.com/" TargetMode="External"/><Relationship Id="rId4" Type="http://schemas.openxmlformats.org/officeDocument/2006/relationships/hyperlink" Target="http://www.seznam.cz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advanced_search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930744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zdroje a vyhledávání informací, validita informačních zdrojů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Informační zdroje a vyhledávání informací, validita informačních zdrojů.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 </a:t>
            </a:r>
            <a:r>
              <a:rPr lang="cs-CZ" dirty="0" err="1" smtClean="0"/>
              <a:t>dřívE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Nejprve si lidé předávali informace </a:t>
            </a:r>
            <a:r>
              <a:rPr lang="cs-CZ" b="1" dirty="0" smtClean="0"/>
              <a:t>ústně</a:t>
            </a:r>
            <a:r>
              <a:rPr lang="cs-CZ" dirty="0" smtClean="0"/>
              <a:t>, osobně.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Později začali svá sdělení </a:t>
            </a:r>
            <a:r>
              <a:rPr lang="cs-CZ" b="1" dirty="0" smtClean="0"/>
              <a:t>tesat</a:t>
            </a:r>
            <a:r>
              <a:rPr lang="cs-CZ" dirty="0" smtClean="0"/>
              <a:t> do kamene a </a:t>
            </a:r>
            <a:r>
              <a:rPr lang="cs-CZ" b="1" dirty="0"/>
              <a:t>z</a:t>
            </a:r>
            <a:r>
              <a:rPr lang="cs-CZ" b="1" dirty="0" smtClean="0"/>
              <a:t>apisovat</a:t>
            </a:r>
            <a:r>
              <a:rPr lang="cs-CZ" dirty="0" smtClean="0"/>
              <a:t> na různé látky (a později i na papír).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Ve starých dobách </a:t>
            </a:r>
            <a:r>
              <a:rPr lang="cs-CZ" dirty="0" smtClean="0"/>
              <a:t>byly za </a:t>
            </a:r>
            <a:r>
              <a:rPr lang="cs-CZ" b="1" dirty="0" smtClean="0"/>
              <a:t>nejvýznamnější zdroj informací</a:t>
            </a:r>
            <a:r>
              <a:rPr lang="cs-CZ" dirty="0" smtClean="0"/>
              <a:t> považovány právem </a:t>
            </a:r>
            <a:r>
              <a:rPr lang="cs-CZ" b="1" dirty="0" smtClean="0"/>
              <a:t>knihy</a:t>
            </a:r>
            <a:r>
              <a:rPr lang="cs-CZ" dirty="0" smtClean="0"/>
              <a:t>, které plnily svou funkci velmi dobře dlouhá staletí.</a:t>
            </a:r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Monografie</a:t>
            </a:r>
            <a:r>
              <a:rPr lang="cs-CZ" dirty="0" smtClean="0"/>
              <a:t> (knihy) doplnila časem </a:t>
            </a:r>
            <a:r>
              <a:rPr lang="cs-CZ" i="1" dirty="0" smtClean="0"/>
              <a:t>periodika</a:t>
            </a:r>
            <a:r>
              <a:rPr lang="cs-CZ" dirty="0" smtClean="0"/>
              <a:t> (noviny a časopisy), zejména </a:t>
            </a:r>
            <a:r>
              <a:rPr lang="cs-CZ" b="1" dirty="0" smtClean="0"/>
              <a:t>noviny</a:t>
            </a:r>
            <a:r>
              <a:rPr lang="cs-CZ" dirty="0" smtClean="0"/>
              <a:t> převzaly funkci prvního široce dostupného a relativně rychlého hromadného sdělovacího prostředku.</a:t>
            </a:r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Informační zdroje </a:t>
            </a:r>
            <a:r>
              <a:rPr lang="cs-CZ" dirty="0" err="1" smtClean="0"/>
              <a:t>dřívE</a:t>
            </a:r>
            <a:r>
              <a:rPr lang="cs-CZ" dirty="0" smtClean="0"/>
              <a:t> a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 vynálezu </a:t>
            </a:r>
            <a:r>
              <a:rPr lang="cs-CZ" b="1" dirty="0" smtClean="0"/>
              <a:t>rádia</a:t>
            </a:r>
            <a:r>
              <a:rPr lang="cs-CZ" dirty="0" smtClean="0"/>
              <a:t> a </a:t>
            </a:r>
            <a:r>
              <a:rPr lang="cs-CZ" b="1" dirty="0" smtClean="0"/>
              <a:t>televize</a:t>
            </a:r>
            <a:r>
              <a:rPr lang="cs-CZ" dirty="0" smtClean="0"/>
              <a:t> převzaly samozřejmě i tyto technologie postupně štafetu nejmodernějšího (a tedy v dané době i nejoblíbenějšího) hromadného sdělovacího prostředku.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Ani jeden z těchto klasických sdělovacích prostředků však neumožnoval </a:t>
            </a:r>
            <a:r>
              <a:rPr lang="cs-CZ" i="1" dirty="0" smtClean="0"/>
              <a:t>interaktivitu</a:t>
            </a:r>
            <a:r>
              <a:rPr lang="cs-CZ" dirty="0" smtClean="0"/>
              <a:t>, stejně jako ji dříve neumožňovaly ani knihy. Tu přinesl až </a:t>
            </a:r>
            <a:r>
              <a:rPr lang="cs-CZ" b="1" dirty="0" smtClean="0"/>
              <a:t>internet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současné době je internet </a:t>
            </a:r>
            <a:r>
              <a:rPr lang="cs-CZ" b="1" dirty="0"/>
              <a:t>n</a:t>
            </a:r>
            <a:r>
              <a:rPr lang="cs-CZ" b="1" dirty="0" smtClean="0"/>
              <a:t>ejoblíbenějším zdrojem informací</a:t>
            </a:r>
            <a:r>
              <a:rPr lang="cs-CZ" dirty="0" smtClean="0"/>
              <a:t> po celém světě.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Katalog a fulltext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Zatímco </a:t>
            </a:r>
            <a:r>
              <a:rPr lang="cs-CZ" b="1" dirty="0" smtClean="0"/>
              <a:t>katalog</a:t>
            </a:r>
            <a:r>
              <a:rPr lang="cs-CZ" dirty="0" smtClean="0"/>
              <a:t> známe již z </a:t>
            </a:r>
            <a:r>
              <a:rPr lang="cs-CZ" b="1" dirty="0" smtClean="0"/>
              <a:t>knihoven</a:t>
            </a:r>
            <a:r>
              <a:rPr lang="cs-CZ" dirty="0" smtClean="0"/>
              <a:t>, fulltextové vyhledávání je možné až díky použití počítačů.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 webu existují tzv. vyhledávací servery, </a:t>
            </a:r>
            <a:r>
              <a:rPr lang="cs-CZ" b="1" dirty="0" smtClean="0"/>
              <a:t>vyhledávače</a:t>
            </a:r>
            <a:r>
              <a:rPr lang="cs-CZ" dirty="0" smtClean="0"/>
              <a:t>. Mají buď široký záběr a nebo se specializují na určitou oblast.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Protože </a:t>
            </a:r>
            <a:r>
              <a:rPr lang="cs-CZ" b="1" dirty="0" smtClean="0"/>
              <a:t>umožňují</a:t>
            </a:r>
            <a:r>
              <a:rPr lang="cs-CZ" dirty="0" smtClean="0"/>
              <a:t> </a:t>
            </a:r>
            <a:r>
              <a:rPr lang="cs-CZ" b="1" dirty="0" smtClean="0"/>
              <a:t>vstup</a:t>
            </a:r>
            <a:r>
              <a:rPr lang="cs-CZ" dirty="0" smtClean="0"/>
              <a:t> </a:t>
            </a:r>
            <a:r>
              <a:rPr lang="cs-CZ" b="1" dirty="0" smtClean="0"/>
              <a:t>do světa internetu</a:t>
            </a:r>
            <a:r>
              <a:rPr lang="cs-CZ" dirty="0" smtClean="0"/>
              <a:t>, nazývají se také </a:t>
            </a:r>
            <a:r>
              <a:rPr lang="cs-CZ" b="1" dirty="0" smtClean="0"/>
              <a:t>portály</a:t>
            </a:r>
            <a:r>
              <a:rPr lang="cs-CZ" dirty="0" smtClean="0"/>
              <a:t>. Portály nabízí </a:t>
            </a:r>
            <a:r>
              <a:rPr lang="cs-CZ" b="1" dirty="0" smtClean="0"/>
              <a:t>dvě základní služby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1. Hledání zadaného pojmu na webových stránkách českého a světového Internetu.</a:t>
            </a:r>
          </a:p>
          <a:p>
            <a:pPr marL="0" indent="0">
              <a:buNone/>
            </a:pPr>
            <a:r>
              <a:rPr lang="cs-CZ" dirty="0" smtClean="0"/>
              <a:t>2. Hledání pojmu v připraveném katalogu firemních stránek nebo postupné procházení tohoto katalogu po jednotlivých sekcích.</a:t>
            </a:r>
            <a:r>
              <a:rPr lang="cs-CZ" sz="2600" dirty="0" smtClean="0"/>
              <a:t> </a:t>
            </a:r>
            <a:r>
              <a:rPr lang="en-US" sz="2600" dirty="0" smtClean="0"/>
              <a:t>[1]</a:t>
            </a: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337945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Katalog firemních stránek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Je podle oborů členěný </a:t>
            </a:r>
            <a:r>
              <a:rPr lang="cs-CZ" b="1" dirty="0" smtClean="0"/>
              <a:t>seznam odkazů na stránky</a:t>
            </a:r>
            <a:r>
              <a:rPr lang="cs-CZ" dirty="0" smtClean="0"/>
              <a:t>, které si do příslušných kategorií jejich </a:t>
            </a:r>
            <a:r>
              <a:rPr lang="cs-CZ" b="1" dirty="0" smtClean="0"/>
              <a:t>autoři sami zadávají</a:t>
            </a:r>
            <a:r>
              <a:rPr lang="cs-CZ" dirty="0" smtClean="0"/>
              <a:t>, tzv. </a:t>
            </a:r>
            <a:r>
              <a:rPr lang="cs-CZ" b="1" dirty="0" smtClean="0"/>
              <a:t>registrují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Při jeho procházení a hledání v něm dostaneme </a:t>
            </a:r>
            <a:r>
              <a:rPr lang="cs-CZ" b="1" dirty="0" smtClean="0"/>
              <a:t>menší množství odkazů</a:t>
            </a:r>
            <a:r>
              <a:rPr lang="cs-CZ" dirty="0" smtClean="0"/>
              <a:t>, které </a:t>
            </a:r>
            <a:r>
              <a:rPr lang="cs-CZ" b="1" dirty="0" smtClean="0"/>
              <a:t>velmi dobře odpovídají</a:t>
            </a:r>
            <a:r>
              <a:rPr lang="cs-CZ" dirty="0" smtClean="0"/>
              <a:t> zadání.</a:t>
            </a:r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Katalog tedy obsahuje poměrně málo odkazů, žádná firma se v něm neobjeví „sama“ (na rozdíl od vyhledávače). </a:t>
            </a:r>
            <a:r>
              <a:rPr lang="en-US" sz="2600" dirty="0" smtClean="0"/>
              <a:t>[1]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Příklad: </a:t>
            </a:r>
            <a:r>
              <a:rPr lang="cs-CZ" i="1" dirty="0" smtClean="0">
                <a:hlinkClick r:id="rId2"/>
              </a:rPr>
              <a:t>Firmy.CZ</a:t>
            </a: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1208421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Webový vyhledávač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Světový web dnes obsahuje miliardy stránek, které se nacházejí na milionech serverů. </a:t>
            </a:r>
            <a:r>
              <a:rPr lang="cs-CZ" b="1" dirty="0" smtClean="0"/>
              <a:t>Najít</a:t>
            </a:r>
            <a:r>
              <a:rPr lang="cs-CZ" dirty="0" smtClean="0"/>
              <a:t> v nich </a:t>
            </a:r>
            <a:r>
              <a:rPr lang="cs-CZ" b="1" dirty="0" smtClean="0"/>
              <a:t>konkrétní informace bez</a:t>
            </a:r>
            <a:r>
              <a:rPr lang="cs-CZ" dirty="0" smtClean="0"/>
              <a:t> existence </a:t>
            </a:r>
            <a:r>
              <a:rPr lang="cs-CZ" b="1" dirty="0" smtClean="0"/>
              <a:t>vyhledávačů</a:t>
            </a:r>
            <a:r>
              <a:rPr lang="cs-CZ" dirty="0" smtClean="0"/>
              <a:t> by bylo </a:t>
            </a:r>
            <a:r>
              <a:rPr lang="cs-CZ" b="1" dirty="0" smtClean="0"/>
              <a:t>nemožné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Kvalita vyhledávače </a:t>
            </a:r>
            <a:r>
              <a:rPr lang="cs-CZ" dirty="0" smtClean="0"/>
              <a:t>je dána tím, kolik stránek indexuje (</a:t>
            </a:r>
            <a:r>
              <a:rPr lang="cs-CZ" i="1" dirty="0" smtClean="0"/>
              <a:t>Google: desítky miliard</a:t>
            </a:r>
            <a:r>
              <a:rPr lang="cs-CZ" dirty="0" smtClean="0"/>
              <a:t>), jak rychle svůj index dokáže prohledat (</a:t>
            </a:r>
            <a:r>
              <a:rPr lang="cs-CZ" i="1" dirty="0" smtClean="0"/>
              <a:t>Google: za méně jak půl vteřiny</a:t>
            </a:r>
            <a:r>
              <a:rPr lang="cs-CZ" dirty="0" smtClean="0"/>
              <a:t>) a jak </a:t>
            </a:r>
            <a:r>
              <a:rPr lang="cs-CZ" b="1" dirty="0" smtClean="0"/>
              <a:t>relevantní</a:t>
            </a:r>
            <a:r>
              <a:rPr lang="cs-CZ" dirty="0" smtClean="0"/>
              <a:t> (odpovídající) jsou výsledky hledání (</a:t>
            </a:r>
            <a:r>
              <a:rPr lang="cs-CZ" i="1" dirty="0" smtClean="0"/>
              <a:t>Google: většinou velmi slušné</a:t>
            </a:r>
            <a:r>
              <a:rPr lang="cs-CZ" dirty="0" smtClean="0"/>
              <a:t>). </a:t>
            </a:r>
            <a:r>
              <a:rPr lang="en-US" sz="2600" dirty="0" smtClean="0"/>
              <a:t>[1]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61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Není jenom Google a Seznam…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Vyplatí se vyzkoušet i jiné vyhledávače, než jen první dva nejznámější.</a:t>
            </a:r>
          </a:p>
          <a:p>
            <a:pPr>
              <a:buFont typeface="Wingdings" pitchFamily="2" charset="2"/>
              <a:buChar char="q"/>
            </a:pPr>
            <a:r>
              <a:rPr lang="cs-CZ" smtClean="0">
                <a:hlinkClick r:id="rId2"/>
              </a:rPr>
              <a:t>www.google.com</a:t>
            </a:r>
            <a:r>
              <a:rPr lang="cs-CZ" smtClean="0"/>
              <a:t> případně </a:t>
            </a:r>
            <a:r>
              <a:rPr lang="cs-CZ" smtClean="0">
                <a:hlinkClick r:id="rId3"/>
              </a:rPr>
              <a:t>www.google.cz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4"/>
              </a:rPr>
              <a:t>www.seznam.cz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5"/>
              </a:rPr>
              <a:t>www.bing.com</a:t>
            </a:r>
            <a:r>
              <a:rPr lang="cs-CZ" dirty="0" smtClean="0"/>
              <a:t> (provozuje společnost Microsoft)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6"/>
              </a:rPr>
              <a:t>www.centrum.cz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7"/>
              </a:rPr>
              <a:t>www.jyxo.cz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 a další.</a:t>
            </a:r>
          </a:p>
        </p:txBody>
      </p:sp>
    </p:spTree>
    <p:extLst>
      <p:ext uri="{BB962C8B-B14F-4D97-AF65-F5344CB8AC3E}">
        <p14:creationId xmlns:p14="http://schemas.microsoft.com/office/powerpoint/2010/main" val="97579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pracuje vyhledávač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Každý </a:t>
            </a:r>
            <a:r>
              <a:rPr lang="cs-CZ" b="1" dirty="0" smtClean="0"/>
              <a:t>vyhledávač se skládá ze tří </a:t>
            </a:r>
            <a:r>
              <a:rPr lang="cs-CZ" dirty="0" smtClean="0"/>
              <a:t>relativně nezávislých </a:t>
            </a:r>
            <a:r>
              <a:rPr lang="cs-CZ" b="1" dirty="0" smtClean="0"/>
              <a:t>programů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Vyhledávací robot </a:t>
            </a:r>
            <a:r>
              <a:rPr lang="cs-CZ" dirty="0" smtClean="0"/>
              <a:t>(slídil, „pavouk“, </a:t>
            </a:r>
            <a:r>
              <a:rPr lang="cs-CZ" i="1" dirty="0" err="1" smtClean="0"/>
              <a:t>crawler</a:t>
            </a:r>
            <a:r>
              <a:rPr lang="cs-CZ" dirty="0" smtClean="0"/>
              <a:t>, </a:t>
            </a:r>
            <a:r>
              <a:rPr lang="cs-CZ" i="1" dirty="0" err="1" smtClean="0"/>
              <a:t>spider</a:t>
            </a:r>
            <a:r>
              <a:rPr lang="cs-CZ" dirty="0" smtClean="0"/>
              <a:t>) neustále prochází světový web, odkazy vedoucí ze stránek a ukládá obsah stránek (bez mediálního obsahu) do obrovských databází na svých serverech.</a:t>
            </a:r>
          </a:p>
          <a:p>
            <a:pPr>
              <a:buFont typeface="Wingdings" pitchFamily="2" charset="2"/>
              <a:buChar char="q"/>
            </a:pPr>
            <a:r>
              <a:rPr lang="cs-CZ" b="1" dirty="0" err="1" smtClean="0"/>
              <a:t>Indexér</a:t>
            </a:r>
            <a:r>
              <a:rPr lang="cs-CZ" dirty="0" smtClean="0"/>
              <a:t> pak uložené stránky zpracuje, vytvoří z nich gigantický katalog a připraví jejich index, sloužící k jejich rychlému prohledání.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Vyhledávač</a:t>
            </a:r>
            <a:r>
              <a:rPr lang="cs-CZ" dirty="0" smtClean="0"/>
              <a:t> od nás převezme dotaz, prohledá index a vrátí podle stanoveného algoritmu odkazy na stránky, které nejlépe odpovídají zadání. </a:t>
            </a:r>
            <a:r>
              <a:rPr lang="en-US" sz="2600" dirty="0" smtClean="0"/>
              <a:t>[1]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93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Zpřesnění zadání, pokročilé vyhledávání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Problém s vyhledávači nespočívá v tom, že by nenalezl relevantní odkazy, ale v tom, že vyhledávač většinou najde těchto odkazů obrovské množství, které je obtížné (ne-li zcela nereálné) všechny prozkoumat podrobněji kliknutím na ně a následným zkoumáním relevance odkazu.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Nezřídka můžeme dostat i tisíce odkazů!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Upřesnění zadání </a:t>
            </a:r>
            <a:r>
              <a:rPr lang="cs-CZ" dirty="0" smtClean="0"/>
              <a:t>výrazně</a:t>
            </a:r>
            <a:r>
              <a:rPr lang="cs-CZ" b="1" dirty="0" smtClean="0"/>
              <a:t> sníží počet výsledků</a:t>
            </a:r>
            <a:r>
              <a:rPr lang="cs-CZ" dirty="0" smtClean="0"/>
              <a:t> a </a:t>
            </a:r>
            <a:r>
              <a:rPr lang="cs-CZ" b="1" dirty="0" smtClean="0"/>
              <a:t>zvýší relevanci </a:t>
            </a:r>
            <a:r>
              <a:rPr lang="cs-CZ" dirty="0" smtClean="0"/>
              <a:t>nabídnutých odkazů.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Zadání můžeme upřesnit pomocí funkce </a:t>
            </a:r>
            <a:r>
              <a:rPr lang="cs-CZ" b="1" dirty="0" smtClean="0"/>
              <a:t>Pokročilé vyhledávání</a:t>
            </a:r>
            <a:r>
              <a:rPr lang="cs-CZ" dirty="0" smtClean="0"/>
              <a:t>, viz dále…</a:t>
            </a:r>
            <a:r>
              <a:rPr lang="en-US" dirty="0"/>
              <a:t> </a:t>
            </a:r>
            <a:r>
              <a:rPr lang="en-US" sz="2600" dirty="0" smtClean="0"/>
              <a:t>[2]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291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Pokročilé vyhledávání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Upřesnění zadání pro vyhledávání v bodech: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Vyhledávač hledá stránky, kde jsou všechna zadaná slova </a:t>
            </a:r>
            <a:r>
              <a:rPr lang="cs-CZ" i="1" dirty="0" smtClean="0"/>
              <a:t>najednou</a:t>
            </a:r>
            <a:r>
              <a:rPr lang="cs-CZ" dirty="0" smtClean="0"/>
              <a:t>. Zadejte proto </a:t>
            </a:r>
            <a:r>
              <a:rPr lang="cs-CZ" i="1" dirty="0" smtClean="0"/>
              <a:t>více pojmů</a:t>
            </a:r>
            <a:r>
              <a:rPr lang="cs-CZ" dirty="0" smtClean="0"/>
              <a:t> pro upřesnění hledání</a:t>
            </a:r>
            <a:r>
              <a:rPr lang="en-US" dirty="0" smtClean="0"/>
              <a:t> (nap</a:t>
            </a:r>
            <a:r>
              <a:rPr lang="cs-CZ" dirty="0" smtClean="0"/>
              <a:t>ř. Karel Čapek RUR).</a:t>
            </a:r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Velikost písmen </a:t>
            </a:r>
            <a:r>
              <a:rPr lang="cs-CZ" dirty="0" smtClean="0"/>
              <a:t>nebývá brána do úvahy, </a:t>
            </a:r>
            <a:r>
              <a:rPr lang="cs-CZ" i="1" dirty="0" smtClean="0"/>
              <a:t>diakritika</a:t>
            </a:r>
            <a:r>
              <a:rPr lang="cs-CZ" dirty="0" smtClean="0"/>
              <a:t> ano (Čapek dá jiný výsledek než </a:t>
            </a:r>
            <a:r>
              <a:rPr lang="cs-CZ" dirty="0" err="1" smtClean="0"/>
              <a:t>Capek</a:t>
            </a:r>
            <a:r>
              <a:rPr lang="cs-CZ" dirty="0" smtClean="0"/>
              <a:t>).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Zadávejte co </a:t>
            </a:r>
            <a:r>
              <a:rPr lang="cs-CZ" i="1" dirty="0" err="1" smtClean="0"/>
              <a:t>nejkonkrétnějsí</a:t>
            </a:r>
            <a:r>
              <a:rPr lang="cs-CZ" i="1" dirty="0" smtClean="0"/>
              <a:t> pojmy</a:t>
            </a:r>
            <a:r>
              <a:rPr lang="cs-CZ" dirty="0"/>
              <a:t> </a:t>
            </a:r>
            <a:r>
              <a:rPr lang="cs-CZ" dirty="0" smtClean="0"/>
              <a:t>(ne auto škoda, ale třeba škoda </a:t>
            </a:r>
            <a:r>
              <a:rPr lang="cs-CZ" dirty="0" err="1" smtClean="0"/>
              <a:t>fabia</a:t>
            </a:r>
            <a:r>
              <a:rPr lang="cs-CZ" dirty="0" smtClean="0"/>
              <a:t>).</a:t>
            </a:r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Fráze</a:t>
            </a:r>
            <a:r>
              <a:rPr lang="cs-CZ" dirty="0" smtClean="0"/>
              <a:t> (více slov v pevném pořadí) </a:t>
            </a:r>
            <a:r>
              <a:rPr lang="cs-CZ" i="1" dirty="0" smtClean="0"/>
              <a:t>dávejte do uvozovek </a:t>
            </a:r>
            <a:r>
              <a:rPr lang="cs-CZ" dirty="0" smtClean="0"/>
              <a:t>(přesněji do znaku pro palce, který je na klávesnici nad ů). Vyhledávač pak hledá stránky, kde jsou zadaná slova </a:t>
            </a:r>
            <a:r>
              <a:rPr lang="cs-CZ" i="1" dirty="0" smtClean="0"/>
              <a:t>přesně takto vedle sebe </a:t>
            </a:r>
            <a:r>
              <a:rPr lang="cs-CZ" dirty="0" smtClean="0"/>
              <a:t>umístěná.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Používejte omezení množiny prohledávaných stránek, které nabízí </a:t>
            </a:r>
            <a:r>
              <a:rPr lang="cs-CZ" i="1" dirty="0" smtClean="0">
                <a:hlinkClick r:id="rId2"/>
              </a:rPr>
              <a:t>Pokročilé (rozšířené) vyhledávání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en-US" sz="2800" dirty="0" smtClean="0"/>
              <a:t>[2]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6657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Kvalita a relevance informačního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Aby pro nás </a:t>
            </a:r>
            <a:r>
              <a:rPr lang="cs-CZ" b="1" dirty="0" smtClean="0"/>
              <a:t>informace</a:t>
            </a:r>
            <a:r>
              <a:rPr lang="cs-CZ" dirty="0" smtClean="0"/>
              <a:t> měla význam, musí být </a:t>
            </a:r>
            <a:r>
              <a:rPr lang="cs-CZ" b="1" dirty="0" smtClean="0"/>
              <a:t>relevantní</a:t>
            </a:r>
            <a:r>
              <a:rPr lang="cs-CZ" dirty="0" smtClean="0"/>
              <a:t> a </a:t>
            </a:r>
            <a:r>
              <a:rPr lang="cs-CZ" b="1" dirty="0" smtClean="0"/>
              <a:t>kvalitní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Relevantní informace </a:t>
            </a:r>
            <a:r>
              <a:rPr lang="cs-CZ" dirty="0" smtClean="0"/>
              <a:t>je taková, která odpovídá našim aktuálním potřebám, </a:t>
            </a:r>
            <a:r>
              <a:rPr lang="cs-CZ" b="1" dirty="0" smtClean="0"/>
              <a:t>je pro nás významná </a:t>
            </a:r>
            <a:r>
              <a:rPr lang="cs-CZ" dirty="0" smtClean="0"/>
              <a:t>a </a:t>
            </a:r>
            <a:r>
              <a:rPr lang="cs-CZ" b="1" dirty="0" smtClean="0"/>
              <a:t>umožňuje nám rozhodnutí</a:t>
            </a:r>
            <a:r>
              <a:rPr lang="cs-CZ" dirty="0" smtClean="0"/>
              <a:t>.</a:t>
            </a:r>
            <a:r>
              <a:rPr lang="en-US" dirty="0"/>
              <a:t> </a:t>
            </a:r>
            <a:r>
              <a:rPr lang="en-US" sz="2000" dirty="0"/>
              <a:t>[</a:t>
            </a:r>
            <a:r>
              <a:rPr lang="cs-CZ" sz="2000" dirty="0"/>
              <a:t>3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Kvalitní informační zdroj </a:t>
            </a:r>
            <a:r>
              <a:rPr lang="cs-CZ" dirty="0" smtClean="0"/>
              <a:t>(zde hovoříme především o textových informacích) by měl splňovat tyto parametry: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(viz další strana)</a:t>
            </a:r>
          </a:p>
        </p:txBody>
      </p:sp>
    </p:spTree>
    <p:extLst>
      <p:ext uri="{BB962C8B-B14F-4D97-AF65-F5344CB8AC3E}">
        <p14:creationId xmlns:p14="http://schemas.microsoft.com/office/powerpoint/2010/main" val="125881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Kvalitní informační zdroj splňuje: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11519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b="1" dirty="0" smtClean="0"/>
              <a:t>Správnost</a:t>
            </a:r>
            <a:r>
              <a:rPr lang="cs-CZ" sz="2600" dirty="0" smtClean="0"/>
              <a:t>. Neměl by obsahovat chyby. To si ověříme pomocí dalších nezávislých zdrojů. Opravdu kvalitní zdroj předkládané informace již </a:t>
            </a:r>
            <a:r>
              <a:rPr lang="cs-CZ" sz="2600" i="1" dirty="0" smtClean="0"/>
              <a:t>sám předem ověřuje</a:t>
            </a:r>
            <a:r>
              <a:rPr lang="cs-CZ" sz="2600" dirty="0" smtClean="0"/>
              <a:t>, uvádí své informační </a:t>
            </a:r>
            <a:r>
              <a:rPr lang="cs-CZ" sz="2600" i="1" dirty="0" smtClean="0"/>
              <a:t>zdroje.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/>
              <a:t>Odbornost autora</a:t>
            </a:r>
            <a:r>
              <a:rPr lang="cs-CZ" sz="2600" dirty="0" smtClean="0"/>
              <a:t>. U informace (článku) musí být </a:t>
            </a:r>
            <a:r>
              <a:rPr lang="cs-CZ" sz="2600" i="1" dirty="0" smtClean="0"/>
              <a:t>uveden autor</a:t>
            </a:r>
            <a:r>
              <a:rPr lang="cs-CZ" sz="2600" dirty="0" smtClean="0"/>
              <a:t>, měla by být zdokumentována jeho odborná způsobilost (vzdělání, praxe, publikační činnost). O odbornosti často svědčí i </a:t>
            </a:r>
            <a:r>
              <a:rPr lang="cs-CZ" sz="2600" i="1" dirty="0" smtClean="0"/>
              <a:t>gramatická správnost </a:t>
            </a:r>
            <a:r>
              <a:rPr lang="cs-CZ" sz="2600" dirty="0" smtClean="0"/>
              <a:t>a </a:t>
            </a:r>
            <a:r>
              <a:rPr lang="cs-CZ" sz="2600" i="1" dirty="0" smtClean="0"/>
              <a:t>literární úroveň článků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/>
              <a:t>Aktuálnost</a:t>
            </a:r>
            <a:r>
              <a:rPr lang="cs-CZ" sz="2600" dirty="0" smtClean="0"/>
              <a:t>.  Každá informace by měla být </a:t>
            </a:r>
            <a:r>
              <a:rPr lang="cs-CZ" sz="2600" i="1" dirty="0" smtClean="0"/>
              <a:t>datována</a:t>
            </a:r>
            <a:r>
              <a:rPr lang="cs-CZ" sz="2600" dirty="0" smtClean="0"/>
              <a:t>. Pokud se datum </a:t>
            </a:r>
            <a:r>
              <a:rPr lang="cs-CZ" sz="2600" i="1" dirty="0" smtClean="0"/>
              <a:t>získání informace </a:t>
            </a:r>
            <a:r>
              <a:rPr lang="cs-CZ" sz="2600" dirty="0" smtClean="0"/>
              <a:t>liší od data </a:t>
            </a:r>
            <a:r>
              <a:rPr lang="cs-CZ" sz="2600" i="1" dirty="0" smtClean="0"/>
              <a:t>publikování</a:t>
            </a:r>
            <a:r>
              <a:rPr lang="cs-CZ" sz="2600" dirty="0" smtClean="0"/>
              <a:t>, mělo by být uvedeno i toto datum. </a:t>
            </a:r>
            <a:r>
              <a:rPr lang="en-US" sz="2000" dirty="0" smtClean="0"/>
              <a:t>[3]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1032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Objektivnost, nezaujatost, nepodjatost</a:t>
            </a:r>
            <a:r>
              <a:rPr lang="cs-CZ" dirty="0" smtClean="0"/>
              <a:t>. Výrazně musí být odděleny reklamní články, články nesmí bez výslovného upozornění </a:t>
            </a:r>
            <a:r>
              <a:rPr lang="cs-CZ" i="1" dirty="0" smtClean="0"/>
              <a:t>jednostranně zdůrazňovat jeden přístup</a:t>
            </a:r>
            <a:r>
              <a:rPr lang="cs-CZ" dirty="0" smtClean="0"/>
              <a:t> (např. politické nebo náboženské přesvědčení).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b="1" dirty="0"/>
              <a:t>Ucelenost</a:t>
            </a:r>
            <a:r>
              <a:rPr lang="cs-CZ" dirty="0"/>
              <a:t>. Informace by měly pokrývat určitou oblast, neměly by být vytrhávány z </a:t>
            </a:r>
            <a:r>
              <a:rPr lang="cs-CZ" i="1" dirty="0"/>
              <a:t>kontextu</a:t>
            </a:r>
            <a:r>
              <a:rPr lang="cs-CZ" dirty="0"/>
              <a:t>, měly by přiměřeně zacházet do detailů. Článek by měl vždy nabízet </a:t>
            </a:r>
            <a:r>
              <a:rPr lang="cs-CZ" i="1" dirty="0"/>
              <a:t>odkazy </a:t>
            </a:r>
            <a:r>
              <a:rPr lang="cs-CZ" dirty="0"/>
              <a:t>na podrobnější informace v jiných článcích, knihách nebo webových stránkách a nejlépe obsahovat i </a:t>
            </a:r>
            <a:r>
              <a:rPr lang="cs-CZ" i="1" dirty="0"/>
              <a:t>různé formy </a:t>
            </a:r>
            <a:r>
              <a:rPr lang="cs-CZ" dirty="0"/>
              <a:t>informací – obrázky, schémata, mapy apod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en-US" sz="2200" dirty="0" smtClean="0"/>
              <a:t>[3]</a:t>
            </a:r>
            <a:endParaRPr lang="cs-CZ" sz="22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99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Kritický přístup k informacím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Představuje obranu proti (skryté) manipulaci, která je součástí mnoha sdělení.</a:t>
            </a:r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„Kritické myšlení je pečlivé a uvážené rozhodnutí o tom, zda nějaké tvrzení přijmeme, odmítneme, nebo se zřekneme úsudku o něm. Kritické myšlení rovněž zahrnuje stupeň jistoty, s níž nějaké tvrzení přijmeme nebo odmítneme.“ </a:t>
            </a:r>
            <a:r>
              <a:rPr lang="cs-CZ" dirty="0" smtClean="0"/>
              <a:t>(František Koukolík, 1998.)</a:t>
            </a:r>
            <a:r>
              <a:rPr lang="en-US" dirty="0" smtClean="0"/>
              <a:t> </a:t>
            </a:r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9665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kritického 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Základním principem je </a:t>
            </a:r>
            <a:r>
              <a:rPr lang="cs-CZ" i="1" dirty="0" smtClean="0"/>
              <a:t>opatrné věcné posuzování předkládaných informací a jejich ověřování z více nezávislých zdrojů</a:t>
            </a:r>
            <a:r>
              <a:rPr lang="cs-CZ" dirty="0" smtClean="0"/>
              <a:t>. K tomu pomáhá dodržování těchto pravidel: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Definujte problém </a:t>
            </a:r>
            <a:r>
              <a:rPr lang="cs-CZ" dirty="0" smtClean="0"/>
              <a:t>a ujasněte si, jaké informace potřebujete k jeho řešení.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Najděte více informací </a:t>
            </a:r>
            <a:r>
              <a:rPr lang="cs-CZ" dirty="0" smtClean="0"/>
              <a:t>(alternativ) k jeho řešení a vyberte ty relevantní z kvalitních zdrojů. Hledejte přesné, jasně formulované informace.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Zasaďte nově nalezené informace </a:t>
            </a:r>
            <a:r>
              <a:rPr lang="cs-CZ" dirty="0" smtClean="0"/>
              <a:t>do svých stávajících znalostí, hledejte souvislosti (odborné, sociální, </a:t>
            </a:r>
            <a:r>
              <a:rPr lang="cs-CZ" dirty="0" err="1" smtClean="0"/>
              <a:t>hostorické</a:t>
            </a:r>
            <a:r>
              <a:rPr lang="cs-CZ" dirty="0" smtClean="0"/>
              <a:t> atd.) a logické vazby.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Formulujte závěry </a:t>
            </a:r>
            <a:r>
              <a:rPr lang="cs-CZ" dirty="0" smtClean="0"/>
              <a:t>a ověřte jejich </a:t>
            </a:r>
            <a:r>
              <a:rPr lang="cs-CZ" i="1" dirty="0" smtClean="0"/>
              <a:t>validitu</a:t>
            </a:r>
            <a:r>
              <a:rPr lang="cs-CZ" dirty="0" smtClean="0"/>
              <a:t> (platnost). </a:t>
            </a:r>
            <a:r>
              <a:rPr lang="en-US" dirty="0" smtClean="0"/>
              <a:t>[4]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752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Logické 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Logické klamy se běžně používají, někdy vědomě, někdy nevědomě. Jejich cílem je </a:t>
            </a:r>
            <a:r>
              <a:rPr lang="cs-CZ" i="1" dirty="0" smtClean="0"/>
              <a:t>zastřít nelogičnost sdělení</a:t>
            </a:r>
            <a:r>
              <a:rPr lang="cs-CZ" dirty="0" smtClean="0"/>
              <a:t> a dosáhnout určitého (manipulativního) cíle. Existuje jich velké množství, nejpoužívanější: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„Černobílé“ předkládání problému </a:t>
            </a:r>
            <a:r>
              <a:rPr lang="cs-CZ" dirty="0" smtClean="0"/>
              <a:t>(zakrývání složitosti problému a variant jeho řešení)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„Hraní na city“ </a:t>
            </a:r>
            <a:r>
              <a:rPr lang="cs-CZ" dirty="0" smtClean="0"/>
              <a:t>nebo zastrašování fatálními důsledky.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Útoky na autora </a:t>
            </a:r>
            <a:r>
              <a:rPr lang="cs-CZ" dirty="0" smtClean="0"/>
              <a:t>sdělení místo polemiky s obsahem sdělení.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Používání složitého jazyka </a:t>
            </a:r>
            <a:r>
              <a:rPr lang="cs-CZ" dirty="0" smtClean="0"/>
              <a:t>s množstvím vložených vět a cizích slov.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Odvolávání se na </a:t>
            </a:r>
            <a:r>
              <a:rPr lang="cs-CZ" dirty="0" smtClean="0"/>
              <a:t>(neexistující, v jiném oboru pracující) autoritu.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Vyvozování obecných závěrů </a:t>
            </a:r>
            <a:r>
              <a:rPr lang="cs-CZ" dirty="0" smtClean="0"/>
              <a:t>z jednotlivých událostí (ignorování statistické podstaty mnoha jevů). </a:t>
            </a:r>
            <a:r>
              <a:rPr lang="en-US" sz="3100" dirty="0" smtClean="0"/>
              <a:t>[4]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346325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[</a:t>
            </a:r>
            <a:r>
              <a:rPr lang="cs-CZ" sz="2000" dirty="0"/>
              <a:t>1</a:t>
            </a:r>
            <a:r>
              <a:rPr lang="cs-CZ" sz="2000" dirty="0" smtClean="0"/>
              <a:t>] </a:t>
            </a:r>
            <a:r>
              <a:rPr lang="cs-CZ" sz="2000" dirty="0"/>
              <a:t>ROUBAL, Pavel. </a:t>
            </a:r>
            <a:r>
              <a:rPr lang="cs-CZ" sz="2000" i="1" dirty="0"/>
              <a:t>Informatika a výpočetní technika pro střední školy: teoretická učebnice. </a:t>
            </a:r>
            <a:r>
              <a:rPr lang="cs-CZ" sz="2000" dirty="0" smtClean="0"/>
              <a:t>Vyd</a:t>
            </a:r>
            <a:r>
              <a:rPr lang="cs-CZ" sz="2000" dirty="0"/>
              <a:t>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</a:t>
            </a:r>
            <a:r>
              <a:rPr lang="cs-CZ" sz="2000" dirty="0" smtClean="0"/>
              <a:t>13. </a:t>
            </a:r>
            <a:r>
              <a:rPr lang="cs-CZ" sz="2000" dirty="0"/>
              <a:t>ISBN 978-80-251-3228-9.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[2] </a:t>
            </a:r>
            <a:r>
              <a:rPr lang="cs-CZ" sz="2000" dirty="0"/>
              <a:t>ROUBAL, Pavel. </a:t>
            </a:r>
            <a:r>
              <a:rPr lang="cs-CZ" sz="2000" i="1" dirty="0"/>
              <a:t>Informatika a výpočetní technika pro střední školy: teoretická učebnice. </a:t>
            </a:r>
            <a:r>
              <a:rPr lang="cs-CZ" sz="2000" dirty="0"/>
              <a:t>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</a:t>
            </a:r>
            <a:r>
              <a:rPr lang="cs-CZ" sz="2000" dirty="0" smtClean="0"/>
              <a:t>15. </a:t>
            </a:r>
            <a:r>
              <a:rPr lang="cs-CZ" sz="2000" dirty="0"/>
              <a:t>ISBN 978-80-251-3228-9. </a:t>
            </a:r>
          </a:p>
          <a:p>
            <a:pPr marL="0" indent="0">
              <a:buNone/>
            </a:pPr>
            <a:r>
              <a:rPr lang="cs-CZ" sz="2000" dirty="0" smtClean="0"/>
              <a:t>[3] </a:t>
            </a:r>
            <a:r>
              <a:rPr lang="cs-CZ" sz="2000" dirty="0"/>
              <a:t>ROUBAL, Pavel. </a:t>
            </a:r>
            <a:r>
              <a:rPr lang="cs-CZ" sz="2000" i="1" dirty="0"/>
              <a:t>Informatika a výpočetní technika pro střední školy: teoretická učebnice.</a:t>
            </a:r>
            <a:r>
              <a:rPr lang="cs-CZ" sz="2000" dirty="0"/>
              <a:t> 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</a:t>
            </a:r>
            <a:r>
              <a:rPr lang="cs-CZ" sz="2000" dirty="0" smtClean="0"/>
              <a:t>17. </a:t>
            </a:r>
            <a:r>
              <a:rPr lang="cs-CZ" sz="2000" dirty="0"/>
              <a:t>ISBN 978-80-251-3228-9. </a:t>
            </a:r>
          </a:p>
          <a:p>
            <a:pPr marL="0" indent="0">
              <a:buNone/>
            </a:pPr>
            <a:r>
              <a:rPr lang="cs-CZ" sz="2000" dirty="0" smtClean="0"/>
              <a:t>[4] </a:t>
            </a:r>
            <a:r>
              <a:rPr lang="cs-CZ" sz="2000" dirty="0"/>
              <a:t>ROUBAL, Pavel. </a:t>
            </a:r>
            <a:r>
              <a:rPr lang="cs-CZ" sz="2000" i="1" dirty="0"/>
              <a:t>Informatika a výpočetní technika pro střední školy: teoretická učebnice.</a:t>
            </a:r>
            <a:r>
              <a:rPr lang="cs-CZ" sz="2000" dirty="0"/>
              <a:t> 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</a:t>
            </a:r>
            <a:r>
              <a:rPr lang="cs-CZ" sz="2000" dirty="0" smtClean="0"/>
              <a:t>18. </a:t>
            </a:r>
            <a:r>
              <a:rPr lang="cs-CZ" sz="2000" dirty="0"/>
              <a:t>ISBN 978-80-251-3228-9. 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359</TotalTime>
  <Words>1226</Words>
  <Application>Microsoft Office PowerPoint</Application>
  <PresentationFormat>Předvádění na obrazovce (4:3)</PresentationFormat>
  <Paragraphs>102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Cesta</vt:lpstr>
      <vt:lpstr>Motiv systému Office</vt:lpstr>
      <vt:lpstr>Prezentace aplikace PowerPoint</vt:lpstr>
      <vt:lpstr>ANOTACE</vt:lpstr>
      <vt:lpstr>Informační zdroje dřívE</vt:lpstr>
      <vt:lpstr>Informační zdroje dřívE a dnes</vt:lpstr>
      <vt:lpstr>Katalog a fulltext</vt:lpstr>
      <vt:lpstr>Katalog firemních stránek</vt:lpstr>
      <vt:lpstr>Webový vyhledávač</vt:lpstr>
      <vt:lpstr>Není jenom Google a Seznam…</vt:lpstr>
      <vt:lpstr>Jak pracuje vyhledávač</vt:lpstr>
      <vt:lpstr>Zpřesnění zadání, pokročilé vyhledávání</vt:lpstr>
      <vt:lpstr>Pokročilé vyhledávání</vt:lpstr>
      <vt:lpstr>Kvalita a relevance informačního zdroje</vt:lpstr>
      <vt:lpstr>Kvalitní informační zdroj splňuje:</vt:lpstr>
      <vt:lpstr> </vt:lpstr>
      <vt:lpstr>Kritický přístup k informacím</vt:lpstr>
      <vt:lpstr>Pravidla kritického myšlení</vt:lpstr>
      <vt:lpstr>Logické klamy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66</cp:revision>
  <dcterms:created xsi:type="dcterms:W3CDTF">2012-09-09T00:25:46Z</dcterms:created>
  <dcterms:modified xsi:type="dcterms:W3CDTF">2013-02-10T22:24:53Z</dcterms:modified>
</cp:coreProperties>
</file>