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7" r:id="rId3"/>
    <p:sldId id="258" r:id="rId4"/>
    <p:sldId id="266" r:id="rId5"/>
    <p:sldId id="261" r:id="rId6"/>
    <p:sldId id="264" r:id="rId7"/>
    <p:sldId id="262" r:id="rId8"/>
    <p:sldId id="265" r:id="rId9"/>
    <p:sldId id="263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155" autoAdjust="0"/>
    <p:restoredTop sz="94660"/>
  </p:normalViewPr>
  <p:slideViewPr>
    <p:cSldViewPr>
      <p:cViewPr varScale="1">
        <p:scale>
          <a:sx n="88" d="100"/>
          <a:sy n="88" d="100"/>
        </p:scale>
        <p:origin x="-99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5341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5665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18169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7803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8562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074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2153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7994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5429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3981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8691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666A73-8AC6-4FD8-8569-CF1296AC7021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FEC6EE-241B-4149-8A48-7AB09EEEDE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702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spad.com/cz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hisler.com/download.htm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cze/office2010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1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prstClr val="white"/>
              </a:solidFill>
            </a:endParaRPr>
          </a:p>
        </p:txBody>
      </p:sp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1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4" y="5877272"/>
            <a:ext cx="834866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 dirty="0">
                <a:solidFill>
                  <a:prstClr val="black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5880718"/>
              </p:ext>
            </p:extLst>
          </p:nvPr>
        </p:nvGraphicFramePr>
        <p:xfrm>
          <a:off x="1103784" y="1397000"/>
          <a:ext cx="6936432" cy="437233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321119"/>
                <a:gridCol w="4615313"/>
              </a:tblGrid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SŠ: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SOU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Uherský Brod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Autoři: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Ing. Radim Bublík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65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prezentace:</a:t>
                      </a:r>
                    </a:p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(DUMu)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Dělení software podle licence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oblast: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Úvod do předmětu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 ročník oboru Mechanik opravář motorových vozidel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projektu: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CZ.1.07/1.5.00/34.0369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Datum vzniku: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29. 9. 2012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84522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2776"/>
            <a:ext cx="8686800" cy="497118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dirty="0" smtClean="0"/>
              <a:t>Záměrem této sady výukových materiálů s názvem </a:t>
            </a:r>
            <a:r>
              <a:rPr lang="cs-CZ" sz="2800" b="1" dirty="0" smtClean="0"/>
              <a:t>Úvod do předmětu </a:t>
            </a:r>
            <a:r>
              <a:rPr lang="cs-CZ" sz="2800" dirty="0" smtClean="0"/>
              <a:t>je poskytnout žákům potřebné informace pro lepší orientaci ve významu informačních a komunikačních technologií (zejména počítačů) pro jejich život a nastínit jim rovněž jejich historii a vývoj.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smtClean="0"/>
              <a:t>Jednotlivé </a:t>
            </a:r>
            <a:r>
              <a:rPr lang="cs-CZ" sz="2800" dirty="0" err="1" smtClean="0"/>
              <a:t>DUMy</a:t>
            </a:r>
            <a:r>
              <a:rPr lang="cs-CZ" sz="2800" dirty="0" smtClean="0"/>
              <a:t> (prezentace a pracovní listy) v této sadě pokryjí postupně tematické oblasti, které jsou probírány v předmětu Informační a komunikační technologie na naší SŠ.</a:t>
            </a:r>
          </a:p>
          <a:p>
            <a:pPr>
              <a:buFont typeface="Wingdings" pitchFamily="2" charset="2"/>
              <a:buChar char="q"/>
            </a:pPr>
            <a:r>
              <a:rPr lang="cs-CZ" sz="2800" dirty="0" smtClean="0"/>
              <a:t>Tato prezentace je konkrétně zaměřena na tematický celek </a:t>
            </a:r>
            <a:r>
              <a:rPr lang="cs-CZ" sz="2800" b="1" dirty="0" smtClean="0"/>
              <a:t>Software.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85898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Co je to </a:t>
            </a:r>
            <a:r>
              <a:rPr lang="cs-CZ" dirty="0" err="1" smtClean="0"/>
              <a:t>licencE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043190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b="1" dirty="0"/>
              <a:t>Licence</a:t>
            </a:r>
            <a:r>
              <a:rPr lang="cs-CZ" dirty="0"/>
              <a:t> (</a:t>
            </a:r>
            <a:r>
              <a:rPr lang="cs-CZ" dirty="0" smtClean="0"/>
              <a:t>lat. </a:t>
            </a:r>
            <a:r>
              <a:rPr lang="cs-CZ" i="1" dirty="0" err="1"/>
              <a:t>licet</a:t>
            </a:r>
            <a:r>
              <a:rPr lang="cs-CZ" dirty="0"/>
              <a:t> – dovolení) </a:t>
            </a:r>
            <a:r>
              <a:rPr lang="cs-CZ" b="1" dirty="0"/>
              <a:t>je právní termín</a:t>
            </a:r>
            <a:r>
              <a:rPr lang="cs-CZ" dirty="0"/>
              <a:t>, kterým lze vyjadřovat několik skutečností, které jsou závislé na souvislostech v jakém je tento termín používán</a:t>
            </a:r>
            <a:r>
              <a:rPr lang="cs-CZ" dirty="0" smtClean="0"/>
              <a:t>.</a:t>
            </a:r>
            <a:r>
              <a:rPr lang="en-US" dirty="0" smtClean="0"/>
              <a:t> </a:t>
            </a:r>
            <a:r>
              <a:rPr lang="en-US" sz="2600" dirty="0" smtClean="0"/>
              <a:t>[1]</a:t>
            </a:r>
            <a:endParaRPr lang="cs-CZ" sz="2600" dirty="0" smtClean="0"/>
          </a:p>
          <a:p>
            <a:pPr>
              <a:buFont typeface="Wingdings" pitchFamily="2" charset="2"/>
              <a:buChar char="q"/>
            </a:pPr>
            <a:r>
              <a:rPr lang="en-US" b="1" dirty="0" err="1" smtClean="0"/>
              <a:t>Licen</a:t>
            </a:r>
            <a:r>
              <a:rPr lang="cs-CZ" b="1" dirty="0" smtClean="0"/>
              <a:t>ční ujednání umožňuje</a:t>
            </a:r>
            <a:r>
              <a:rPr lang="cs-CZ" dirty="0" smtClean="0"/>
              <a:t> </a:t>
            </a:r>
            <a:r>
              <a:rPr lang="cs-CZ" dirty="0"/>
              <a:t>tvůrcům a distributorům (nejen) softwarového vybavení </a:t>
            </a:r>
            <a:r>
              <a:rPr lang="cs-CZ" b="1" dirty="0"/>
              <a:t>stanovovat pravidla</a:t>
            </a:r>
            <a:r>
              <a:rPr lang="cs-CZ" dirty="0"/>
              <a:t>, kterými se má řídit nakládání s distribuovaným produktem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Licence </a:t>
            </a:r>
            <a:r>
              <a:rPr lang="cs-CZ" dirty="0"/>
              <a:t>tedy určují </a:t>
            </a:r>
            <a:r>
              <a:rPr lang="cs-CZ" b="1" dirty="0"/>
              <a:t>práva a povinnosti uživatelů </a:t>
            </a:r>
            <a:r>
              <a:rPr lang="cs-CZ" dirty="0"/>
              <a:t>ve vztahu </a:t>
            </a:r>
            <a:r>
              <a:rPr lang="cs-CZ" b="1" dirty="0"/>
              <a:t>k</a:t>
            </a:r>
            <a:r>
              <a:rPr lang="cs-CZ" dirty="0"/>
              <a:t> </a:t>
            </a:r>
            <a:r>
              <a:rPr lang="cs-CZ" b="1" dirty="0"/>
              <a:t>licencovanému dílu</a:t>
            </a:r>
            <a:r>
              <a:rPr lang="cs-CZ" dirty="0" smtClean="0"/>
              <a:t>. </a:t>
            </a:r>
            <a:r>
              <a:rPr lang="en-US" sz="2400" dirty="0" smtClean="0"/>
              <a:t>[2]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2393297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Charakteristika softwarové licence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04319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/>
              <a:t>Softwarové licence jsou obvykle </a:t>
            </a:r>
            <a:r>
              <a:rPr lang="cs-CZ" dirty="0" smtClean="0"/>
              <a:t>velmi komplikované</a:t>
            </a:r>
            <a:r>
              <a:rPr lang="cs-CZ" dirty="0"/>
              <a:t>, takže jejich tvorbu přenechávají autoři software právníkům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q"/>
            </a:pPr>
            <a:r>
              <a:rPr lang="cs-CZ" b="1" dirty="0"/>
              <a:t>Volbu licence </a:t>
            </a:r>
            <a:r>
              <a:rPr lang="cs-CZ" dirty="0"/>
              <a:t>provádí obvykle </a:t>
            </a:r>
            <a:r>
              <a:rPr lang="cs-CZ" b="1" dirty="0"/>
              <a:t>autor software</a:t>
            </a:r>
            <a:r>
              <a:rPr lang="cs-CZ" dirty="0"/>
              <a:t>, někdy k ní doplňuje vlastní dodatky, případně používá více licencí, přičemž volba vhodné licence je ponechána na </a:t>
            </a:r>
            <a:r>
              <a:rPr lang="cs-CZ" dirty="0" smtClean="0"/>
              <a:t>uživateli.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Často se používá licence ve formě </a:t>
            </a:r>
            <a:r>
              <a:rPr lang="cs-CZ" b="1" dirty="0" smtClean="0"/>
              <a:t>EULA</a:t>
            </a:r>
            <a:r>
              <a:rPr lang="cs-CZ" dirty="0" smtClean="0"/>
              <a:t>. </a:t>
            </a:r>
            <a:r>
              <a:rPr lang="en-US" sz="2400" dirty="0" smtClean="0"/>
              <a:t>[3]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926578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EULA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89917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EULA (</a:t>
            </a:r>
            <a:r>
              <a:rPr lang="cs-CZ" i="1" dirty="0" smtClean="0"/>
              <a:t>End User Licence </a:t>
            </a:r>
            <a:r>
              <a:rPr lang="cs-CZ" i="1" dirty="0" err="1" smtClean="0"/>
              <a:t>Agreement</a:t>
            </a:r>
            <a:r>
              <a:rPr lang="cs-CZ" dirty="0"/>
              <a:t>) je </a:t>
            </a:r>
            <a:r>
              <a:rPr lang="cs-CZ" b="1" dirty="0"/>
              <a:t>licence</a:t>
            </a:r>
            <a:r>
              <a:rPr lang="cs-CZ" dirty="0"/>
              <a:t> pro koncového uživatele softwaru určující, </a:t>
            </a:r>
            <a:r>
              <a:rPr lang="cs-CZ" b="1" dirty="0"/>
              <a:t>co uživatel smí a nesmí dělat</a:t>
            </a:r>
            <a:r>
              <a:rPr lang="cs-CZ" dirty="0" smtClean="0"/>
              <a:t>.</a:t>
            </a:r>
            <a:endParaRPr lang="en-US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Porušení EULA znamená porušení právního předpisu a může mít trestněprávní následky.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892226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FREEWARE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97118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b="1" dirty="0" smtClean="0"/>
              <a:t>Volně </a:t>
            </a:r>
            <a:r>
              <a:rPr lang="cs-CZ" b="1" dirty="0"/>
              <a:t>šiřitelný software</a:t>
            </a:r>
            <a:r>
              <a:rPr lang="cs-CZ" dirty="0"/>
              <a:t>, dostupný </a:t>
            </a:r>
            <a:r>
              <a:rPr lang="cs-CZ" b="1" dirty="0" smtClean="0"/>
              <a:t>zdarma</a:t>
            </a:r>
            <a:r>
              <a:rPr lang="cs-CZ" dirty="0" smtClean="0"/>
              <a:t> </a:t>
            </a:r>
            <a:r>
              <a:rPr lang="cs-CZ" dirty="0"/>
              <a:t>např. z internetu, lze jej legálně a </a:t>
            </a:r>
            <a:r>
              <a:rPr lang="cs-CZ" dirty="0" smtClean="0"/>
              <a:t>hlavně zcela </a:t>
            </a:r>
            <a:r>
              <a:rPr lang="cs-CZ" dirty="0"/>
              <a:t>zdarma </a:t>
            </a:r>
            <a:r>
              <a:rPr lang="cs-CZ" dirty="0" smtClean="0"/>
              <a:t>používat.</a:t>
            </a:r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Nejčastěji </a:t>
            </a:r>
            <a:r>
              <a:rPr lang="cs-CZ" dirty="0"/>
              <a:t>jde o rozsahem nevelké </a:t>
            </a:r>
            <a:r>
              <a:rPr lang="cs-CZ" dirty="0" smtClean="0"/>
              <a:t>programy.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Příkladem freeware je například populární editor </a:t>
            </a:r>
            <a:r>
              <a:rPr lang="cs-CZ" dirty="0" err="1" smtClean="0">
                <a:hlinkClick r:id="rId2"/>
              </a:rPr>
              <a:t>PSPad</a:t>
            </a:r>
            <a:r>
              <a:rPr lang="cs-CZ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98012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SHAREWARE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686800" cy="4525963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/>
              <a:t>S</a:t>
            </a:r>
            <a:r>
              <a:rPr lang="cs-CZ" dirty="0" smtClean="0"/>
              <a:t>tejně </a:t>
            </a:r>
            <a:r>
              <a:rPr lang="cs-CZ" dirty="0"/>
              <a:t>jako Freeware je </a:t>
            </a:r>
            <a:r>
              <a:rPr lang="cs-CZ" b="1" dirty="0"/>
              <a:t>dostupný zdarma </a:t>
            </a:r>
            <a:r>
              <a:rPr lang="cs-CZ" b="1" dirty="0" smtClean="0"/>
              <a:t>z internetu</a:t>
            </a:r>
            <a:r>
              <a:rPr lang="cs-CZ" dirty="0"/>
              <a:t>, ale pokud si k němu </a:t>
            </a:r>
            <a:r>
              <a:rPr lang="cs-CZ" dirty="0" smtClean="0"/>
              <a:t>následně nezakoupíme příslušnou licenci</a:t>
            </a:r>
            <a:r>
              <a:rPr lang="cs-CZ" dirty="0"/>
              <a:t>, bývají jeho funkce omezené, případně nás bude „obtěžovat“ připomínáním, že si jej máme zaregistrovat </a:t>
            </a:r>
            <a:r>
              <a:rPr lang="cs-CZ" dirty="0" smtClean="0"/>
              <a:t>(</a:t>
            </a:r>
            <a:r>
              <a:rPr lang="cs-CZ" b="1" dirty="0" smtClean="0"/>
              <a:t>zakoupit </a:t>
            </a:r>
            <a:r>
              <a:rPr lang="cs-CZ" b="1" dirty="0"/>
              <a:t>si platnou licenci</a:t>
            </a:r>
            <a:r>
              <a:rPr lang="cs-CZ" dirty="0"/>
              <a:t>) nebo dokonce bude fungovat jen po omezenou dobu a pak jeho funkčnost </a:t>
            </a:r>
            <a:r>
              <a:rPr lang="cs-CZ" dirty="0" smtClean="0"/>
              <a:t>vyprší.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Příkladem shareware je třeba široce používaný souborový manažer </a:t>
            </a:r>
            <a:r>
              <a:rPr lang="cs-CZ" dirty="0" err="1" smtClean="0">
                <a:hlinkClick r:id="rId2"/>
              </a:rPr>
              <a:t>Total</a:t>
            </a:r>
            <a:r>
              <a:rPr lang="cs-CZ" dirty="0" smtClean="0">
                <a:hlinkClick r:id="rId2"/>
              </a:rPr>
              <a:t> </a:t>
            </a:r>
            <a:r>
              <a:rPr lang="cs-CZ" dirty="0" err="1" smtClean="0">
                <a:hlinkClick r:id="rId2"/>
              </a:rPr>
              <a:t>Commander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3593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Komerční software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515672" cy="5043190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Tento </a:t>
            </a:r>
            <a:r>
              <a:rPr lang="cs-CZ" dirty="0"/>
              <a:t>typ software si musíme vždy zakoupit (resp. zakoupit si jeho licenci), </a:t>
            </a:r>
            <a:r>
              <a:rPr lang="cs-CZ" dirty="0" smtClean="0"/>
              <a:t>abychom jej </a:t>
            </a:r>
            <a:r>
              <a:rPr lang="cs-CZ" dirty="0"/>
              <a:t>vůbec mohli začít </a:t>
            </a:r>
            <a:r>
              <a:rPr lang="cs-CZ" dirty="0" smtClean="0"/>
              <a:t>používat.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Někdy </a:t>
            </a:r>
            <a:r>
              <a:rPr lang="cs-CZ" dirty="0"/>
              <a:t>jsou k dispozici jeho </a:t>
            </a:r>
            <a:r>
              <a:rPr lang="cs-CZ" b="1" dirty="0"/>
              <a:t>demoverze</a:t>
            </a:r>
            <a:r>
              <a:rPr lang="cs-CZ" dirty="0"/>
              <a:t> </a:t>
            </a:r>
            <a:r>
              <a:rPr lang="cs-CZ" dirty="0" smtClean="0"/>
              <a:t>(časově či funkčně omezené verze, sloužící k jeho demonstraci potenciálním zájemcům o jeho následnou koupi).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Příkladem komerčního software je například nejrozšířenější kancelářský balík </a:t>
            </a:r>
            <a:r>
              <a:rPr lang="cs-CZ" dirty="0" smtClean="0">
                <a:hlinkClick r:id="rId2"/>
              </a:rPr>
              <a:t>Microsoft Office</a:t>
            </a:r>
            <a:r>
              <a:rPr lang="cs-CZ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89368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2000" dirty="0" smtClean="0"/>
              <a:t>[1</a:t>
            </a:r>
            <a:r>
              <a:rPr lang="en-US" sz="2000" dirty="0"/>
              <a:t>] </a:t>
            </a:r>
            <a:r>
              <a:rPr lang="en-US" sz="2000" dirty="0" err="1"/>
              <a:t>Licence</a:t>
            </a:r>
            <a:r>
              <a:rPr lang="en-US" sz="2000" dirty="0"/>
              <a:t>. In: </a:t>
            </a:r>
            <a:r>
              <a:rPr lang="en-US" sz="2000" i="1" dirty="0"/>
              <a:t>Wikipedia: the free encyclopedia </a:t>
            </a:r>
            <a:r>
              <a:rPr lang="en-US" sz="2000" dirty="0"/>
              <a:t>[online]. San Francisco (CA): Wikimedia Foundation, 2001, 10.12.2012 [cit. 2013-01-09]. </a:t>
            </a:r>
            <a:r>
              <a:rPr lang="en-US" sz="2000" dirty="0" err="1"/>
              <a:t>Dostupné</a:t>
            </a:r>
            <a:r>
              <a:rPr lang="en-US" sz="2000" dirty="0"/>
              <a:t> z: http://</a:t>
            </a:r>
            <a:r>
              <a:rPr lang="en-US" sz="2000" dirty="0" smtClean="0"/>
              <a:t>cs.wikipedia.org/wiki/Licence</a:t>
            </a:r>
          </a:p>
          <a:p>
            <a:pPr marL="0" indent="0">
              <a:buNone/>
            </a:pPr>
            <a:r>
              <a:rPr lang="en-US" sz="2000" dirty="0" smtClean="0"/>
              <a:t>[2</a:t>
            </a:r>
            <a:r>
              <a:rPr lang="en-US" sz="2000" dirty="0"/>
              <a:t>] </a:t>
            </a:r>
            <a:r>
              <a:rPr lang="en-US" sz="2000" dirty="0" err="1"/>
              <a:t>Legalizace</a:t>
            </a:r>
            <a:r>
              <a:rPr lang="en-US" sz="2000" dirty="0"/>
              <a:t> </a:t>
            </a:r>
            <a:r>
              <a:rPr lang="en-US" sz="2000" dirty="0" err="1"/>
              <a:t>softwaru</a:t>
            </a:r>
            <a:r>
              <a:rPr lang="en-US" sz="2000" dirty="0"/>
              <a:t>, BSA a open source. </a:t>
            </a:r>
            <a:r>
              <a:rPr lang="en-US" sz="2000" dirty="0" err="1"/>
              <a:t>LinuxEXPRES</a:t>
            </a:r>
            <a:r>
              <a:rPr lang="en-US" sz="2000" dirty="0"/>
              <a:t> [online</a:t>
            </a:r>
            <a:r>
              <a:rPr lang="en-US" sz="2000" dirty="0" smtClean="0"/>
              <a:t>].</a:t>
            </a:r>
          </a:p>
          <a:p>
            <a:pPr marL="0" indent="0">
              <a:buNone/>
            </a:pPr>
            <a:r>
              <a:rPr lang="en-US" sz="2000" dirty="0" smtClean="0"/>
              <a:t>2012 </a:t>
            </a:r>
            <a:r>
              <a:rPr lang="en-US" sz="2000" dirty="0"/>
              <a:t>[cit. 2013-01-09]. ISSN 1214-9608﻿. </a:t>
            </a:r>
            <a:r>
              <a:rPr lang="en-US" sz="2000" dirty="0" err="1"/>
              <a:t>Dostupné</a:t>
            </a:r>
            <a:r>
              <a:rPr lang="en-US" sz="2000" dirty="0"/>
              <a:t> z: http://www.linuxexpres.cz/business/legalizace-softwaru-bsa-a-open-source</a:t>
            </a:r>
            <a:endParaRPr lang="en-US" sz="2000" dirty="0" smtClean="0"/>
          </a:p>
          <a:p>
            <a:pPr marL="0" indent="0">
              <a:buNone/>
            </a:pPr>
            <a:r>
              <a:rPr lang="en-US" sz="2000" dirty="0" smtClean="0"/>
              <a:t>[</a:t>
            </a:r>
            <a:r>
              <a:rPr lang="cs-CZ" sz="2000" dirty="0" smtClean="0"/>
              <a:t>3</a:t>
            </a:r>
            <a:r>
              <a:rPr lang="en-US" sz="2000" dirty="0" smtClean="0"/>
              <a:t>] </a:t>
            </a:r>
            <a:r>
              <a:rPr lang="en-US" sz="2000" dirty="0" err="1"/>
              <a:t>Softwarová</a:t>
            </a:r>
            <a:r>
              <a:rPr lang="en-US" sz="2000" dirty="0"/>
              <a:t> </a:t>
            </a:r>
            <a:r>
              <a:rPr lang="en-US" sz="2000" dirty="0" err="1"/>
              <a:t>licence</a:t>
            </a:r>
            <a:r>
              <a:rPr lang="en-US" sz="2000" dirty="0"/>
              <a:t>. In: </a:t>
            </a:r>
            <a:r>
              <a:rPr lang="en-US" sz="2000" i="1" dirty="0" smtClean="0"/>
              <a:t>Wikipedia</a:t>
            </a:r>
            <a:r>
              <a:rPr lang="en-US" sz="2000" i="1" dirty="0"/>
              <a:t>: the free </a:t>
            </a:r>
            <a:r>
              <a:rPr lang="en-US" sz="2000" i="1" dirty="0" smtClean="0"/>
              <a:t>encyclopedia</a:t>
            </a:r>
            <a:r>
              <a:rPr lang="en-US" sz="2000" dirty="0" smtClean="0"/>
              <a:t> </a:t>
            </a:r>
            <a:r>
              <a:rPr lang="en-US" sz="2000" dirty="0"/>
              <a:t>[online]. San Francisco (CA): Wikimedia Foundation, 2001, 31.10.2012 [cit. 2013-01-09]. </a:t>
            </a:r>
            <a:r>
              <a:rPr lang="en-US" sz="2000" dirty="0" err="1"/>
              <a:t>Dostupné</a:t>
            </a:r>
            <a:r>
              <a:rPr lang="en-US" sz="2000" dirty="0"/>
              <a:t> z: http://</a:t>
            </a:r>
            <a:r>
              <a:rPr lang="en-US" sz="2000" dirty="0" smtClean="0"/>
              <a:t>cs.wikipedia.org/wiki/Softwarov%C3%A9_licence</a:t>
            </a:r>
          </a:p>
        </p:txBody>
      </p:sp>
    </p:spTree>
    <p:extLst>
      <p:ext uri="{BB962C8B-B14F-4D97-AF65-F5344CB8AC3E}">
        <p14:creationId xmlns:p14="http://schemas.microsoft.com/office/powerpoint/2010/main" val="1161877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546</TotalTime>
  <Words>418</Words>
  <Application>Microsoft Office PowerPoint</Application>
  <PresentationFormat>Předvádění na obrazovce (4:3)</PresentationFormat>
  <Paragraphs>47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Cesta</vt:lpstr>
      <vt:lpstr>Motiv systému Office</vt:lpstr>
      <vt:lpstr>Prezentace aplikace PowerPoint</vt:lpstr>
      <vt:lpstr>ANOTACE</vt:lpstr>
      <vt:lpstr>Co je to licencE</vt:lpstr>
      <vt:lpstr>Charakteristika softwarové licence</vt:lpstr>
      <vt:lpstr>EULA</vt:lpstr>
      <vt:lpstr>FREEWARE</vt:lpstr>
      <vt:lpstr>SHAREWARE</vt:lpstr>
      <vt:lpstr>Komerční software</vt:lpstr>
      <vt:lpstr>Použité zdroje</vt:lpstr>
    </vt:vector>
  </TitlesOfParts>
  <Company>SOU Uherský Brod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Radim Bublík</dc:creator>
  <cp:lastModifiedBy>Ing. Radim Bublík</cp:lastModifiedBy>
  <cp:revision>92</cp:revision>
  <dcterms:created xsi:type="dcterms:W3CDTF">2012-09-09T00:25:46Z</dcterms:created>
  <dcterms:modified xsi:type="dcterms:W3CDTF">2013-02-10T22:38:47Z</dcterms:modified>
</cp:coreProperties>
</file>