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58" r:id="rId4"/>
    <p:sldId id="266" r:id="rId5"/>
    <p:sldId id="261" r:id="rId6"/>
    <p:sldId id="264" r:id="rId7"/>
    <p:sldId id="262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2071659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Etické zásady a právní normy související s informatikou I.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1. 10. 2012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Základy počítačové etiky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000" dirty="0" smtClean="0"/>
              <a:t>Některé zásady slušného chování, které byly zpracovány v americkém </a:t>
            </a:r>
            <a:r>
              <a:rPr lang="cs-CZ" sz="3000" dirty="0" err="1" smtClean="0"/>
              <a:t>Computer</a:t>
            </a:r>
            <a:r>
              <a:rPr lang="cs-CZ" sz="3000" dirty="0" smtClean="0"/>
              <a:t> </a:t>
            </a:r>
            <a:r>
              <a:rPr lang="cs-CZ" sz="3000" dirty="0" err="1" smtClean="0"/>
              <a:t>Ethic</a:t>
            </a:r>
            <a:r>
              <a:rPr lang="cs-CZ" sz="3000" dirty="0" smtClean="0"/>
              <a:t> Institute, nejsou soudně vymahatelné, přesto je jejich dodržování nutné: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Nepoužiješ PC k poškození jiného člověka ani nebudeš svoji prací na PC nikoho rušit.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Nenarušíš </a:t>
            </a:r>
            <a:r>
              <a:rPr lang="cs-CZ" sz="2600" dirty="0"/>
              <a:t>soukromí PC souborů druhých (nebudeš si je prohlížet</a:t>
            </a:r>
            <a:r>
              <a:rPr lang="cs-CZ" sz="2600" dirty="0" smtClean="0"/>
              <a:t>).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Nepoužiješ </a:t>
            </a:r>
            <a:r>
              <a:rPr lang="cs-CZ" sz="2600" dirty="0"/>
              <a:t>PC ke </a:t>
            </a:r>
            <a:r>
              <a:rPr lang="cs-CZ" sz="2600" dirty="0" smtClean="0"/>
              <a:t>krádeži.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Nebudeš </a:t>
            </a:r>
            <a:r>
              <a:rPr lang="cs-CZ" sz="2600" dirty="0"/>
              <a:t>používat ani kopírovat cizí software, za který jsi </a:t>
            </a:r>
            <a:r>
              <a:rPr lang="cs-CZ" sz="2600" dirty="0" smtClean="0"/>
              <a:t>nezaplatil.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Nebudeš </a:t>
            </a:r>
            <a:r>
              <a:rPr lang="cs-CZ" sz="2600" dirty="0"/>
              <a:t>používat cizí PC zdroje bez souhlasu vlastníka nebo bez vhodné </a:t>
            </a:r>
            <a:r>
              <a:rPr lang="cs-CZ" sz="2600" dirty="0" smtClean="0"/>
              <a:t>náhrady.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Nebudeš </a:t>
            </a:r>
            <a:r>
              <a:rPr lang="cs-CZ" sz="2600" dirty="0"/>
              <a:t>si přisvojovat nápady jiných lidí</a:t>
            </a:r>
            <a:r>
              <a:rPr lang="cs-CZ" sz="2600" dirty="0" smtClean="0"/>
              <a:t>. </a:t>
            </a:r>
            <a:r>
              <a:rPr lang="en-US" sz="2600" dirty="0" smtClean="0"/>
              <a:t>[1]</a:t>
            </a: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239329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Etika</a:t>
            </a:r>
            <a:r>
              <a:rPr lang="en-US" dirty="0" smtClean="0"/>
              <a:t> v</a:t>
            </a:r>
            <a:r>
              <a:rPr lang="cs-CZ" dirty="0" err="1" smtClean="0"/>
              <a:t>ždy</a:t>
            </a:r>
            <a:r>
              <a:rPr lang="cs-CZ" dirty="0" smtClean="0"/>
              <a:t> souvisí s morálkou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IT intenzivně využívá pouze část lidí a navíc </a:t>
            </a:r>
            <a:r>
              <a:rPr lang="cs-CZ" b="1" dirty="0" smtClean="0"/>
              <a:t>tato oblast přináší nové možnosti a situace, které dříve neexistovaly</a:t>
            </a:r>
            <a:r>
              <a:rPr lang="cs-CZ" dirty="0" smtClean="0"/>
              <a:t> (kopírování autorských děl bez ztráty kvality), proto v této oblasti vzniká „nová morálka”, která není ustálená a která se pod vlivem nových technologií stále vyvíjí. </a:t>
            </a:r>
            <a:r>
              <a:rPr lang="en-US" sz="2400" dirty="0" smtClean="0"/>
              <a:t>[1]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Zákon o svobodném přístupu k informacím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V naší zemi má každý právo žádat podle již zmíněného zákona ode všech státních </a:t>
            </a:r>
            <a:r>
              <a:rPr lang="cs-CZ" dirty="0" smtClean="0"/>
              <a:t>orgánů a </a:t>
            </a:r>
            <a:r>
              <a:rPr lang="cs-CZ" dirty="0"/>
              <a:t>institucí veškeré </a:t>
            </a:r>
            <a:r>
              <a:rPr lang="cs-CZ" b="1" dirty="0"/>
              <a:t>informace</a:t>
            </a:r>
            <a:r>
              <a:rPr lang="cs-CZ" dirty="0"/>
              <a:t>, které jsou k dispozici a nejsou prohlášeny za důvěrné. Ty mu </a:t>
            </a:r>
            <a:r>
              <a:rPr lang="cs-CZ" dirty="0" smtClean="0"/>
              <a:t>je </a:t>
            </a:r>
            <a:r>
              <a:rPr lang="cs-CZ" b="1" dirty="0" smtClean="0"/>
              <a:t>musí </a:t>
            </a:r>
            <a:r>
              <a:rPr lang="cs-CZ" b="1" dirty="0"/>
              <a:t>poskytnout</a:t>
            </a:r>
            <a:r>
              <a:rPr lang="cs-CZ" dirty="0"/>
              <a:t> v určené lhůtě a </a:t>
            </a:r>
            <a:r>
              <a:rPr lang="cs-CZ" b="1" dirty="0"/>
              <a:t>zdarma</a:t>
            </a:r>
            <a:r>
              <a:rPr lang="cs-CZ" dirty="0"/>
              <a:t> (maximálně za náklady na jejich </a:t>
            </a:r>
            <a:r>
              <a:rPr lang="cs-CZ" dirty="0" smtClean="0"/>
              <a:t>pořízení, vyhledání</a:t>
            </a:r>
            <a:r>
              <a:rPr lang="cs-CZ" dirty="0"/>
              <a:t>, provedení kopie).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Každá veřejná instituce (obec, škola, úřad atd.) je povinen </a:t>
            </a:r>
            <a:r>
              <a:rPr lang="cs-CZ" b="1" dirty="0"/>
              <a:t>vystavit</a:t>
            </a:r>
            <a:r>
              <a:rPr lang="cs-CZ" dirty="0"/>
              <a:t> zákonem </a:t>
            </a:r>
            <a:r>
              <a:rPr lang="cs-CZ" dirty="0" smtClean="0"/>
              <a:t>stanovené informace </a:t>
            </a:r>
            <a:r>
              <a:rPr lang="cs-CZ" dirty="0"/>
              <a:t>o své činnosti </a:t>
            </a:r>
            <a:r>
              <a:rPr lang="cs-CZ" b="1" dirty="0"/>
              <a:t>na internetu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en-US" sz="2400" dirty="0" smtClean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89222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o ochraně osobních údajů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Veškeré </a:t>
            </a:r>
            <a:r>
              <a:rPr lang="cs-CZ" b="1" dirty="0"/>
              <a:t>informace týkající se jednotlivce </a:t>
            </a:r>
            <a:r>
              <a:rPr lang="cs-CZ" dirty="0"/>
              <a:t>(osobní údaje - datum narození, zdravotní </a:t>
            </a:r>
            <a:r>
              <a:rPr lang="cs-CZ" dirty="0" smtClean="0"/>
              <a:t>stav, příjmy </a:t>
            </a:r>
            <a:r>
              <a:rPr lang="cs-CZ" dirty="0"/>
              <a:t>atd.) </a:t>
            </a:r>
            <a:r>
              <a:rPr lang="cs-CZ" b="1" dirty="0"/>
              <a:t>jsou ze zákona důvěrné </a:t>
            </a:r>
            <a:r>
              <a:rPr lang="cs-CZ" dirty="0"/>
              <a:t>a žádná instituce je nesmí zveřejňovat. </a:t>
            </a:r>
            <a:r>
              <a:rPr lang="cs-CZ" dirty="0" smtClean="0"/>
              <a:t>Dodržování pravidel </a:t>
            </a:r>
            <a:r>
              <a:rPr lang="cs-CZ" dirty="0"/>
              <a:t>pro nakládání s informacemi sleduje Úřad pro ochranu osobních údajů.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Podle zákona </a:t>
            </a:r>
            <a:r>
              <a:rPr lang="cs-CZ" b="1" dirty="0"/>
              <a:t>nesmí</a:t>
            </a:r>
            <a:r>
              <a:rPr lang="cs-CZ" dirty="0"/>
              <a:t> nikdo bez našeho souhlasu </a:t>
            </a:r>
            <a:r>
              <a:rPr lang="cs-CZ" b="1" dirty="0"/>
              <a:t>shromažďovat ani ukládat </a:t>
            </a:r>
            <a:r>
              <a:rPr lang="cs-CZ" dirty="0"/>
              <a:t>naše osobní </a:t>
            </a:r>
            <a:r>
              <a:rPr lang="cs-CZ" dirty="0" smtClean="0"/>
              <a:t>údaje, kromě </a:t>
            </a:r>
            <a:r>
              <a:rPr lang="cs-CZ" dirty="0"/>
              <a:t>institucí a organizací, které k tomu mají právo ze zákona (soudy, policie, úřad apod</a:t>
            </a:r>
            <a:r>
              <a:rPr lang="cs-CZ" dirty="0" smtClean="0"/>
              <a:t>.).</a:t>
            </a:r>
            <a:r>
              <a:rPr lang="en-US" dirty="0" smtClean="0"/>
              <a:t> </a:t>
            </a:r>
            <a:r>
              <a:rPr lang="en-US" sz="2400" dirty="0" smtClean="0"/>
              <a:t>[1]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Komerční firmy (e-</a:t>
            </a:r>
            <a:r>
              <a:rPr lang="cs-CZ" dirty="0" err="1"/>
              <a:t>shop</a:t>
            </a:r>
            <a:r>
              <a:rPr lang="cs-CZ" dirty="0"/>
              <a:t>) musí být registrovány </a:t>
            </a:r>
            <a:r>
              <a:rPr lang="cs-CZ" dirty="0" smtClean="0"/>
              <a:t>u</a:t>
            </a:r>
            <a:r>
              <a:rPr lang="en-US" dirty="0" smtClean="0"/>
              <a:t> </a:t>
            </a:r>
            <a:r>
              <a:rPr lang="cs-CZ" b="1" dirty="0" smtClean="0"/>
              <a:t>Úřadu </a:t>
            </a:r>
            <a:r>
              <a:rPr lang="cs-CZ" b="1" dirty="0"/>
              <a:t>pro ochranu osobních údajů </a:t>
            </a:r>
            <a:r>
              <a:rPr lang="cs-CZ" dirty="0"/>
              <a:t>a </a:t>
            </a:r>
            <a:r>
              <a:rPr lang="cs-CZ" dirty="0" smtClean="0"/>
              <a:t>k</a:t>
            </a:r>
            <a:r>
              <a:rPr lang="en-US" dirty="0" smtClean="0"/>
              <a:t> </a:t>
            </a:r>
            <a:r>
              <a:rPr lang="cs-CZ" dirty="0" smtClean="0"/>
              <a:t>ukládání </a:t>
            </a:r>
            <a:r>
              <a:rPr lang="cs-CZ" dirty="0"/>
              <a:t>vašich os. údajů musí mít naše </a:t>
            </a:r>
            <a:r>
              <a:rPr lang="cs-CZ" b="1" dirty="0"/>
              <a:t>svolení</a:t>
            </a:r>
            <a:r>
              <a:rPr lang="cs-CZ" dirty="0" smtClean="0"/>
              <a:t>.</a:t>
            </a:r>
            <a:endParaRPr lang="en-US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To </a:t>
            </a:r>
            <a:r>
              <a:rPr lang="cs-CZ" dirty="0"/>
              <a:t>získají při registraci do různých služeb, nebo pomocí různých reklamních akcí a slosování (svolení je uvedeno v licenčním ujednání, které si však málokdo čte).</a:t>
            </a:r>
          </a:p>
        </p:txBody>
      </p:sp>
    </p:spTree>
    <p:extLst>
      <p:ext uri="{BB962C8B-B14F-4D97-AF65-F5344CB8AC3E}">
        <p14:creationId xmlns:p14="http://schemas.microsoft.com/office/powerpoint/2010/main" val="20535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dirty="0" smtClean="0"/>
              <a:t>[1</a:t>
            </a:r>
            <a:r>
              <a:rPr lang="en-US" sz="2000" dirty="0"/>
              <a:t>] ROUBAL, </a:t>
            </a:r>
            <a:r>
              <a:rPr lang="en-US" sz="2000" dirty="0" err="1"/>
              <a:t>Pavel</a:t>
            </a:r>
            <a:r>
              <a:rPr lang="en-US" sz="2000" dirty="0"/>
              <a:t>. </a:t>
            </a:r>
            <a:r>
              <a:rPr lang="en-US" sz="2000" i="1" dirty="0" err="1" smtClean="0"/>
              <a:t>Informatika</a:t>
            </a:r>
            <a:r>
              <a:rPr lang="en-US" sz="2000" i="1" dirty="0" smtClean="0"/>
              <a:t> </a:t>
            </a:r>
            <a:r>
              <a:rPr lang="en-US" sz="2000" i="1" dirty="0"/>
              <a:t>a </a:t>
            </a:r>
            <a:r>
              <a:rPr lang="en-US" sz="2000" i="1" dirty="0" err="1"/>
              <a:t>výpočetní</a:t>
            </a:r>
            <a:r>
              <a:rPr lang="en-US" sz="2000" i="1" dirty="0"/>
              <a:t> </a:t>
            </a:r>
            <a:r>
              <a:rPr lang="en-US" sz="2000" i="1" dirty="0" err="1"/>
              <a:t>technika</a:t>
            </a:r>
            <a:r>
              <a:rPr lang="en-US" sz="2000" i="1" dirty="0"/>
              <a:t> pro </a:t>
            </a:r>
            <a:r>
              <a:rPr lang="en-US" sz="2000" i="1" dirty="0" err="1"/>
              <a:t>střední</a:t>
            </a:r>
            <a:r>
              <a:rPr lang="en-US" sz="2000" i="1" dirty="0"/>
              <a:t> </a:t>
            </a:r>
            <a:r>
              <a:rPr lang="en-US" sz="2000" i="1" dirty="0" err="1"/>
              <a:t>školy</a:t>
            </a:r>
            <a:r>
              <a:rPr lang="en-US" sz="2000" i="1" dirty="0"/>
              <a:t>: </a:t>
            </a:r>
            <a:r>
              <a:rPr lang="en-US" sz="2000" i="1" dirty="0" err="1"/>
              <a:t>teoretická</a:t>
            </a:r>
            <a:r>
              <a:rPr lang="en-US" sz="2000" i="1" dirty="0"/>
              <a:t> </a:t>
            </a:r>
            <a:r>
              <a:rPr lang="en-US" sz="2000" i="1" dirty="0" err="1" smtClean="0"/>
              <a:t>učebnice</a:t>
            </a:r>
            <a:r>
              <a:rPr lang="en-US" sz="2000" dirty="0" smtClean="0"/>
              <a:t>. </a:t>
            </a:r>
            <a:r>
              <a:rPr lang="en-US" sz="2000" dirty="0" err="1"/>
              <a:t>Vyd</a:t>
            </a:r>
            <a:r>
              <a:rPr lang="en-US" sz="2000" dirty="0"/>
              <a:t>. 1. Brno: Computer Press, 2010, s. </a:t>
            </a:r>
            <a:r>
              <a:rPr lang="en-US" sz="2000" dirty="0" smtClean="0"/>
              <a:t>74.</a:t>
            </a:r>
            <a:r>
              <a:rPr lang="cs-CZ" sz="2000" dirty="0" smtClean="0"/>
              <a:t> </a:t>
            </a:r>
            <a:r>
              <a:rPr lang="en-US" sz="2000" dirty="0" smtClean="0"/>
              <a:t>ISBN </a:t>
            </a:r>
            <a:r>
              <a:rPr lang="en-US" sz="2000" dirty="0"/>
              <a:t>978-80-251-3228-9.</a:t>
            </a: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563</TotalTime>
  <Words>454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Základy počítačové etiky</vt:lpstr>
      <vt:lpstr>Etika vždy souvisí s morálkou</vt:lpstr>
      <vt:lpstr>Zákon o svobodném přístupu k informacím</vt:lpstr>
      <vt:lpstr>Zákon o ochraně osobních údajů</vt:lpstr>
      <vt:lpstr>Prezentace aplikace PowerPoint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96</cp:revision>
  <dcterms:created xsi:type="dcterms:W3CDTF">2012-09-09T00:25:46Z</dcterms:created>
  <dcterms:modified xsi:type="dcterms:W3CDTF">2013-02-10T22:40:56Z</dcterms:modified>
</cp:coreProperties>
</file>