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7" r:id="rId3"/>
    <p:sldId id="258" r:id="rId4"/>
    <p:sldId id="266" r:id="rId5"/>
    <p:sldId id="261" r:id="rId6"/>
    <p:sldId id="264" r:id="rId7"/>
    <p:sldId id="262" r:id="rId8"/>
    <p:sldId id="265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55" autoAdjust="0"/>
    <p:restoredTop sz="94660"/>
  </p:normalViewPr>
  <p:slideViewPr>
    <p:cSldViewPr>
      <p:cViewPr varScale="1">
        <p:scale>
          <a:sx n="88" d="100"/>
          <a:sy n="88" d="100"/>
        </p:scale>
        <p:origin x="-99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66A73-8AC6-4FD8-8569-CF1296AC7021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EC6EE-241B-4149-8A48-7AB09EEEDE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itace.com/aktuality.php?id=99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itace.co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664803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(DUMu)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Etické zásady a právní normy související s informatikou II.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Úvod do předmětu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3. 10. 2012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452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497118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dirty="0" smtClean="0"/>
              <a:t>Záměrem této sady výukových materiálů s názvem </a:t>
            </a:r>
            <a:r>
              <a:rPr lang="cs-CZ" sz="2800" b="1" dirty="0" smtClean="0"/>
              <a:t>Úvod do předmětu </a:t>
            </a:r>
            <a:r>
              <a:rPr lang="cs-CZ" sz="2800" dirty="0" smtClean="0"/>
              <a:t>je poskytnout žákům potřebné informace pro lepší orientaci ve významu informačních a komunikačních technologií (zejména počítačů) pro jejich život a nastínit jim rovněž jejich historii a vývoj.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 smtClean="0"/>
              <a:t>Jednotlivé </a:t>
            </a:r>
            <a:r>
              <a:rPr lang="cs-CZ" sz="2800" dirty="0" err="1" smtClean="0"/>
              <a:t>DUMy</a:t>
            </a:r>
            <a:r>
              <a:rPr lang="cs-CZ" sz="2800" dirty="0" smtClean="0"/>
              <a:t> (prezentace a pracovní listy) v této sadě pokryjí postupně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 smtClean="0"/>
              <a:t>Tato prezentace je konkrétně zaměřena na tematický celek </a:t>
            </a:r>
            <a:r>
              <a:rPr lang="cs-CZ" sz="2800" b="1" dirty="0" smtClean="0"/>
              <a:t>Software.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8589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Autorský zákon a citování informací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dirty="0"/>
              <a:t>Všechny </a:t>
            </a:r>
            <a:r>
              <a:rPr lang="cs-CZ" sz="2800" b="1" dirty="0"/>
              <a:t>materiály námi použité</a:t>
            </a:r>
            <a:r>
              <a:rPr lang="cs-CZ" sz="2800" dirty="0"/>
              <a:t> by se měly </a:t>
            </a:r>
            <a:r>
              <a:rPr lang="cs-CZ" sz="2800" b="1" dirty="0"/>
              <a:t>citovat</a:t>
            </a:r>
            <a:r>
              <a:rPr lang="cs-CZ" sz="2800" dirty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/>
              <a:t>Cituje se podle §31 Autorského zákona s nadpisem Citace.</a:t>
            </a:r>
          </a:p>
          <a:p>
            <a:pPr>
              <a:buFont typeface="Wingdings" pitchFamily="2" charset="2"/>
              <a:buChar char="q"/>
            </a:pPr>
            <a:r>
              <a:rPr lang="pl-PL" sz="2800" dirty="0"/>
              <a:t>Do autorského práva </a:t>
            </a:r>
            <a:r>
              <a:rPr lang="pl-PL" sz="2800" b="1" dirty="0"/>
              <a:t>nezasahuje</a:t>
            </a:r>
            <a:r>
              <a:rPr lang="pl-PL" sz="2800" dirty="0"/>
              <a:t> ten, </a:t>
            </a:r>
            <a:r>
              <a:rPr lang="pl-PL" sz="2800" dirty="0" smtClean="0"/>
              <a:t>kdo: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cituje </a:t>
            </a:r>
            <a:r>
              <a:rPr lang="cs-CZ" dirty="0"/>
              <a:t>ve svém díle </a:t>
            </a:r>
            <a:r>
              <a:rPr lang="cs-CZ" b="1" dirty="0"/>
              <a:t>v odůvodněné míře </a:t>
            </a:r>
            <a:r>
              <a:rPr lang="cs-CZ" dirty="0"/>
              <a:t>výňatky ze zveřejněných děl jiných </a:t>
            </a:r>
            <a:r>
              <a:rPr lang="cs-CZ" dirty="0" smtClean="0"/>
              <a:t>autorů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zařadí </a:t>
            </a:r>
            <a:r>
              <a:rPr lang="cs-CZ" dirty="0"/>
              <a:t>do svého samostatného díla </a:t>
            </a:r>
            <a:r>
              <a:rPr lang="cs-CZ" dirty="0" err="1"/>
              <a:t>věděckého</a:t>
            </a:r>
            <a:r>
              <a:rPr lang="cs-CZ" dirty="0"/>
              <a:t>, kritického, odborného nebo do </a:t>
            </a:r>
            <a:r>
              <a:rPr lang="cs-CZ" dirty="0" smtClean="0"/>
              <a:t>díla určeného </a:t>
            </a:r>
            <a:r>
              <a:rPr lang="cs-CZ" dirty="0"/>
              <a:t>k výuce, pro objasnění jeho obsahu, </a:t>
            </a:r>
            <a:r>
              <a:rPr lang="cs-CZ" b="1" dirty="0"/>
              <a:t>drobná celá </a:t>
            </a:r>
            <a:r>
              <a:rPr lang="cs-CZ" dirty="0"/>
              <a:t>zveřejněná </a:t>
            </a:r>
            <a:r>
              <a:rPr lang="cs-CZ" dirty="0" smtClean="0"/>
              <a:t>díla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užije </a:t>
            </a:r>
            <a:r>
              <a:rPr lang="cs-CZ" dirty="0"/>
              <a:t>zveřejněné dílo v přednášce výlučně k účelům </a:t>
            </a:r>
            <a:r>
              <a:rPr lang="cs-CZ" b="1" dirty="0" smtClean="0"/>
              <a:t>vědeckým</a:t>
            </a:r>
            <a:r>
              <a:rPr lang="cs-CZ" dirty="0" smtClean="0"/>
              <a:t> </a:t>
            </a:r>
            <a:r>
              <a:rPr lang="cs-CZ" dirty="0"/>
              <a:t>nebo </a:t>
            </a:r>
            <a:r>
              <a:rPr lang="cs-CZ" b="1" dirty="0"/>
              <a:t>vyučovacím</a:t>
            </a:r>
            <a:r>
              <a:rPr lang="cs-CZ" dirty="0"/>
              <a:t> </a:t>
            </a:r>
            <a:r>
              <a:rPr lang="cs-CZ" dirty="0" smtClean="0"/>
              <a:t>či k </a:t>
            </a:r>
            <a:r>
              <a:rPr lang="cs-CZ" dirty="0"/>
              <a:t>jiným </a:t>
            </a:r>
            <a:r>
              <a:rPr lang="cs-CZ" b="1" dirty="0"/>
              <a:t>vzdělávacím</a:t>
            </a:r>
            <a:r>
              <a:rPr lang="cs-CZ" dirty="0"/>
              <a:t> </a:t>
            </a:r>
            <a:r>
              <a:rPr lang="cs-CZ" dirty="0" smtClean="0"/>
              <a:t>účelům </a:t>
            </a:r>
            <a:r>
              <a:rPr lang="en-US" dirty="0" smtClean="0"/>
              <a:t>[1]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9329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Autorský zákon a citování informací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b="1" dirty="0"/>
              <a:t>Vždy</a:t>
            </a:r>
            <a:r>
              <a:rPr lang="cs-CZ" dirty="0"/>
              <a:t> je však </a:t>
            </a:r>
            <a:r>
              <a:rPr lang="cs-CZ" b="1" dirty="0"/>
              <a:t>nutno uvést</a:t>
            </a:r>
            <a:r>
              <a:rPr lang="cs-CZ" dirty="0"/>
              <a:t>: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jméno </a:t>
            </a:r>
            <a:r>
              <a:rPr lang="cs-CZ" dirty="0"/>
              <a:t>autora, nejde-li o dílo </a:t>
            </a:r>
            <a:r>
              <a:rPr lang="cs-CZ" dirty="0" smtClean="0"/>
              <a:t>anonymní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název </a:t>
            </a:r>
            <a:r>
              <a:rPr lang="cs-CZ" dirty="0"/>
              <a:t>díla a </a:t>
            </a:r>
            <a:r>
              <a:rPr lang="cs-CZ" dirty="0" smtClean="0"/>
              <a:t>pramen</a:t>
            </a:r>
          </a:p>
          <a:p>
            <a:pPr>
              <a:buFont typeface="Wingdings" pitchFamily="2" charset="2"/>
              <a:buChar char="q"/>
            </a:pPr>
            <a:r>
              <a:rPr lang="cs-CZ" b="1" dirty="0"/>
              <a:t>Obrázky</a:t>
            </a:r>
            <a:r>
              <a:rPr lang="cs-CZ" dirty="0"/>
              <a:t> v dílech, které můžeme </a:t>
            </a:r>
            <a:r>
              <a:rPr lang="cs-CZ" dirty="0" smtClean="0"/>
              <a:t>zveřejnit: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své </a:t>
            </a:r>
            <a:r>
              <a:rPr lang="cs-CZ" b="1" dirty="0"/>
              <a:t>vlastní</a:t>
            </a:r>
            <a:r>
              <a:rPr lang="cs-CZ" dirty="0"/>
              <a:t> kresby nebo fotografie (pozor na práva osob a </a:t>
            </a:r>
            <a:r>
              <a:rPr lang="cs-CZ" dirty="0" smtClean="0"/>
              <a:t>značek)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z </a:t>
            </a:r>
            <a:r>
              <a:rPr lang="cs-CZ" dirty="0"/>
              <a:t>volně dostupných zdrojů (výslovné povolení o </a:t>
            </a:r>
            <a:r>
              <a:rPr lang="cs-CZ" dirty="0" smtClean="0"/>
              <a:t>šíření)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po </a:t>
            </a:r>
            <a:r>
              <a:rPr lang="cs-CZ" b="1" dirty="0"/>
              <a:t>souhlasu</a:t>
            </a:r>
            <a:r>
              <a:rPr lang="cs-CZ" dirty="0"/>
              <a:t> </a:t>
            </a:r>
            <a:r>
              <a:rPr lang="cs-CZ" b="1" dirty="0"/>
              <a:t>autora</a:t>
            </a:r>
            <a:r>
              <a:rPr lang="cs-CZ" dirty="0"/>
              <a:t> (případně majitele autorských práv</a:t>
            </a:r>
            <a:r>
              <a:rPr lang="cs-CZ" dirty="0" smtClean="0"/>
              <a:t>) </a:t>
            </a:r>
            <a:r>
              <a:rPr lang="en-US" sz="2400" dirty="0" smtClean="0"/>
              <a:t>[1]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92657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Užití a šíření hudby a videa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dirty="0"/>
              <a:t>V ČR </a:t>
            </a:r>
            <a:r>
              <a:rPr lang="en-US" b="1" dirty="0" err="1"/>
              <a:t>zákon</a:t>
            </a:r>
            <a:r>
              <a:rPr lang="en-US" b="1" dirty="0"/>
              <a:t> </a:t>
            </a:r>
            <a:r>
              <a:rPr lang="en-US" b="1" dirty="0" err="1"/>
              <a:t>rozdílně</a:t>
            </a:r>
            <a:r>
              <a:rPr lang="en-US" b="1" dirty="0"/>
              <a:t> </a:t>
            </a:r>
            <a:r>
              <a:rPr lang="en-US" b="1" dirty="0" err="1"/>
              <a:t>upravuje</a:t>
            </a:r>
            <a:r>
              <a:rPr lang="en-US" b="1" dirty="0"/>
              <a:t> </a:t>
            </a:r>
            <a:r>
              <a:rPr lang="en-US" dirty="0" err="1"/>
              <a:t>stahování</a:t>
            </a:r>
            <a:r>
              <a:rPr lang="en-US" dirty="0"/>
              <a:t> </a:t>
            </a:r>
            <a:r>
              <a:rPr lang="en-US" dirty="0" err="1"/>
              <a:t>hudby</a:t>
            </a:r>
            <a:r>
              <a:rPr lang="en-US" dirty="0"/>
              <a:t> a </a:t>
            </a:r>
            <a:r>
              <a:rPr lang="en-US" dirty="0" err="1"/>
              <a:t>videa</a:t>
            </a:r>
            <a:r>
              <a:rPr lang="en-US" dirty="0"/>
              <a:t> </a:t>
            </a:r>
            <a:r>
              <a:rPr lang="en-US" dirty="0" err="1"/>
              <a:t>oproti</a:t>
            </a:r>
            <a:r>
              <a:rPr lang="en-US" dirty="0"/>
              <a:t> </a:t>
            </a:r>
            <a:r>
              <a:rPr lang="en-US" dirty="0" err="1"/>
              <a:t>počítačovým</a:t>
            </a:r>
            <a:r>
              <a:rPr lang="en-US" dirty="0"/>
              <a:t> </a:t>
            </a:r>
            <a:r>
              <a:rPr lang="en-US" dirty="0" err="1"/>
              <a:t>programům</a:t>
            </a:r>
            <a:r>
              <a:rPr lang="en-US" dirty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en-US" b="1" dirty="0" err="1" smtClean="0"/>
              <a:t>Hudbu</a:t>
            </a:r>
            <a:r>
              <a:rPr lang="en-US" b="1" dirty="0" smtClean="0"/>
              <a:t> </a:t>
            </a:r>
            <a:r>
              <a:rPr lang="en-US" b="1" dirty="0"/>
              <a:t>a video </a:t>
            </a:r>
            <a:r>
              <a:rPr lang="en-US" dirty="0" err="1"/>
              <a:t>můžeme</a:t>
            </a:r>
            <a:r>
              <a:rPr lang="en-US" dirty="0"/>
              <a:t> </a:t>
            </a:r>
            <a:r>
              <a:rPr lang="en-US" dirty="0" err="1"/>
              <a:t>získat</a:t>
            </a:r>
            <a:r>
              <a:rPr lang="en-US" dirty="0"/>
              <a:t> a </a:t>
            </a:r>
            <a:r>
              <a:rPr lang="en-US" dirty="0" err="1"/>
              <a:t>užít</a:t>
            </a:r>
            <a:r>
              <a:rPr lang="en-US" dirty="0"/>
              <a:t> pro </a:t>
            </a:r>
            <a:r>
              <a:rPr lang="en-US" dirty="0" err="1"/>
              <a:t>osobní</a:t>
            </a:r>
            <a:r>
              <a:rPr lang="en-US" dirty="0"/>
              <a:t> </a:t>
            </a:r>
            <a:r>
              <a:rPr lang="en-US" dirty="0" err="1"/>
              <a:t>potřebu</a:t>
            </a:r>
            <a:r>
              <a:rPr lang="en-US" dirty="0"/>
              <a:t>. </a:t>
            </a:r>
            <a:r>
              <a:rPr lang="en-US" dirty="0" err="1"/>
              <a:t>Nesmíme</a:t>
            </a:r>
            <a:r>
              <a:rPr lang="en-US" dirty="0"/>
              <a:t> je ale </a:t>
            </a:r>
            <a:r>
              <a:rPr lang="en-US" dirty="0" err="1"/>
              <a:t>šířit</a:t>
            </a:r>
            <a:r>
              <a:rPr lang="en-US" dirty="0"/>
              <a:t> a to </a:t>
            </a:r>
            <a:r>
              <a:rPr lang="en-US" dirty="0" err="1" smtClean="0"/>
              <a:t>ani</a:t>
            </a:r>
            <a:r>
              <a:rPr lang="cs-CZ" dirty="0" smtClean="0"/>
              <a:t> </a:t>
            </a:r>
            <a:r>
              <a:rPr lang="en-US" dirty="0" err="1" smtClean="0"/>
              <a:t>zdarma</a:t>
            </a:r>
            <a:r>
              <a:rPr lang="en-US" dirty="0"/>
              <a:t>. </a:t>
            </a:r>
            <a:r>
              <a:rPr lang="en-US" dirty="0" err="1"/>
              <a:t>Zakázána</a:t>
            </a:r>
            <a:r>
              <a:rPr lang="en-US" dirty="0"/>
              <a:t> je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veřejná</a:t>
            </a:r>
            <a:r>
              <a:rPr lang="en-US" dirty="0"/>
              <a:t> </a:t>
            </a:r>
            <a:r>
              <a:rPr lang="en-US" dirty="0" err="1"/>
              <a:t>produkce</a:t>
            </a:r>
            <a:r>
              <a:rPr lang="en-US" dirty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en-US" b="1" dirty="0" smtClean="0"/>
              <a:t>Software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komerční</a:t>
            </a:r>
            <a:r>
              <a:rPr lang="en-US" dirty="0"/>
              <a:t>) </a:t>
            </a:r>
            <a:r>
              <a:rPr lang="en-US" dirty="0" err="1"/>
              <a:t>nesmíme</a:t>
            </a:r>
            <a:r>
              <a:rPr lang="en-US" dirty="0"/>
              <a:t> </a:t>
            </a:r>
            <a:r>
              <a:rPr lang="en-US" dirty="0" err="1"/>
              <a:t>ani</a:t>
            </a:r>
            <a:r>
              <a:rPr lang="en-US" dirty="0"/>
              <a:t> </a:t>
            </a:r>
            <a:r>
              <a:rPr lang="en-US" dirty="0" err="1"/>
              <a:t>ukládat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disk PC. </a:t>
            </a:r>
            <a:r>
              <a:rPr lang="en-US" dirty="0" err="1"/>
              <a:t>Nelegální</a:t>
            </a:r>
            <a:r>
              <a:rPr lang="en-US" dirty="0"/>
              <a:t> je </a:t>
            </a:r>
            <a:r>
              <a:rPr lang="en-US" dirty="0" err="1"/>
              <a:t>také</a:t>
            </a:r>
            <a:r>
              <a:rPr lang="en-US" dirty="0"/>
              <a:t> </a:t>
            </a:r>
            <a:r>
              <a:rPr lang="en-US" dirty="0" err="1" smtClean="0"/>
              <a:t>odstraňování</a:t>
            </a:r>
            <a:r>
              <a:rPr lang="cs-CZ" dirty="0" smtClean="0"/>
              <a:t> </a:t>
            </a:r>
            <a:r>
              <a:rPr lang="en-US" dirty="0" err="1" smtClean="0"/>
              <a:t>ochran</a:t>
            </a:r>
            <a:r>
              <a:rPr lang="en-US" dirty="0" smtClean="0"/>
              <a:t> </a:t>
            </a:r>
            <a:r>
              <a:rPr lang="en-US" dirty="0" err="1"/>
              <a:t>proti</a:t>
            </a:r>
            <a:r>
              <a:rPr lang="en-US" dirty="0"/>
              <a:t> </a:t>
            </a:r>
            <a:r>
              <a:rPr lang="en-US" dirty="0" err="1"/>
              <a:t>kopírování</a:t>
            </a:r>
            <a:r>
              <a:rPr lang="en-US" dirty="0"/>
              <a:t> </a:t>
            </a:r>
            <a:r>
              <a:rPr lang="en-US" dirty="0" err="1"/>
              <a:t>programů</a:t>
            </a:r>
            <a:r>
              <a:rPr lang="en-US" dirty="0" smtClean="0"/>
              <a:t>.</a:t>
            </a:r>
            <a:r>
              <a:rPr lang="cs-CZ" dirty="0" smtClean="0"/>
              <a:t> </a:t>
            </a:r>
            <a:r>
              <a:rPr lang="en-US" sz="2400" dirty="0" smtClean="0"/>
              <a:t>[</a:t>
            </a:r>
            <a:r>
              <a:rPr lang="en-US" sz="2400" dirty="0"/>
              <a:t>1]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89222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Normy pro citování z knih a z online zdrojů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/>
              <a:t>Jestliže žák použije ve své práci cizí text, je to </a:t>
            </a:r>
            <a:r>
              <a:rPr lang="cs-CZ" dirty="0" smtClean="0"/>
              <a:t>v pořádku pokud:</a:t>
            </a:r>
          </a:p>
          <a:p>
            <a:pPr lvl="1">
              <a:buFont typeface="Arial" pitchFamily="34" charset="0"/>
              <a:buChar char="•"/>
            </a:pPr>
            <a:r>
              <a:rPr lang="cs-CZ" sz="3200" b="1" dirty="0" smtClean="0"/>
              <a:t>Jasně </a:t>
            </a:r>
            <a:r>
              <a:rPr lang="cs-CZ" sz="3200" b="1" dirty="0"/>
              <a:t>odliší </a:t>
            </a:r>
            <a:r>
              <a:rPr lang="cs-CZ" sz="3200" dirty="0"/>
              <a:t>vlastní a cizí </a:t>
            </a:r>
            <a:r>
              <a:rPr lang="cs-CZ" sz="3200" dirty="0" smtClean="0"/>
              <a:t>text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 smtClean="0"/>
              <a:t>Správně </a:t>
            </a:r>
            <a:r>
              <a:rPr lang="cs-CZ" sz="3200" b="1" dirty="0"/>
              <a:t>uvede</a:t>
            </a:r>
            <a:r>
              <a:rPr lang="cs-CZ" sz="3200" dirty="0"/>
              <a:t> bibliografickou </a:t>
            </a:r>
            <a:r>
              <a:rPr lang="cs-CZ" sz="3200" b="1" dirty="0"/>
              <a:t>citaci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Pro citování zdrojů existuje </a:t>
            </a:r>
            <a:r>
              <a:rPr lang="cs-CZ" b="1" dirty="0"/>
              <a:t>norma</a:t>
            </a:r>
            <a:r>
              <a:rPr lang="cs-CZ" dirty="0"/>
              <a:t> </a:t>
            </a:r>
            <a:r>
              <a:rPr lang="cs-CZ" dirty="0">
                <a:hlinkClick r:id="rId2"/>
              </a:rPr>
              <a:t>ČSN ISO 690</a:t>
            </a:r>
            <a:r>
              <a:rPr lang="cs-CZ" dirty="0"/>
              <a:t>, je tedy přesně určeno, co vše má </a:t>
            </a:r>
            <a:r>
              <a:rPr lang="cs-CZ" dirty="0" smtClean="0"/>
              <a:t>citace obsahovat. </a:t>
            </a:r>
            <a:r>
              <a:rPr lang="en-US" sz="2400" dirty="0" smtClean="0"/>
              <a:t>[1]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9801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Generátory citací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4525963"/>
          </a:xfrm>
        </p:spPr>
        <p:txBody>
          <a:bodyPr>
            <a:normAutofit/>
          </a:bodyPr>
          <a:lstStyle/>
          <a:p>
            <a:r>
              <a:rPr lang="cs-CZ" dirty="0"/>
              <a:t>Pro ulehčení práce a nevědomost běžného uživatele existují generátory citací, které po </a:t>
            </a:r>
            <a:r>
              <a:rPr lang="cs-CZ" dirty="0" smtClean="0"/>
              <a:t>vložení </a:t>
            </a:r>
            <a:r>
              <a:rPr lang="pl-PL" dirty="0" smtClean="0"/>
              <a:t>podstatných </a:t>
            </a:r>
            <a:r>
              <a:rPr lang="pl-PL" dirty="0"/>
              <a:t>informací vytvoří citaci</a:t>
            </a:r>
            <a:r>
              <a:rPr lang="pl-PL" dirty="0" smtClean="0"/>
              <a:t>.</a:t>
            </a:r>
          </a:p>
          <a:p>
            <a:r>
              <a:rPr lang="pl-PL" dirty="0" smtClean="0"/>
              <a:t>Např</a:t>
            </a:r>
            <a:r>
              <a:rPr lang="pl-PL" dirty="0"/>
              <a:t>. </a:t>
            </a:r>
            <a:r>
              <a:rPr lang="pl-PL" i="1" dirty="0">
                <a:hlinkClick r:id="rId2"/>
              </a:rPr>
              <a:t>www.citace.com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359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dirty="0" smtClean="0"/>
              <a:t>[1</a:t>
            </a:r>
            <a:r>
              <a:rPr lang="en-US" sz="2000" dirty="0"/>
              <a:t>] ROUBAL, </a:t>
            </a:r>
            <a:r>
              <a:rPr lang="en-US" sz="2000" dirty="0" err="1"/>
              <a:t>Pavel</a:t>
            </a:r>
            <a:r>
              <a:rPr lang="en-US" sz="2000" dirty="0"/>
              <a:t>. </a:t>
            </a:r>
            <a:r>
              <a:rPr lang="en-US" sz="2000" i="1" dirty="0" err="1" smtClean="0"/>
              <a:t>Informatika</a:t>
            </a:r>
            <a:r>
              <a:rPr lang="en-US" sz="2000" i="1" dirty="0" smtClean="0"/>
              <a:t> </a:t>
            </a:r>
            <a:r>
              <a:rPr lang="en-US" sz="2000" i="1" dirty="0"/>
              <a:t>a </a:t>
            </a:r>
            <a:r>
              <a:rPr lang="en-US" sz="2000" i="1" dirty="0" err="1"/>
              <a:t>výpočetní</a:t>
            </a:r>
            <a:r>
              <a:rPr lang="en-US" sz="2000" i="1" dirty="0"/>
              <a:t> </a:t>
            </a:r>
            <a:r>
              <a:rPr lang="en-US" sz="2000" i="1" dirty="0" err="1"/>
              <a:t>technika</a:t>
            </a:r>
            <a:r>
              <a:rPr lang="en-US" sz="2000" i="1" dirty="0"/>
              <a:t> pro </a:t>
            </a:r>
            <a:r>
              <a:rPr lang="en-US" sz="2000" i="1" dirty="0" err="1"/>
              <a:t>střední</a:t>
            </a:r>
            <a:r>
              <a:rPr lang="en-US" sz="2000" i="1" dirty="0"/>
              <a:t> </a:t>
            </a:r>
            <a:r>
              <a:rPr lang="en-US" sz="2000" i="1" dirty="0" err="1"/>
              <a:t>školy</a:t>
            </a:r>
            <a:r>
              <a:rPr lang="en-US" sz="2000" i="1" dirty="0"/>
              <a:t>: </a:t>
            </a:r>
            <a:r>
              <a:rPr lang="en-US" sz="2000" i="1" dirty="0" err="1"/>
              <a:t>teoretická</a:t>
            </a:r>
            <a:r>
              <a:rPr lang="en-US" sz="2000" i="1" dirty="0"/>
              <a:t> </a:t>
            </a:r>
            <a:r>
              <a:rPr lang="en-US" sz="2000" i="1" dirty="0" err="1" smtClean="0"/>
              <a:t>učebnice</a:t>
            </a:r>
            <a:r>
              <a:rPr lang="en-US" sz="2000" dirty="0" smtClean="0"/>
              <a:t>. </a:t>
            </a:r>
            <a:r>
              <a:rPr lang="en-US" sz="2000" dirty="0" err="1"/>
              <a:t>Vyd</a:t>
            </a:r>
            <a:r>
              <a:rPr lang="en-US" sz="2000" dirty="0"/>
              <a:t>. 1. Brno: Computer Press, 2010, s. </a:t>
            </a:r>
            <a:r>
              <a:rPr lang="en-US" sz="2000" dirty="0" smtClean="0"/>
              <a:t>7</a:t>
            </a:r>
            <a:r>
              <a:rPr lang="cs-CZ" sz="2000" dirty="0" smtClean="0"/>
              <a:t>6</a:t>
            </a:r>
            <a:r>
              <a:rPr lang="en-US" sz="2000" dirty="0" smtClean="0"/>
              <a:t>.</a:t>
            </a:r>
            <a:r>
              <a:rPr lang="cs-CZ" sz="2000" dirty="0" smtClean="0"/>
              <a:t> </a:t>
            </a:r>
            <a:r>
              <a:rPr lang="en-US" sz="2000" dirty="0" smtClean="0"/>
              <a:t>ISBN </a:t>
            </a:r>
            <a:r>
              <a:rPr lang="en-US" sz="2000" dirty="0"/>
              <a:t>978-80-251-3228-9.</a:t>
            </a: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116187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576</TotalTime>
  <Words>395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Cesta</vt:lpstr>
      <vt:lpstr>Motiv systému Office</vt:lpstr>
      <vt:lpstr>Prezentace aplikace PowerPoint</vt:lpstr>
      <vt:lpstr>ANOTACE</vt:lpstr>
      <vt:lpstr>Autorský zákon a citování informací</vt:lpstr>
      <vt:lpstr>Autorský zákon a citování informací</vt:lpstr>
      <vt:lpstr>Užití a šíření hudby a videa</vt:lpstr>
      <vt:lpstr>Normy pro citování z knih a z online zdrojů</vt:lpstr>
      <vt:lpstr>Generátory citací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Ing. Radim Bublík</cp:lastModifiedBy>
  <cp:revision>99</cp:revision>
  <dcterms:created xsi:type="dcterms:W3CDTF">2012-09-09T00:25:46Z</dcterms:created>
  <dcterms:modified xsi:type="dcterms:W3CDTF">2013-02-10T22:42:49Z</dcterms:modified>
</cp:coreProperties>
</file>