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3" r:id="rId3"/>
    <p:sldId id="258" r:id="rId4"/>
    <p:sldId id="266" r:id="rId5"/>
    <p:sldId id="261" r:id="rId6"/>
    <p:sldId id="264" r:id="rId7"/>
    <p:sldId id="262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55" autoAdjust="0"/>
    <p:restoredTop sz="94660"/>
  </p:normalViewPr>
  <p:slideViewPr>
    <p:cSldViewPr>
      <p:cViewPr varScale="1">
        <p:scale>
          <a:sx n="88" d="100"/>
          <a:sy n="88" d="100"/>
        </p:scale>
        <p:origin x="-9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649533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Tvorba software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Úvod do předmětu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12. 10. 2012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5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97118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dirty="0" smtClean="0"/>
              <a:t>Záměrem této sady výukových materiálů s názvem </a:t>
            </a:r>
            <a:r>
              <a:rPr lang="cs-CZ" sz="2800" b="1" dirty="0" smtClean="0"/>
              <a:t>Úvod do předmětu </a:t>
            </a:r>
            <a:r>
              <a:rPr lang="cs-CZ" sz="2800" dirty="0" smtClean="0"/>
              <a:t>je poskytnout žákům potřebné informace pro lepší orientaci ve významu informačních a komunikačních technologií (zejména počítačů) pro jejich život a nastínit jim rovněž jejich historii a vývoj.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Jednotlivé </a:t>
            </a:r>
            <a:r>
              <a:rPr lang="cs-CZ" sz="2800" dirty="0" err="1" smtClean="0"/>
              <a:t>DUMy</a:t>
            </a:r>
            <a:r>
              <a:rPr lang="cs-CZ" sz="28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Tato prezentace je konkrétně zaměřena na tematický celek </a:t>
            </a:r>
            <a:r>
              <a:rPr lang="cs-CZ" sz="2800" b="1" dirty="0" smtClean="0"/>
              <a:t>Software.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8589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Algoritmizace a programování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 smtClean="0"/>
              <a:t>K řešení jakéhokoliv úkolu je možné přistoupit intuitivně (vycítit jeho řešení), nebo </a:t>
            </a:r>
            <a:r>
              <a:rPr lang="cs-CZ" sz="3600" b="1" dirty="0" smtClean="0"/>
              <a:t>racionálně</a:t>
            </a:r>
            <a:r>
              <a:rPr lang="cs-CZ" sz="3600" dirty="0" smtClean="0"/>
              <a:t>, pomocí nějakého </a:t>
            </a:r>
            <a:r>
              <a:rPr lang="cs-CZ" sz="3600" b="1" dirty="0" smtClean="0"/>
              <a:t>algoritmu</a:t>
            </a:r>
            <a:r>
              <a:rPr lang="cs-CZ" sz="3600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Lidské myšlení kombinuje oba dva tyto prvky a to často podvědomě.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Algoritmický přístup je racionální, není v něm prostor na pocity a náhodné stavy. </a:t>
            </a:r>
            <a:r>
              <a:rPr lang="en-US" sz="2400" dirty="0" smtClean="0"/>
              <a:t>[1]</a:t>
            </a: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239329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Algoritmický přístup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1"/>
            <a:ext cx="8450932" cy="504319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 smtClean="0"/>
              <a:t>Uplatní se při řešení mnoha tříd úloh a nejsou to zdaleka pouze matematické úlohy.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Ujasnit si jednotlivé </a:t>
            </a:r>
            <a:r>
              <a:rPr lang="cs-CZ" sz="3600" b="1" dirty="0" smtClean="0"/>
              <a:t>kroky</a:t>
            </a:r>
            <a:r>
              <a:rPr lang="cs-CZ" sz="3600" dirty="0" smtClean="0"/>
              <a:t> (operace), možnost využití různých alternativ dalšího postupu (</a:t>
            </a:r>
            <a:r>
              <a:rPr lang="cs-CZ" sz="3600" b="1" dirty="0" smtClean="0"/>
              <a:t>podmínky</a:t>
            </a:r>
            <a:r>
              <a:rPr lang="cs-CZ" sz="3600" dirty="0" smtClean="0"/>
              <a:t>) a </a:t>
            </a:r>
            <a:r>
              <a:rPr lang="cs-CZ" sz="3600" b="1" dirty="0" smtClean="0"/>
              <a:t>důsledky</a:t>
            </a:r>
            <a:r>
              <a:rPr lang="cs-CZ" sz="3600" dirty="0" smtClean="0"/>
              <a:t> jednotlivých variant se v životě často hodí.</a:t>
            </a:r>
            <a:r>
              <a:rPr lang="en-US" sz="3600" dirty="0" smtClean="0"/>
              <a:t> </a:t>
            </a:r>
            <a:r>
              <a:rPr lang="en-US" sz="2400" dirty="0" smtClean="0"/>
              <a:t>[1]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9265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Algoritmus a jeho základní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Algoritmus je posloupnost operací</a:t>
            </a:r>
            <a:r>
              <a:rPr lang="cs-CZ" sz="3600" dirty="0" smtClean="0"/>
              <a:t>, která </a:t>
            </a:r>
            <a:r>
              <a:rPr lang="cs-CZ" sz="3600" b="1" dirty="0" smtClean="0"/>
              <a:t>řeší</a:t>
            </a:r>
            <a:r>
              <a:rPr lang="cs-CZ" sz="3600" dirty="0" smtClean="0"/>
              <a:t> </a:t>
            </a:r>
            <a:r>
              <a:rPr lang="cs-CZ" sz="3600" b="1" dirty="0" smtClean="0"/>
              <a:t>daný úkol</a:t>
            </a:r>
            <a:r>
              <a:rPr lang="cs-CZ" sz="3600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Algoritmus vykonává nějaký procesor </a:t>
            </a:r>
            <a:r>
              <a:rPr lang="cs-CZ" sz="3600" dirty="0" smtClean="0"/>
              <a:t>(může jím být ale i člověk).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Operace použité v algoritmu musí použitý procesor umět vykonat a </a:t>
            </a:r>
            <a:r>
              <a:rPr lang="cs-CZ" sz="3600" b="1" dirty="0" smtClean="0"/>
              <a:t>řešení úkolu je nutné zapsat pomocí základních operací </a:t>
            </a:r>
            <a:r>
              <a:rPr lang="cs-CZ" sz="3600" dirty="0" smtClean="0"/>
              <a:t>(tj. v drobných krůčcích), které je určitý procesor schopen realizovat.</a:t>
            </a:r>
            <a:r>
              <a:rPr lang="en-US" sz="3600" dirty="0" smtClean="0"/>
              <a:t> </a:t>
            </a:r>
            <a:r>
              <a:rPr lang="en-US" sz="2400" dirty="0" smtClean="0"/>
              <a:t>[1]</a:t>
            </a: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9222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Výběr vhodného programovacího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 smtClean="0"/>
              <a:t>S tvorbou algoritmu souvisí výběr vhodného programovacího nástroje, tzv. </a:t>
            </a:r>
            <a:r>
              <a:rPr lang="cs-CZ" sz="3600" b="1" dirty="0" smtClean="0"/>
              <a:t>programovacího jazyka</a:t>
            </a:r>
            <a:r>
              <a:rPr lang="cs-CZ" sz="3600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Na něm závisí, jaké </a:t>
            </a:r>
            <a:r>
              <a:rPr lang="cs-CZ" sz="3600" b="1" dirty="0" smtClean="0"/>
              <a:t>příkazy a operace </a:t>
            </a:r>
            <a:r>
              <a:rPr lang="cs-CZ" sz="3600" dirty="0" smtClean="0"/>
              <a:t>(funkce, objekty) máte k dispozici pro realizaci svého algoritmu.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Aby postup řešení byl opravdu algoritmem, musí mít dále uvedené vlastnosti.</a:t>
            </a:r>
            <a:r>
              <a:rPr lang="en-US" sz="3600" dirty="0" smtClean="0"/>
              <a:t> </a:t>
            </a:r>
            <a:r>
              <a:rPr lang="en-US" sz="2400" dirty="0" smtClean="0"/>
              <a:t>[1]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9801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algoritmu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82453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Hromadnost</a:t>
            </a:r>
            <a:r>
              <a:rPr lang="cs-CZ" sz="3600" dirty="0" smtClean="0"/>
              <a:t>. Algoritmus musí řešit danou úlohu pro různé vstupní hodnoty (nevypočítá tedy jen 1 + 2 = 3, ale obecně X + Y = Z, kde lze zadat libovolná čísla X </a:t>
            </a:r>
            <a:r>
              <a:rPr lang="cs-CZ" sz="3600" smtClean="0"/>
              <a:t>a Y).</a:t>
            </a:r>
            <a:endParaRPr lang="cs-CZ" sz="3600" dirty="0" smtClean="0"/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Determinovanost</a:t>
            </a:r>
            <a:r>
              <a:rPr lang="cs-CZ" sz="3600" dirty="0" smtClean="0"/>
              <a:t> (</a:t>
            </a:r>
            <a:r>
              <a:rPr lang="cs-CZ" sz="3600" b="1" dirty="0" smtClean="0"/>
              <a:t>podmíněnost</a:t>
            </a:r>
            <a:r>
              <a:rPr lang="cs-CZ" sz="3600" dirty="0" smtClean="0"/>
              <a:t>). Všechny operace i jejich návaznosti jsou jednoznačně určeny (definovány), nic nesmí být náhodné.</a:t>
            </a:r>
            <a:r>
              <a:rPr lang="en-US" sz="3600" dirty="0" smtClean="0"/>
              <a:t> </a:t>
            </a:r>
            <a:r>
              <a:rPr lang="en-US" sz="2400" dirty="0" smtClean="0"/>
              <a:t>[1]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5359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Vlastnosti</a:t>
            </a:r>
            <a:r>
              <a:rPr lang="en-US" dirty="0" smtClean="0"/>
              <a:t> </a:t>
            </a:r>
            <a:r>
              <a:rPr lang="en-US" dirty="0" err="1" smtClean="0"/>
              <a:t>algoritmu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sz="3600" b="1" dirty="0" err="1" smtClean="0"/>
              <a:t>Opakovatelnost</a:t>
            </a:r>
            <a:r>
              <a:rPr lang="en-US" sz="3600" dirty="0" smtClean="0"/>
              <a:t>. Je </a:t>
            </a:r>
            <a:r>
              <a:rPr lang="cs-CZ" sz="3600" dirty="0" smtClean="0"/>
              <a:t>důsledkem determinovanosti, při stejných vstupních hodnotách dostanete vždy stejný výsledek (při prvním běhu algoritmu i při sto padesátém).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Rezultativnost</a:t>
            </a:r>
            <a:r>
              <a:rPr lang="cs-CZ" sz="3600" dirty="0" smtClean="0"/>
              <a:t> (</a:t>
            </a:r>
            <a:r>
              <a:rPr lang="cs-CZ" sz="3600" b="1" dirty="0" smtClean="0"/>
              <a:t>konečnost</a:t>
            </a:r>
            <a:r>
              <a:rPr lang="cs-CZ" sz="3600" dirty="0" smtClean="0"/>
              <a:t>). Algoritmus musí celý proběhnout v konečném počtu kroků. </a:t>
            </a:r>
            <a:r>
              <a:rPr lang="en-US" sz="2400" dirty="0" smtClean="0"/>
              <a:t>[1]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71967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Algoritmizace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 algoritmy se setkáváme běžně ve svém životě.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Většinou nejsou zapsány žádným programovacím jazykem, ale přirozeným jazykem, ať již formou slovní nebo písemnou.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Procesorem těchto algoritmů jsme pak my sami, lidé.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Jakýkoliv návod, postup nebo předpis je vlastně algoritmus k vykonání požadované činnosti, např. kuchařské předpisy (recepty).</a:t>
            </a:r>
            <a:r>
              <a:rPr lang="en-US" dirty="0" smtClean="0"/>
              <a:t> </a:t>
            </a:r>
            <a:r>
              <a:rPr lang="en-US" sz="2400" dirty="0" smtClean="0"/>
              <a:t>[1]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0918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Příklad: návod na polévku ze sáčku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831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Je zřejmé, že tento algoritmus zvládne i lidský „procesor“, který neumí vykonat příliš mnoho základních příkazů z oblasti vaření, např. nezná pojmy </a:t>
            </a:r>
            <a:r>
              <a:rPr lang="cs-CZ" i="1" dirty="0" smtClean="0"/>
              <a:t>jíška</a:t>
            </a:r>
            <a:r>
              <a:rPr lang="cs-CZ" dirty="0" smtClean="0"/>
              <a:t>, </a:t>
            </a:r>
            <a:r>
              <a:rPr lang="cs-CZ" i="1" dirty="0" smtClean="0"/>
              <a:t>marinujeme</a:t>
            </a:r>
            <a:r>
              <a:rPr lang="cs-CZ" dirty="0" smtClean="0"/>
              <a:t> nebo </a:t>
            </a:r>
            <a:r>
              <a:rPr lang="cs-CZ" i="1" dirty="0" smtClean="0"/>
              <a:t>podusíme do </a:t>
            </a:r>
            <a:r>
              <a:rPr lang="cs-CZ" i="1" dirty="0" err="1" smtClean="0"/>
              <a:t>poloměkka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Recept</a:t>
            </a:r>
            <a:r>
              <a:rPr lang="cs-CZ" dirty="0" smtClean="0"/>
              <a:t>: </a:t>
            </a:r>
            <a:r>
              <a:rPr lang="cs-CZ" i="1" dirty="0" smtClean="0"/>
              <a:t>Obsah sáčku nasypte do 1 litru studené vody a vařte 10 minut. Polévku můžete vylepšit přidáním mražené zeleniny a jejím povařením do měkka.</a:t>
            </a:r>
            <a:r>
              <a:rPr lang="en-US" i="1" dirty="0" smtClean="0"/>
              <a:t> </a:t>
            </a:r>
            <a:r>
              <a:rPr lang="en-US" sz="2400" dirty="0" smtClean="0"/>
              <a:t>[1]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161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Příklad: návod na polévku ze sáčku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/>
              <a:t>Recept</a:t>
            </a:r>
            <a:r>
              <a:rPr lang="cs-CZ" dirty="0"/>
              <a:t>: </a:t>
            </a:r>
            <a:r>
              <a:rPr lang="cs-CZ" i="1" dirty="0"/>
              <a:t>Obsah sáčku nasypte do 1 litru studené vody a vařte 10 minut. Polévku můžete vylepšit přidáním mražené zeleniny a jejím povařením do měkka.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Zápis algoritmu v přirozeném jazyce je </a:t>
            </a:r>
            <a:r>
              <a:rPr lang="cs-CZ" b="1" dirty="0" smtClean="0"/>
              <a:t>pro člověka pochopitelný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Z hlediska počítače</a:t>
            </a:r>
            <a:r>
              <a:rPr lang="cs-CZ" dirty="0" smtClean="0"/>
              <a:t> však obsahuje naprosto </a:t>
            </a:r>
            <a:r>
              <a:rPr lang="cs-CZ" b="1" dirty="0" smtClean="0"/>
              <a:t>zmatený postup</a:t>
            </a:r>
            <a:r>
              <a:rPr lang="cs-CZ" dirty="0" smtClean="0"/>
              <a:t>, který by žádný technický procesor nebyl schopen provést. Jako první příkaz se sype obsah sáčku do vody, která se kdesi vzala, vaří se polévka bez pokynu k jejímu zahřátí k varu apod.</a:t>
            </a:r>
            <a:r>
              <a:rPr lang="en-US" dirty="0" smtClean="0"/>
              <a:t> </a:t>
            </a:r>
            <a:r>
              <a:rPr lang="en-US" sz="2600" dirty="0" smtClean="0"/>
              <a:t>[1]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71455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by vypadal tento příklad pro počítač?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Mezi hrnci vyberte ten, do kterého se vejde alespoň 150</a:t>
            </a:r>
            <a:r>
              <a:rPr lang="en-US" dirty="0" smtClean="0"/>
              <a:t>% </a:t>
            </a:r>
            <a:r>
              <a:rPr lang="cs-CZ" dirty="0" smtClean="0"/>
              <a:t>požadovaného objemu pokrmu, tj. 1,5 litru vody.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 hrnce nalijte 1 litr studené vody.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Odstřihněte horní okraj sáčku s polévkou a obsah sáčku vsypte do hrnce s vodou.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Hrnec umístěte na plotnu sporáku a zapněte přívod energie.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Zahřívejte polévku, dokud se nezačne vařit.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 okamžiku, kdy se polévka začne vařit, udržujte var 10 minut.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Pokud chcete lepší polévku, vložte do ní mraženou zeleninu.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Vařte tak dlouho, dokud zelenina nebude měkká.</a:t>
            </a:r>
            <a:r>
              <a:rPr lang="en-US" dirty="0" smtClean="0"/>
              <a:t> </a:t>
            </a:r>
            <a:r>
              <a:rPr lang="en-US" sz="2800" dirty="0" smtClean="0"/>
              <a:t>[2]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8026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algoritmus obsahuje příkazy: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smtClean="0"/>
              <a:t>Příkazy k nějaké činnosti</a:t>
            </a:r>
            <a:r>
              <a:rPr lang="cs-CZ" dirty="0" smtClean="0"/>
              <a:t>, operaci, akci, výpočtu a jejich posloupnost (body 2, 3, 4).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Podmíněný příkaz </a:t>
            </a:r>
            <a:r>
              <a:rPr lang="cs-CZ" dirty="0" smtClean="0"/>
              <a:t>výběru (rozhodování) ze dvou možností (bod 7).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Podmíněný příkaz výběru z více možností </a:t>
            </a:r>
            <a:r>
              <a:rPr lang="cs-CZ" dirty="0" smtClean="0"/>
              <a:t>(bod 1).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Příkaz cyklu s testováním podmínky </a:t>
            </a:r>
            <a:r>
              <a:rPr lang="cs-CZ" dirty="0" smtClean="0"/>
              <a:t>(body 5, 8).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Příkaz cyklu s pevným počtem opakování </a:t>
            </a:r>
            <a:r>
              <a:rPr lang="cs-CZ" dirty="0" smtClean="0"/>
              <a:t>(bod 6).</a:t>
            </a:r>
            <a:r>
              <a:rPr lang="en-US" dirty="0" smtClean="0"/>
              <a:t> </a:t>
            </a:r>
            <a:r>
              <a:rPr lang="en-US" sz="2400" dirty="0" smtClean="0"/>
              <a:t>[2]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1352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/>
              <a:t>[1] ROUBAL, Pavel. </a:t>
            </a:r>
            <a:r>
              <a:rPr lang="cs-CZ" sz="2000" i="1" dirty="0"/>
              <a:t>Informatika a výpočetní technika pro střední školy: </a:t>
            </a:r>
            <a:r>
              <a:rPr lang="en-US" sz="2000" i="1" dirty="0" err="1" smtClean="0"/>
              <a:t>praktick</a:t>
            </a:r>
            <a:r>
              <a:rPr lang="cs-CZ" sz="2000" i="1" dirty="0" smtClean="0"/>
              <a:t>á </a:t>
            </a:r>
            <a:r>
              <a:rPr lang="cs-CZ" sz="2000" i="1" dirty="0"/>
              <a:t>učebnice</a:t>
            </a:r>
            <a:r>
              <a:rPr lang="cs-CZ" sz="2000" dirty="0"/>
              <a:t>. Vyd. 1. Brno: </a:t>
            </a:r>
            <a:r>
              <a:rPr lang="cs-CZ" sz="2000" dirty="0" err="1"/>
              <a:t>Computer</a:t>
            </a:r>
            <a:r>
              <a:rPr lang="cs-CZ" sz="2000" dirty="0"/>
              <a:t> </a:t>
            </a:r>
            <a:r>
              <a:rPr lang="cs-CZ" sz="2000" dirty="0" err="1"/>
              <a:t>Press</a:t>
            </a:r>
            <a:r>
              <a:rPr lang="cs-CZ" sz="2000" dirty="0"/>
              <a:t>, 2010, s. </a:t>
            </a:r>
            <a:r>
              <a:rPr lang="en-US" sz="2000" dirty="0" smtClean="0"/>
              <a:t>94</a:t>
            </a:r>
            <a:r>
              <a:rPr lang="cs-CZ" sz="2000" dirty="0" smtClean="0"/>
              <a:t>.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ISBN </a:t>
            </a:r>
            <a:r>
              <a:rPr lang="cs-CZ" sz="2000" dirty="0" smtClean="0"/>
              <a:t>978-80-251-322</a:t>
            </a:r>
            <a:r>
              <a:rPr lang="en-US" sz="2000" dirty="0" smtClean="0"/>
              <a:t>7</a:t>
            </a:r>
            <a:r>
              <a:rPr lang="cs-CZ" sz="2000" dirty="0" smtClean="0"/>
              <a:t>-</a:t>
            </a:r>
            <a:r>
              <a:rPr lang="en-US" sz="2000" dirty="0" smtClean="0"/>
              <a:t>2</a:t>
            </a:r>
            <a:r>
              <a:rPr lang="cs-CZ" sz="2000" dirty="0" smtClean="0"/>
              <a:t>.</a:t>
            </a:r>
            <a:endParaRPr lang="en-US" sz="2000" dirty="0" smtClean="0"/>
          </a:p>
          <a:p>
            <a:pPr marL="0" indent="0">
              <a:buNone/>
            </a:pPr>
            <a:r>
              <a:rPr lang="cs-CZ" sz="2000" dirty="0" smtClean="0"/>
              <a:t>[</a:t>
            </a:r>
            <a:r>
              <a:rPr lang="en-US" sz="2000" dirty="0"/>
              <a:t>2</a:t>
            </a:r>
            <a:r>
              <a:rPr lang="cs-CZ" sz="2000" dirty="0" smtClean="0"/>
              <a:t>] </a:t>
            </a:r>
            <a:r>
              <a:rPr lang="cs-CZ" sz="2000" dirty="0"/>
              <a:t>ROUBAL, Pavel. </a:t>
            </a:r>
            <a:r>
              <a:rPr lang="cs-CZ" sz="2000" i="1" dirty="0"/>
              <a:t>Informatika a výpočetní technika pro střední školy: </a:t>
            </a:r>
            <a:r>
              <a:rPr lang="cs-CZ" sz="2000" i="1" dirty="0" smtClean="0"/>
              <a:t>praktická </a:t>
            </a:r>
            <a:r>
              <a:rPr lang="cs-CZ" sz="2000" i="1" dirty="0"/>
              <a:t>učebnice</a:t>
            </a:r>
            <a:r>
              <a:rPr lang="cs-CZ" sz="2000" dirty="0"/>
              <a:t>. Vyd. 1. Brno: </a:t>
            </a:r>
            <a:r>
              <a:rPr lang="cs-CZ" sz="2000" dirty="0" err="1"/>
              <a:t>Computer</a:t>
            </a:r>
            <a:r>
              <a:rPr lang="cs-CZ" sz="2000" dirty="0"/>
              <a:t> </a:t>
            </a:r>
            <a:r>
              <a:rPr lang="cs-CZ" sz="2000" dirty="0" err="1"/>
              <a:t>Press</a:t>
            </a:r>
            <a:r>
              <a:rPr lang="cs-CZ" sz="2000" dirty="0"/>
              <a:t>, 2010, s. </a:t>
            </a:r>
            <a:r>
              <a:rPr lang="en-US" sz="2000" dirty="0" smtClean="0"/>
              <a:t>95</a:t>
            </a:r>
            <a:r>
              <a:rPr lang="cs-CZ" sz="2000" dirty="0" smtClean="0"/>
              <a:t>.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ISBN </a:t>
            </a:r>
            <a:r>
              <a:rPr lang="cs-CZ" sz="2000" dirty="0" smtClean="0"/>
              <a:t>978-80-251-322</a:t>
            </a:r>
            <a:r>
              <a:rPr lang="en-US" sz="2000" dirty="0" smtClean="0"/>
              <a:t>7</a:t>
            </a:r>
            <a:r>
              <a:rPr lang="cs-CZ" sz="2000" dirty="0" smtClean="0"/>
              <a:t>-</a:t>
            </a:r>
            <a:r>
              <a:rPr lang="en-US" sz="2000" dirty="0" smtClean="0"/>
              <a:t>2</a:t>
            </a:r>
            <a:r>
              <a:rPr lang="cs-CZ" sz="2000" dirty="0" smtClean="0"/>
              <a:t>.</a:t>
            </a:r>
            <a:endParaRPr lang="en-US" sz="2000" dirty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6187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1023</TotalTime>
  <Words>770</Words>
  <Application>Microsoft Office PowerPoint</Application>
  <PresentationFormat>Předvádění na obrazovce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Cesta</vt:lpstr>
      <vt:lpstr>Motiv systému Office</vt:lpstr>
      <vt:lpstr>Prezentace aplikace PowerPoint</vt:lpstr>
      <vt:lpstr>ANOTACE</vt:lpstr>
      <vt:lpstr>Algoritmizace a programování</vt:lpstr>
      <vt:lpstr>Algoritmický přístup</vt:lpstr>
      <vt:lpstr>Algoritmus a jeho základní vlastnosti</vt:lpstr>
      <vt:lpstr>Výběr vhodného programovacího nástroje</vt:lpstr>
      <vt:lpstr>Vlastnosti algoritmu</vt:lpstr>
      <vt:lpstr>Vlastnosti algoritmu</vt:lpstr>
      <vt:lpstr>Algoritmizace úlohy</vt:lpstr>
      <vt:lpstr>Příklad: návod na polévku ze sáčku</vt:lpstr>
      <vt:lpstr>Příklad: návod na polévku ze sáčku</vt:lpstr>
      <vt:lpstr>Jak by vypadal tento příklad pro počítač?</vt:lpstr>
      <vt:lpstr>Tento algoritmus obsahuje příkazy: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Ing. Radim Bublík</cp:lastModifiedBy>
  <cp:revision>123</cp:revision>
  <dcterms:created xsi:type="dcterms:W3CDTF">2012-09-09T00:25:46Z</dcterms:created>
  <dcterms:modified xsi:type="dcterms:W3CDTF">2013-02-10T22:51:03Z</dcterms:modified>
</cp:coreProperties>
</file>