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0" r:id="rId3"/>
    <p:sldId id="258" r:id="rId4"/>
    <p:sldId id="266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6216703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- interaktivní prezentace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20. 10. 2012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pojem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6507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Pod pojmem software rozumíme: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204864"/>
            <a:ext cx="5959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Programové vybavení počítače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9792" y="2131985"/>
            <a:ext cx="590465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8531" y="3428999"/>
            <a:ext cx="8686800" cy="129614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dirty="0" smtClean="0"/>
              <a:t>Jsou za software považována (v širším kontextu) i data?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13632" y="4401978"/>
            <a:ext cx="1332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ANO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13632" y="4401977"/>
            <a:ext cx="1332148" cy="6463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 učiva – hardware a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6507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Může existovat hardware bez software?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204864"/>
            <a:ext cx="5959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ANO (ale nebude mít smysl)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9792" y="2204864"/>
            <a:ext cx="590465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8531" y="3428999"/>
            <a:ext cx="8686800" cy="129614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dirty="0" smtClean="0"/>
              <a:t>Může existovat software bez hardware?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4326521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NE (musí být někde zaznamenán)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771800" y="4293096"/>
            <a:ext cx="5832648" cy="6463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917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Dělení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48880"/>
            <a:ext cx="8686800" cy="1514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Jak dělíme (podle jeho zaměření, základním způsobem) software?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64499" y="4150821"/>
            <a:ext cx="5959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Na systémový a aplikační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19672" y="4077072"/>
            <a:ext cx="590465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76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6507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Co lze říci o </a:t>
            </a:r>
            <a:r>
              <a:rPr lang="cs-CZ" sz="3600" b="1" dirty="0" smtClean="0"/>
              <a:t>systémovém</a:t>
            </a:r>
            <a:r>
              <a:rPr lang="cs-CZ" sz="3600" dirty="0" smtClean="0"/>
              <a:t> software?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8532" y="2204864"/>
            <a:ext cx="83310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Zajišťuje </a:t>
            </a:r>
            <a:r>
              <a:rPr lang="cs-CZ" sz="3200" dirty="0">
                <a:solidFill>
                  <a:srgbClr val="FF0000"/>
                </a:solidFill>
              </a:rPr>
              <a:t>hlavní funkce počítače a </a:t>
            </a:r>
            <a:r>
              <a:rPr lang="cs-CZ" sz="3200" dirty="0" smtClean="0">
                <a:solidFill>
                  <a:srgbClr val="FF0000"/>
                </a:solidFill>
              </a:rPr>
              <a:t>jeho komunikaci </a:t>
            </a:r>
            <a:r>
              <a:rPr lang="cs-CZ" sz="3200" dirty="0">
                <a:solidFill>
                  <a:srgbClr val="FF0000"/>
                </a:solidFill>
              </a:rPr>
              <a:t>s okolím, včetně </a:t>
            </a:r>
            <a:r>
              <a:rPr lang="cs-CZ" sz="3200" dirty="0" smtClean="0">
                <a:solidFill>
                  <a:srgbClr val="FF0000"/>
                </a:solidFill>
              </a:rPr>
              <a:t>uživatele (prostřednictvím GUI).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57673" y="2088432"/>
            <a:ext cx="7272808" cy="16860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8531" y="3933056"/>
            <a:ext cx="8686800" cy="129614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dirty="0" smtClean="0"/>
              <a:t>Co lze říci o </a:t>
            </a:r>
            <a:r>
              <a:rPr lang="cs-CZ" sz="3600" b="1" dirty="0" smtClean="0"/>
              <a:t>aplikačním</a:t>
            </a:r>
            <a:r>
              <a:rPr lang="cs-CZ" sz="3600" dirty="0" smtClean="0"/>
              <a:t> software?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81128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Jsou to jednotlivé </a:t>
            </a:r>
            <a:r>
              <a:rPr lang="cs-CZ" sz="2800" dirty="0">
                <a:solidFill>
                  <a:srgbClr val="FF0000"/>
                </a:solidFill>
              </a:rPr>
              <a:t>programy, vytvořené </a:t>
            </a:r>
            <a:r>
              <a:rPr lang="cs-CZ" sz="2800" dirty="0" smtClean="0">
                <a:solidFill>
                  <a:srgbClr val="FF0000"/>
                </a:solidFill>
              </a:rPr>
              <a:t>s konkrétním </a:t>
            </a:r>
            <a:r>
              <a:rPr lang="cs-CZ" sz="2800" dirty="0">
                <a:solidFill>
                  <a:srgbClr val="FF0000"/>
                </a:solidFill>
              </a:rPr>
              <a:t>cílem, pro řešení nějakého úkolu, konkrétního problému, případně umožnění interaktivní tvorby uživatele.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808924" y="4588383"/>
            <a:ext cx="7272808" cy="17941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70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systémový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48880"/>
            <a:ext cx="8686800" cy="1514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Jak dělíme </a:t>
            </a:r>
            <a:r>
              <a:rPr lang="cs-CZ" sz="3600" b="1" dirty="0" smtClean="0"/>
              <a:t>systémový</a:t>
            </a:r>
            <a:r>
              <a:rPr lang="cs-CZ" sz="3600" dirty="0" smtClean="0"/>
              <a:t> software?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31640" y="4150821"/>
            <a:ext cx="6552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Na firmware a operační systém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91680" y="4077072"/>
            <a:ext cx="590465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41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Systémový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6507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Co lze říci o </a:t>
            </a:r>
            <a:r>
              <a:rPr lang="cs-CZ" sz="3600" b="1" dirty="0" smtClean="0"/>
              <a:t>firmware</a:t>
            </a:r>
            <a:r>
              <a:rPr lang="cs-CZ" sz="36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8532" y="2204864"/>
            <a:ext cx="83310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Je to software, obsažený přímo v hardware.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V PC se jedná o BIOS nebo EFI.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Nachází se na základní desce PC.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55576" y="2088432"/>
            <a:ext cx="7272808" cy="16860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8531" y="3933056"/>
            <a:ext cx="8686800" cy="129614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sz="3600" dirty="0" smtClean="0"/>
              <a:t>Co lze říci o </a:t>
            </a:r>
            <a:r>
              <a:rPr lang="cs-CZ" sz="3600" b="1" dirty="0" smtClean="0"/>
              <a:t>operačním systému</a:t>
            </a:r>
            <a:r>
              <a:rPr lang="cs-CZ" sz="3600" dirty="0" smtClean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4581128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Je to správce prostředků počítače.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Zajišťuje základní funkce počítače a jeho</a:t>
            </a:r>
          </a:p>
          <a:p>
            <a:pPr algn="ctr"/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omunikaci s okolím, stejně jako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 uživatelem počítače (GUI).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55576" y="4588383"/>
            <a:ext cx="7272808" cy="17941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59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licence, EULA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48880"/>
            <a:ext cx="8686800" cy="1514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Co je to EULA?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3608" y="3284984"/>
            <a:ext cx="7056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EULA (</a:t>
            </a:r>
            <a:r>
              <a:rPr lang="cs-CZ" sz="3600" i="1" dirty="0">
                <a:solidFill>
                  <a:srgbClr val="FF0000"/>
                </a:solidFill>
              </a:rPr>
              <a:t>End User Licence </a:t>
            </a:r>
            <a:r>
              <a:rPr lang="cs-CZ" sz="3600" i="1" dirty="0" err="1">
                <a:solidFill>
                  <a:srgbClr val="FF0000"/>
                </a:solidFill>
              </a:rPr>
              <a:t>Agreement</a:t>
            </a:r>
            <a:r>
              <a:rPr lang="cs-CZ" sz="3600" dirty="0">
                <a:solidFill>
                  <a:srgbClr val="FF0000"/>
                </a:solidFill>
              </a:rPr>
              <a:t>) je </a:t>
            </a:r>
            <a:r>
              <a:rPr lang="cs-CZ" sz="3600" b="1" dirty="0">
                <a:solidFill>
                  <a:srgbClr val="FF0000"/>
                </a:solidFill>
              </a:rPr>
              <a:t>licence</a:t>
            </a:r>
            <a:r>
              <a:rPr lang="cs-CZ" sz="3600" dirty="0">
                <a:solidFill>
                  <a:srgbClr val="FF0000"/>
                </a:solidFill>
              </a:rPr>
              <a:t> pro koncového uživatele softwaru určující, </a:t>
            </a:r>
            <a:r>
              <a:rPr lang="cs-CZ" sz="3600" b="1" dirty="0">
                <a:solidFill>
                  <a:srgbClr val="FF0000"/>
                </a:solidFill>
              </a:rPr>
              <a:t>co uživatel smí a nesmí dělat</a:t>
            </a:r>
            <a:r>
              <a:rPr lang="cs-CZ" sz="3600" dirty="0">
                <a:solidFill>
                  <a:srgbClr val="FF0000"/>
                </a:solidFill>
              </a:rPr>
              <a:t>.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99592" y="3208834"/>
            <a:ext cx="7056784" cy="23844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66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Typy licencí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48880"/>
            <a:ext cx="8686800" cy="1514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Jaké jsou nejčastější typy licencí na software?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284984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Freeware, shareware a komerční software.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9632" y="3140968"/>
            <a:ext cx="6480720" cy="13443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06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právní normy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0185"/>
            <a:ext cx="8686800" cy="1514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Jaká práva nám poskytuje </a:t>
            </a:r>
            <a:r>
              <a:rPr lang="cs-CZ" sz="3600" b="1" dirty="0" smtClean="0"/>
              <a:t>Zákon o svobodném přístupu k informacím</a:t>
            </a:r>
            <a:r>
              <a:rPr lang="cs-CZ" sz="36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996952"/>
            <a:ext cx="77768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FF0000"/>
                </a:solidFill>
              </a:rPr>
              <a:t>Můžeme ode všech státních institucí získat informace, které jsou k dispozici a nebyly prohlášeny za důvěrné.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FF0000"/>
                </a:solidFill>
              </a:rPr>
              <a:t>Ty nám je musí poskytnout v určené lhůtě a zdarma.</a:t>
            </a:r>
            <a:endParaRPr lang="en-US" sz="36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2996952"/>
            <a:ext cx="7848872" cy="34163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36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právní normy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0185"/>
            <a:ext cx="8686800" cy="15147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Může podle </a:t>
            </a:r>
            <a:r>
              <a:rPr lang="cs-CZ" sz="3600" b="1" dirty="0" smtClean="0"/>
              <a:t>Zákona o ochraně osobních údajů</a:t>
            </a:r>
            <a:r>
              <a:rPr lang="cs-CZ" sz="3600" dirty="0" smtClean="0"/>
              <a:t> např. </a:t>
            </a:r>
            <a:r>
              <a:rPr lang="cs-CZ" sz="3600" dirty="0" err="1" smtClean="0"/>
              <a:t>eShop</a:t>
            </a:r>
            <a:r>
              <a:rPr lang="cs-CZ" sz="3600" dirty="0" smtClean="0"/>
              <a:t> shromažďovat a ukládat naše osobní údaje ve svém systému?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573016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FF0000"/>
                </a:solidFill>
              </a:rPr>
              <a:t>Ne, pokud mu k tomu sami nedáme explicitně oprávnění.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FF0000"/>
                </a:solidFill>
              </a:rPr>
              <a:t>Toto se většinou děje při registraci, kdy toto právo </a:t>
            </a:r>
            <a:r>
              <a:rPr lang="cs-CZ" sz="2800" dirty="0" err="1" smtClean="0">
                <a:solidFill>
                  <a:srgbClr val="FF0000"/>
                </a:solidFill>
              </a:rPr>
              <a:t>eShopu</a:t>
            </a:r>
            <a:r>
              <a:rPr lang="cs-CZ" sz="2800" dirty="0" smtClean="0">
                <a:solidFill>
                  <a:srgbClr val="FF0000"/>
                </a:solidFill>
              </a:rPr>
              <a:t> dáváme (jinak bychom se nemohli vracet jako stávající zákazníci a využívat případných výhod, z toho plynoucích).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3552122"/>
            <a:ext cx="7776864" cy="27571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16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právní normy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0185"/>
            <a:ext cx="8686800" cy="13707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Můžeme ve své práci použít podle autorského zákona výňatky prací jiných lidí?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573016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3600" dirty="0" smtClean="0">
                <a:solidFill>
                  <a:srgbClr val="FF0000"/>
                </a:solidFill>
              </a:rPr>
              <a:t>Můžeme, ale pouze tehdy, pokud je to v </a:t>
            </a:r>
            <a:r>
              <a:rPr lang="cs-CZ" sz="3600" b="1" dirty="0" smtClean="0">
                <a:solidFill>
                  <a:srgbClr val="FF0000"/>
                </a:solidFill>
              </a:rPr>
              <a:t>odůvodnitelné míře</a:t>
            </a:r>
            <a:r>
              <a:rPr lang="cs-CZ" sz="3600" dirty="0" smtClean="0">
                <a:solidFill>
                  <a:srgbClr val="FF0000"/>
                </a:solidFill>
              </a:rPr>
              <a:t> a pokud původního autora správně </a:t>
            </a:r>
            <a:r>
              <a:rPr lang="cs-CZ" sz="3600" b="1" dirty="0" smtClean="0">
                <a:solidFill>
                  <a:srgbClr val="FF0000"/>
                </a:solidFill>
              </a:rPr>
              <a:t>citujeme</a:t>
            </a:r>
            <a:r>
              <a:rPr lang="cs-CZ" sz="3600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20654" y="3406063"/>
            <a:ext cx="7726627" cy="20882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06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učiva – právní normy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652" y="1484784"/>
            <a:ext cx="8686800" cy="146991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/>
              <a:t>Můžeme získat a užít (podle současných platných zákonů ČR) pro osobní potřebu </a:t>
            </a:r>
            <a:r>
              <a:rPr lang="cs-CZ" sz="3600" b="1" dirty="0" smtClean="0"/>
              <a:t>hudbu</a:t>
            </a:r>
            <a:r>
              <a:rPr lang="cs-CZ" sz="3600" dirty="0" smtClean="0"/>
              <a:t> či </a:t>
            </a:r>
            <a:r>
              <a:rPr lang="cs-CZ" sz="3600" b="1" dirty="0" smtClean="0"/>
              <a:t>video</a:t>
            </a:r>
            <a:r>
              <a:rPr lang="cs-CZ" sz="3600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63888" y="267131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ANO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85119" y="2597821"/>
            <a:ext cx="1592695" cy="7317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8531" y="3501008"/>
            <a:ext cx="8686800" cy="1296144"/>
          </a:xfrm>
          <a:prstGeom prst="rect">
            <a:avLst/>
          </a:prstGeom>
        </p:spPr>
        <p:txBody>
          <a:bodyPr vert="horz">
            <a:no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300" dirty="0"/>
              <a:t>Můžeme získat a užít (podle současných platných zákonů ČR) pro osobní potřebu </a:t>
            </a:r>
            <a:r>
              <a:rPr lang="cs-CZ" sz="3300" b="1" dirty="0" smtClean="0"/>
              <a:t>komerční</a:t>
            </a:r>
            <a:r>
              <a:rPr lang="cs-CZ" sz="3300" dirty="0" smtClean="0"/>
              <a:t> </a:t>
            </a:r>
            <a:r>
              <a:rPr lang="cs-CZ" sz="3300" b="1" dirty="0" smtClean="0"/>
              <a:t>počítačové</a:t>
            </a:r>
            <a:r>
              <a:rPr lang="cs-CZ" sz="3300" dirty="0" smtClean="0"/>
              <a:t> </a:t>
            </a:r>
            <a:r>
              <a:rPr lang="cs-CZ" sz="3300" b="1" dirty="0" smtClean="0"/>
              <a:t>programy </a:t>
            </a:r>
            <a:r>
              <a:rPr lang="cs-CZ" sz="3300" dirty="0" smtClean="0"/>
              <a:t>(např. počítačové hry)?</a:t>
            </a:r>
            <a:endParaRPr lang="cs-CZ" sz="33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22920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NE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07904" y="5140058"/>
            <a:ext cx="1584176" cy="8092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832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Výukový materiál je výhradně dílem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1234</TotalTime>
  <Words>497</Words>
  <Application>Microsoft Office PowerPoint</Application>
  <PresentationFormat>Předvádění na obrazovce (4:3)</PresentationFormat>
  <Paragraphs>75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Cesta</vt:lpstr>
      <vt:lpstr>Motiv systému Office</vt:lpstr>
      <vt:lpstr>Prezentace aplikace PowerPoint</vt:lpstr>
      <vt:lpstr>ANOTACE</vt:lpstr>
      <vt:lpstr>Opakování učiva – pojem software</vt:lpstr>
      <vt:lpstr>Opakování učiva – hardware a software</vt:lpstr>
      <vt:lpstr>Opakování učiva – Dělení software</vt:lpstr>
      <vt:lpstr>Opakování učiva – SOFTWARE</vt:lpstr>
      <vt:lpstr>Opakování učiva – systémový software</vt:lpstr>
      <vt:lpstr>Opakování učiva – Systémový software</vt:lpstr>
      <vt:lpstr>Opakování učiva – licence, EULA</vt:lpstr>
      <vt:lpstr>Opakování učiva – Typy licencí</vt:lpstr>
      <vt:lpstr>Opakování učiva – právní normy</vt:lpstr>
      <vt:lpstr>Opakování učiva – právní normy</vt:lpstr>
      <vt:lpstr>Opakování učiva – právní normy</vt:lpstr>
      <vt:lpstr>Opakování učiva – právní normy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143</cp:revision>
  <dcterms:created xsi:type="dcterms:W3CDTF">2012-09-09T00:25:46Z</dcterms:created>
  <dcterms:modified xsi:type="dcterms:W3CDTF">2013-02-10T23:01:48Z</dcterms:modified>
</cp:coreProperties>
</file>