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7" r:id="rId3"/>
    <p:sldId id="257" r:id="rId4"/>
    <p:sldId id="258" r:id="rId5"/>
    <p:sldId id="259" r:id="rId6"/>
    <p:sldId id="260" r:id="rId7"/>
    <p:sldId id="262" r:id="rId8"/>
    <p:sldId id="263" r:id="rId9"/>
    <p:sldId id="264" r:id="rId10"/>
    <p:sldId id="261" r:id="rId11"/>
    <p:sldId id="265" r:id="rId12"/>
    <p:sldId id="266" r:id="rId13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0431" autoAdjust="0"/>
  </p:normalViewPr>
  <p:slideViewPr>
    <p:cSldViewPr>
      <p:cViewPr varScale="1">
        <p:scale>
          <a:sx n="68" d="100"/>
          <a:sy n="68" d="100"/>
        </p:scale>
        <p:origin x="-144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Obdélník 11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Obdélník 13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Obdélník 18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Přímá spojovací čára 10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1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Přímá spojovací čára 19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3" name="Přímá spojovací čára 15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4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5" name="Přímá spojovací čára 21"/>
          <p:cNvSpPr>
            <a:spLocks noChangeShapeType="1"/>
          </p:cNvSpPr>
          <p:nvPr/>
        </p:nvSpPr>
        <p:spPr bwMode="auto">
          <a:xfrm>
            <a:off x="9113838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6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7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8" name="Elipsa 22"/>
          <p:cNvSpPr/>
          <p:nvPr/>
        </p:nvSpPr>
        <p:spPr bwMode="auto">
          <a:xfrm>
            <a:off x="1309688" y="4867275"/>
            <a:ext cx="641350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9" name="Elipsa 23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0" name="Elipsa 25"/>
          <p:cNvSpPr/>
          <p:nvPr/>
        </p:nvSpPr>
        <p:spPr bwMode="auto">
          <a:xfrm>
            <a:off x="1663700" y="5788025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1" name="Elipsa 24"/>
          <p:cNvSpPr/>
          <p:nvPr/>
        </p:nvSpPr>
        <p:spPr>
          <a:xfrm>
            <a:off x="1905000" y="4495800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22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463" y="1174750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912A34-D7EB-4743-8B28-DDACEB8F6BBB}" type="datetimeFigureOut">
              <a:rPr lang="cs-CZ"/>
              <a:pPr>
                <a:defRPr/>
              </a:pPr>
              <a:t>20.2.2013</a:t>
            </a:fld>
            <a:endParaRPr lang="cs-CZ"/>
          </a:p>
        </p:txBody>
      </p:sp>
      <p:sp>
        <p:nvSpPr>
          <p:cNvPr id="23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81475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4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63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27C807-1FDA-4331-BFB1-033BE3A8D86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C8111046-D7F7-4539-91A8-2BEDF995DB68}" type="datetimeFigureOut">
              <a:rPr lang="cs-CZ"/>
              <a:pPr>
                <a:defRPr/>
              </a:pPr>
              <a:t>20.2.2013</a:t>
            </a:fld>
            <a:endParaRPr lang="cs-CZ"/>
          </a:p>
        </p:txBody>
      </p:sp>
      <p:sp>
        <p:nvSpPr>
          <p:cNvPr id="5" name="Zástupný symbol pro číslo snímku 8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C2F72A98-9B11-49CC-94F4-1B040D760AC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Zástupný symbol pro zápatí 9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Obdélník 9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Obdélník 10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Obdélník 11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Přímá spojovací čára 12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9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" name="Přímá spojovací čára 14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1" name="Přímá spojovací čára 15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3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4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5" name="Elipsa 19"/>
          <p:cNvSpPr/>
          <p:nvPr/>
        </p:nvSpPr>
        <p:spPr bwMode="auto">
          <a:xfrm>
            <a:off x="1323975" y="4867275"/>
            <a:ext cx="642938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6" name="Elipsa 20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7" name="Elipsa 21"/>
          <p:cNvSpPr/>
          <p:nvPr/>
        </p:nvSpPr>
        <p:spPr bwMode="auto">
          <a:xfrm>
            <a:off x="1663700" y="5791200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8" name="Elipsa 22"/>
          <p:cNvSpPr/>
          <p:nvPr/>
        </p:nvSpPr>
        <p:spPr bwMode="auto">
          <a:xfrm>
            <a:off x="1879600" y="4479925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9" name="Přímá spojovací čára 25"/>
          <p:cNvSpPr>
            <a:spLocks noChangeShapeType="1"/>
          </p:cNvSpPr>
          <p:nvPr/>
        </p:nvSpPr>
        <p:spPr bwMode="auto">
          <a:xfrm>
            <a:off x="9097963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20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2875" y="1169988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B93E4A-53CC-441B-A513-F2E93A15E067}" type="datetimeFigureOut">
              <a:rPr lang="cs-CZ"/>
              <a:pPr>
                <a:defRPr/>
              </a:pPr>
              <a:t>20.2.2013</a:t>
            </a:fld>
            <a:endParaRPr lang="cs-CZ"/>
          </a:p>
        </p:txBody>
      </p:sp>
      <p:sp>
        <p:nvSpPr>
          <p:cNvPr id="21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78300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2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39850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493C3A-4D1D-4541-8D3E-309769E206C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E6D99D-042C-4F40-9180-109EED415AF8}" type="datetimeFigureOut">
              <a:rPr lang="cs-CZ"/>
              <a:pPr>
                <a:defRPr/>
              </a:pPr>
              <a:t>20.2.2013</a:t>
            </a:fld>
            <a:endParaRPr lang="cs-CZ"/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1AB140-1ECD-4134-9F84-7B15EE0D328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7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DC86EC-9DE7-4973-95EF-E988D93FB38B}" type="datetimeFigureOut">
              <a:rPr lang="cs-CZ"/>
              <a:pPr>
                <a:defRPr/>
              </a:pPr>
              <a:t>20.2.2013</a:t>
            </a:fld>
            <a:endParaRPr lang="cs-CZ"/>
          </a:p>
        </p:txBody>
      </p:sp>
      <p:sp>
        <p:nvSpPr>
          <p:cNvPr id="8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EDB78A-782F-4C22-BD52-F7052D1089A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DE577E8F-49AA-47B1-AB7D-C7ED8FC05289}" type="datetimeFigureOut">
              <a:rPr lang="cs-CZ"/>
              <a:pPr>
                <a:defRPr/>
              </a:pPr>
              <a:t>20.2.2013</a:t>
            </a:fld>
            <a:endParaRPr lang="cs-CZ"/>
          </a:p>
        </p:txBody>
      </p:sp>
      <p:sp>
        <p:nvSpPr>
          <p:cNvPr id="4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CB3F8DC3-AC08-4317-964A-22D981B27A7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5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68612D-5004-4457-A109-03C3679EFBDC}" type="datetimeFigureOut">
              <a:rPr lang="cs-CZ"/>
              <a:pPr>
                <a:defRPr/>
              </a:pPr>
              <a:t>20.2.2013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EE3775-D110-4F0B-AA32-BB56EAAE236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6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7" name="Přímá spojovací čára 8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8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9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1" name="Elipsa 13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/>
          <a:lstStyle>
            <a:lvl1pPr algn="l">
              <a:buNone/>
              <a:defRPr sz="2000" b="1" cap="small" baseline="0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2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83B0DBFB-E133-4CEE-A580-31AB6EE25A31}" type="datetimeFigureOut">
              <a:rPr lang="cs-CZ"/>
              <a:pPr>
                <a:defRPr/>
              </a:pPr>
              <a:t>20.2.2013</a:t>
            </a:fld>
            <a:endParaRPr lang="cs-CZ"/>
          </a:p>
        </p:txBody>
      </p:sp>
      <p:sp>
        <p:nvSpPr>
          <p:cNvPr id="13" name="Zástupný symbol pro číslo snímku 21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1BB3418C-5178-47E3-89F9-12B2FC4DAAE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4" name="Zástupný symbol pro zápatí 22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Elipsa 12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1" name="Přímá spojovací čára 19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spcCol="274320" rtlCol="0" fromWordArt="0" forceAA="0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2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834E837A-4DDE-4784-8A6C-F70E24F4B649}" type="datetimeFigureOut">
              <a:rPr lang="cs-CZ"/>
              <a:pPr>
                <a:defRPr/>
              </a:pPr>
              <a:t>20.2.2013</a:t>
            </a:fld>
            <a:endParaRPr lang="cs-CZ"/>
          </a:p>
        </p:txBody>
      </p:sp>
      <p:sp>
        <p:nvSpPr>
          <p:cNvPr id="13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E66FF46F-949B-4AEB-A84D-9CB7590CD05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4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F07E49-686D-4725-9E64-FD12094CA0BC}" type="datetimeFigureOut">
              <a:rPr lang="cs-CZ"/>
              <a:pPr>
                <a:defRPr/>
              </a:pPr>
              <a:t>20.2.2013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C54979-1CB0-45BC-B123-2213C1CC9C5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86BA73-00ED-4302-A917-514064CCFE0F}" type="datetimeFigureOut">
              <a:rPr lang="cs-CZ"/>
              <a:pPr>
                <a:defRPr/>
              </a:pPr>
              <a:t>20.2.2013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C1E8F8-E26A-4432-9E91-1F67FC3C9AB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028" name="Zástupný symbol pro text 1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7467600" cy="487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045" y="1081881"/>
            <a:ext cx="2011362" cy="384175"/>
          </a:xfrm>
          <a:prstGeom prst="rect">
            <a:avLst/>
          </a:prstGeom>
        </p:spPr>
        <p:txBody>
          <a:bodyPr vert="horz" anchor="ctr" anchorCtr="0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fld id="{F94F2F73-73FF-4CFB-AD04-90E82B03BA74}" type="datetimeFigureOut">
              <a:rPr lang="cs-CZ"/>
              <a:pPr>
                <a:defRPr/>
              </a:pPr>
              <a:t>20.2.2013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89763" y="3736975"/>
            <a:ext cx="32004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Elipsa 11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588" y="5734050"/>
            <a:ext cx="609600" cy="520700"/>
          </a:xfrm>
          <a:prstGeom prst="rect">
            <a:avLst/>
          </a:prstGeom>
        </p:spPr>
        <p:txBody>
          <a:bodyPr vert="horz" anchor="ctr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b="1" smtClean="0">
                <a:solidFill>
                  <a:srgbClr val="FFFFFF"/>
                </a:solidFill>
                <a:latin typeface="+mn-lt"/>
              </a:defRPr>
            </a:lvl1pPr>
          </a:lstStyle>
          <a:p>
            <a:pPr>
              <a:defRPr/>
            </a:pPr>
            <a:fld id="{244C14C1-A666-4C29-9228-04292EC1CE5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79" r:id="rId4"/>
    <p:sldLayoutId id="2147483680" r:id="rId5"/>
    <p:sldLayoutId id="2147483687" r:id="rId6"/>
    <p:sldLayoutId id="2147483681" r:id="rId7"/>
    <p:sldLayoutId id="2147483688" r:id="rId8"/>
    <p:sldLayoutId id="2147483689" r:id="rId9"/>
    <p:sldLayoutId id="2147483682" r:id="rId10"/>
    <p:sldLayoutId id="2147483683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3000" kern="1200" cap="small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2pPr>
      <a:lvl3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3pPr>
      <a:lvl4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4pPr>
      <a:lvl5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9pPr>
    </p:titleStyle>
    <p:bodyStyle>
      <a:lvl1pPr marL="273050" indent="-273050" algn="l" rtl="0" fontAlgn="base">
        <a:spcBef>
          <a:spcPts val="6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563" algn="l" rtl="0" fontAlgn="base">
        <a:spcBef>
          <a:spcPct val="20000"/>
        </a:spcBef>
        <a:spcAft>
          <a:spcPct val="0"/>
        </a:spcAft>
        <a:buClr>
          <a:srgbClr val="E0752F"/>
        </a:buClr>
        <a:buSzPct val="60000"/>
        <a:buFont typeface="Wingdings" pitchFamily="2" charset="2"/>
        <a:buChar char="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182563" algn="l" rtl="0" fontAlgn="base">
        <a:spcBef>
          <a:spcPct val="20000"/>
        </a:spcBef>
        <a:spcAft>
          <a:spcPct val="0"/>
        </a:spcAft>
        <a:buClr>
          <a:srgbClr val="FEC3AE"/>
        </a:buClr>
        <a:buSzPct val="60000"/>
        <a:buFont typeface="Wingdings" pitchFamily="2" charset="2"/>
        <a:buChar char="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182563" algn="l" rtl="0" fontAlgn="base">
        <a:spcBef>
          <a:spcPct val="20000"/>
        </a:spcBef>
        <a:spcAft>
          <a:spcPct val="0"/>
        </a:spcAft>
        <a:buClr>
          <a:srgbClr val="BDCAE9"/>
        </a:buClr>
        <a:buSzPct val="68000"/>
        <a:buFont typeface="Wingdings 2" pitchFamily="18" charset="2"/>
        <a:buChar char="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713" y="404813"/>
            <a:ext cx="6083300" cy="1487487"/>
          </a:xfrm>
          <a:prstGeom prst="rect">
            <a:avLst/>
          </a:prstGeom>
          <a:solidFill>
            <a:srgbClr val="FFFFFF"/>
          </a:solidFill>
        </p:spPr>
      </p:pic>
      <p:sp>
        <p:nvSpPr>
          <p:cNvPr id="13317" name="Rectangle 5"/>
          <p:cNvSpPr>
            <a:spLocks noChangeArrowheads="1"/>
          </p:cNvSpPr>
          <p:nvPr/>
        </p:nvSpPr>
        <p:spPr bwMode="auto">
          <a:xfrm>
            <a:off x="1116013" y="2420938"/>
            <a:ext cx="7127875" cy="393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cs-CZ" b="1" dirty="0">
                <a:solidFill>
                  <a:srgbClr val="0D0D0D"/>
                </a:solidFill>
              </a:rPr>
              <a:t>Registrační číslo projektu: CZ.1.07/1.4.00/21.1689</a:t>
            </a:r>
          </a:p>
          <a:p>
            <a:endParaRPr lang="cs-CZ" b="1" dirty="0">
              <a:solidFill>
                <a:srgbClr val="0D0D0D"/>
              </a:solidFill>
            </a:endParaRPr>
          </a:p>
          <a:p>
            <a:r>
              <a:rPr lang="cs-CZ" b="1" dirty="0">
                <a:solidFill>
                  <a:srgbClr val="0D0D0D"/>
                </a:solidFill>
              </a:rPr>
              <a:t>Název: VY_32_INOVACE_021_</a:t>
            </a:r>
            <a:r>
              <a:rPr lang="cs-CZ" b="1" dirty="0">
                <a:solidFill>
                  <a:srgbClr val="898989"/>
                </a:solidFill>
              </a:rPr>
              <a:t> Inovace a zkvalitnění výuky prostřednictvím ICT		</a:t>
            </a:r>
          </a:p>
          <a:p>
            <a:endParaRPr lang="cs-CZ" dirty="0">
              <a:solidFill>
                <a:srgbClr val="0D0D0D"/>
              </a:solidFill>
            </a:endParaRPr>
          </a:p>
          <a:p>
            <a:r>
              <a:rPr lang="cs-CZ" b="1" dirty="0">
                <a:solidFill>
                  <a:srgbClr val="0D0D0D"/>
                </a:solidFill>
              </a:rPr>
              <a:t>Šablona: III/2</a:t>
            </a:r>
          </a:p>
          <a:p>
            <a:r>
              <a:rPr lang="cs-CZ" dirty="0">
                <a:solidFill>
                  <a:srgbClr val="0D0D0D"/>
                </a:solidFill>
              </a:rPr>
              <a:t>Název školy: Základní škola Panenský Týnec</a:t>
            </a:r>
          </a:p>
          <a:p>
            <a:r>
              <a:rPr lang="cs-CZ" dirty="0">
                <a:solidFill>
                  <a:srgbClr val="0D0D0D"/>
                </a:solidFill>
              </a:rPr>
              <a:t>                    439 05 Panenský Týnec 166</a:t>
            </a:r>
          </a:p>
          <a:p>
            <a:endParaRPr lang="cs-CZ" dirty="0">
              <a:solidFill>
                <a:srgbClr val="0D0D0D"/>
              </a:solidFill>
            </a:endParaRPr>
          </a:p>
          <a:p>
            <a:r>
              <a:rPr lang="cs-CZ" b="1" dirty="0">
                <a:solidFill>
                  <a:srgbClr val="0D0D0D"/>
                </a:solidFill>
              </a:rPr>
              <a:t>Téma:</a:t>
            </a:r>
            <a:r>
              <a:rPr lang="cs-CZ" dirty="0">
                <a:solidFill>
                  <a:srgbClr val="0D0D0D"/>
                </a:solidFill>
              </a:rPr>
              <a:t> </a:t>
            </a:r>
            <a:r>
              <a:rPr lang="cs-CZ" i="1" dirty="0" smtClean="0">
                <a:solidFill>
                  <a:srgbClr val="0D0D0D"/>
                </a:solidFill>
              </a:rPr>
              <a:t>Vlastnosti </a:t>
            </a:r>
            <a:r>
              <a:rPr lang="cs-CZ" i="1" dirty="0">
                <a:solidFill>
                  <a:srgbClr val="0D0D0D"/>
                </a:solidFill>
              </a:rPr>
              <a:t>živočichů</a:t>
            </a:r>
          </a:p>
          <a:p>
            <a:endParaRPr lang="cs-CZ" dirty="0">
              <a:solidFill>
                <a:srgbClr val="0D0D0D"/>
              </a:solidFill>
            </a:endParaRPr>
          </a:p>
          <a:p>
            <a:r>
              <a:rPr lang="cs-CZ" dirty="0">
                <a:solidFill>
                  <a:srgbClr val="0D0D0D"/>
                </a:solidFill>
              </a:rPr>
              <a:t>Ročník: 4.</a:t>
            </a:r>
          </a:p>
          <a:p>
            <a:r>
              <a:rPr lang="cs-CZ" dirty="0">
                <a:solidFill>
                  <a:srgbClr val="0D0D0D"/>
                </a:solidFill>
              </a:rPr>
              <a:t>Autor: Petra </a:t>
            </a:r>
            <a:r>
              <a:rPr lang="cs-CZ" dirty="0" err="1">
                <a:solidFill>
                  <a:srgbClr val="0D0D0D"/>
                </a:solidFill>
              </a:rPr>
              <a:t>Brethová</a:t>
            </a:r>
            <a:endParaRPr lang="cs-CZ" dirty="0">
              <a:solidFill>
                <a:srgbClr val="0D0D0D"/>
              </a:solidFill>
            </a:endParaRPr>
          </a:p>
          <a:p>
            <a:r>
              <a:rPr lang="cs-CZ" dirty="0">
                <a:solidFill>
                  <a:srgbClr val="0D0D0D"/>
                </a:solidFill>
              </a:rPr>
              <a:t>Datum: 19. 11. 2012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Klíčová slova:</a:t>
            </a:r>
            <a:br>
              <a:rPr lang="cs-CZ" dirty="0" smtClean="0"/>
            </a:br>
            <a:r>
              <a:rPr lang="cs-CZ" dirty="0" smtClean="0"/>
              <a:t> Vlastnosti živočichů</a:t>
            </a:r>
            <a:r>
              <a:rPr lang="cs-CZ" smtClean="0"/>
              <a:t/>
            </a:r>
            <a:br>
              <a:rPr lang="cs-CZ" smtClean="0"/>
            </a:br>
            <a:endParaRPr lang="cs-CZ" dirty="0"/>
          </a:p>
        </p:txBody>
      </p:sp>
      <p:sp>
        <p:nvSpPr>
          <p:cNvPr id="14338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r>
              <a:rPr lang="cs-CZ" smtClean="0"/>
              <a:t>Anotace:</a:t>
            </a:r>
          </a:p>
          <a:p>
            <a:r>
              <a:rPr lang="cs-CZ" smtClean="0"/>
              <a:t>Vlastnosti živočichů, jejich společné znaky s člověkem.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Vlastnosti živočichů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15362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r>
              <a:rPr lang="cs-CZ" smtClean="0"/>
              <a:t>Všichni živočichové včetně člověka mají společné určité znaky:</a:t>
            </a:r>
          </a:p>
        </p:txBody>
      </p:sp>
      <p:pic>
        <p:nvPicPr>
          <p:cNvPr id="15363" name="Picture 4" descr="C:\Users\Student\AppData\Local\Microsoft\Windows\Temporary Internet Files\Content.IE5\46W4WY02\MP90040207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938" y="3716338"/>
            <a:ext cx="3600450" cy="2833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1. Přijímají vodu a potravu</a:t>
            </a:r>
            <a:endParaRPr lang="cs-CZ" dirty="0"/>
          </a:p>
        </p:txBody>
      </p:sp>
      <p:sp>
        <p:nvSpPr>
          <p:cNvPr id="16386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3141663"/>
            <a:ext cx="8229600" cy="2984500"/>
          </a:xfrm>
        </p:spPr>
        <p:txBody>
          <a:bodyPr/>
          <a:lstStyle/>
          <a:p>
            <a:endParaRPr lang="cs-CZ" smtClean="0"/>
          </a:p>
        </p:txBody>
      </p:sp>
      <p:pic>
        <p:nvPicPr>
          <p:cNvPr id="16387" name="Picture 2" descr="C:\Users\Student\AppData\Local\Microsoft\Windows\Temporary Internet Files\Content.IE5\F9B9OD7E\MP90044478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2565400"/>
            <a:ext cx="4105275" cy="3167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8" name="Picture 3" descr="C:\Users\Student\AppData\Local\Microsoft\Windows\Temporary Internet Files\Content.IE5\OIAKUT6H\MC900281215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5664200" y="2636838"/>
            <a:ext cx="3011488" cy="2592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10800000" flipV="1">
            <a:off x="457200" y="1417638"/>
            <a:ext cx="8229600" cy="1363662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2. Z těla vylučují různé látky</a:t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17410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3933825"/>
            <a:ext cx="8229600" cy="2192338"/>
          </a:xfrm>
        </p:spPr>
        <p:txBody>
          <a:bodyPr/>
          <a:lstStyle/>
          <a:p>
            <a:r>
              <a:rPr lang="cs-CZ" smtClean="0"/>
              <a:t>Vodu</a:t>
            </a:r>
          </a:p>
          <a:p>
            <a:r>
              <a:rPr lang="cs-CZ" smtClean="0"/>
              <a:t>Nestrávené zbytky potravy</a:t>
            </a:r>
          </a:p>
          <a:p>
            <a:r>
              <a:rPr lang="cs-CZ" smtClean="0"/>
              <a:t>Oxid uhličitý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3. Dýchají</a:t>
            </a:r>
            <a:endParaRPr lang="cs-CZ" dirty="0"/>
          </a:p>
        </p:txBody>
      </p:sp>
      <p:sp>
        <p:nvSpPr>
          <p:cNvPr id="18434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r>
              <a:rPr lang="cs-CZ" smtClean="0"/>
              <a:t>Vdechují vzduch a spotřebovávají z něj kyslík</a:t>
            </a:r>
          </a:p>
          <a:p>
            <a:r>
              <a:rPr lang="cs-CZ" smtClean="0"/>
              <a:t>Vydechují vzduch obohacený o oxid uhličitý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4. Reagují na změny v přírodě</a:t>
            </a:r>
            <a:endParaRPr lang="cs-CZ" dirty="0"/>
          </a:p>
        </p:txBody>
      </p:sp>
      <p:sp>
        <p:nvSpPr>
          <p:cNvPr id="19458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2060575"/>
            <a:ext cx="8229600" cy="4065588"/>
          </a:xfrm>
        </p:spPr>
        <p:txBody>
          <a:bodyPr/>
          <a:lstStyle/>
          <a:p>
            <a:endParaRPr lang="cs-CZ" smtClean="0"/>
          </a:p>
        </p:txBody>
      </p:sp>
      <p:pic>
        <p:nvPicPr>
          <p:cNvPr id="19459" name="Picture 2" descr="C:\Users\Student\AppData\Local\Microsoft\Windows\Temporary Internet Files\Content.IE5\O3ACQAN6\MP90044447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3213100"/>
            <a:ext cx="3238500" cy="2152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0" name="Picture 4" descr="C:\Users\Student\AppData\Local\Microsoft\Windows\Temporary Internet Files\Content.IE5\F9B9OD7E\MC900021669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67400" y="3357563"/>
            <a:ext cx="2305050" cy="206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5. Pohybují se z místa na místo</a:t>
            </a:r>
            <a:endParaRPr lang="cs-CZ" dirty="0"/>
          </a:p>
        </p:txBody>
      </p:sp>
      <p:sp>
        <p:nvSpPr>
          <p:cNvPr id="20482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endParaRPr lang="cs-CZ" smtClean="0"/>
          </a:p>
        </p:txBody>
      </p:sp>
      <p:pic>
        <p:nvPicPr>
          <p:cNvPr id="20483" name="Picture 2" descr="C:\Users\Student\AppData\Local\Microsoft\Windows\Temporary Internet Files\Content.IE5\46W4WY02\MC90044651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2275" y="2563813"/>
            <a:ext cx="4895850" cy="3386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6. Pomocí smyslů přijímají informace o svém okolí</a:t>
            </a:r>
            <a:endParaRPr lang="cs-CZ" dirty="0"/>
          </a:p>
        </p:txBody>
      </p:sp>
      <p:sp>
        <p:nvSpPr>
          <p:cNvPr id="21506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r>
              <a:rPr lang="cs-CZ" smtClean="0"/>
              <a:t>Smysly:</a:t>
            </a:r>
          </a:p>
          <a:p>
            <a:r>
              <a:rPr lang="cs-CZ" smtClean="0"/>
              <a:t>- zrak</a:t>
            </a:r>
          </a:p>
          <a:p>
            <a:r>
              <a:rPr lang="cs-CZ" smtClean="0"/>
              <a:t>- čich</a:t>
            </a:r>
          </a:p>
          <a:p>
            <a:r>
              <a:rPr lang="cs-CZ" smtClean="0"/>
              <a:t>- hmat</a:t>
            </a:r>
          </a:p>
          <a:p>
            <a:r>
              <a:rPr lang="cs-CZ" smtClean="0"/>
              <a:t>- sluch</a:t>
            </a:r>
          </a:p>
          <a:p>
            <a:r>
              <a:rPr lang="cs-CZ" smtClean="0"/>
              <a:t>- chuť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7. Rostou a vyvíjejí se v dospělého jedince</a:t>
            </a:r>
            <a:endParaRPr lang="cs-CZ" dirty="0"/>
          </a:p>
        </p:txBody>
      </p:sp>
      <p:sp>
        <p:nvSpPr>
          <p:cNvPr id="22530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endParaRPr lang="cs-CZ" smtClean="0"/>
          </a:p>
        </p:txBody>
      </p:sp>
      <p:pic>
        <p:nvPicPr>
          <p:cNvPr id="22531" name="Picture 3" descr="C:\Users\Student\AppData\Local\Microsoft\Windows\Temporary Internet Files\Content.IE5\46W4WY02\MP90044479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2349500"/>
            <a:ext cx="4183063" cy="417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2" name="Picture 4" descr="C:\Users\Student\AppData\Local\Microsoft\Windows\Temporary Internet Files\Content.IE5\O3ACQAN6\MP900444808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62525" y="2420938"/>
            <a:ext cx="4181475" cy="338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8. Rozmnožují se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23554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r>
              <a:rPr lang="cs-CZ" smtClean="0"/>
              <a:t>Samice některých živočichů rodí živá mláďata</a:t>
            </a:r>
          </a:p>
          <a:p>
            <a:r>
              <a:rPr lang="cs-CZ" smtClean="0"/>
              <a:t>Jiná samice snáší vejce, ze kterých se pak mláďata líhnou</a:t>
            </a:r>
          </a:p>
          <a:p>
            <a:endParaRPr lang="cs-CZ" smtClean="0"/>
          </a:p>
          <a:p>
            <a:endParaRPr lang="cs-CZ" smtClean="0"/>
          </a:p>
        </p:txBody>
      </p:sp>
      <p:pic>
        <p:nvPicPr>
          <p:cNvPr id="23555" name="Picture 2" descr="C:\Users\Student\AppData\Local\Microsoft\Windows\Temporary Internet Files\Content.IE5\F9B9OD7E\MP90043179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71775" y="3213100"/>
            <a:ext cx="4633913" cy="364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u="sng" dirty="0" smtClean="0"/>
              <a:t>Zdroje: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24578" name="Zástupný symbol pro obsah 4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r>
              <a:rPr lang="cs-CZ" smtClean="0"/>
              <a:t>HTPP://OFFICE.MICROSOFT.COM</a:t>
            </a:r>
          </a:p>
        </p:txBody>
      </p:sp>
    </p:spTree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Arkýř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41</TotalTime>
  <Words>146</Words>
  <Application>Microsoft Office PowerPoint</Application>
  <PresentationFormat>Předvádění na obrazovce (4:3)</PresentationFormat>
  <Paragraphs>41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Arkýř</vt:lpstr>
      <vt:lpstr>Snímek 1</vt:lpstr>
      <vt:lpstr>Klíčová slova:  Vlastnosti živočichů </vt:lpstr>
      <vt:lpstr>Vlastnosti živočichů </vt:lpstr>
      <vt:lpstr>1. Přijímají vodu a potravu</vt:lpstr>
      <vt:lpstr>2. Z těla vylučují různé látky  </vt:lpstr>
      <vt:lpstr>3. Dýchají</vt:lpstr>
      <vt:lpstr>4. Reagují na změny v přírodě</vt:lpstr>
      <vt:lpstr>5. Pohybují se z místa na místo</vt:lpstr>
      <vt:lpstr>6. Pomocí smyslů přijímají informace o svém okolí</vt:lpstr>
      <vt:lpstr>7. Rostou a vyvíjejí se v dospělého jedince</vt:lpstr>
      <vt:lpstr>8. Rozmnožují se </vt:lpstr>
      <vt:lpstr>Zdroje: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Student</dc:creator>
  <cp:lastModifiedBy>Student</cp:lastModifiedBy>
  <cp:revision>19</cp:revision>
  <dcterms:created xsi:type="dcterms:W3CDTF">2012-11-11T14:20:27Z</dcterms:created>
  <dcterms:modified xsi:type="dcterms:W3CDTF">2013-02-20T17:23:27Z</dcterms:modified>
</cp:coreProperties>
</file>