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05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8D93ED-A687-4334-A86C-AD0DA89E5C40}" type="datetimeFigureOut">
              <a:rPr lang="cs-CZ"/>
              <a:pPr>
                <a:defRPr/>
              </a:pPr>
              <a:t>21.2.2013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BD1593-F9C1-44D7-A9A5-384D11AD2DE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14BDC4-B9D7-4D63-AAB6-6F8F4276EAD8}" type="datetimeFigureOut">
              <a:rPr lang="cs-CZ"/>
              <a:pPr>
                <a:defRPr/>
              </a:pPr>
              <a:t>21.2.2013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5EA513-2744-4E33-8774-DBB8B36717B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347FFC-3D55-45DA-875C-E06B0A7B45B6}" type="datetimeFigureOut">
              <a:rPr lang="cs-CZ"/>
              <a:pPr>
                <a:defRPr/>
              </a:pPr>
              <a:t>21.2.2013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CAD866-F599-47D9-A131-97ED055F9CA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CC584C-F439-42A5-8A6A-71CBB7DECC36}" type="datetimeFigureOut">
              <a:rPr lang="cs-CZ"/>
              <a:pPr>
                <a:defRPr/>
              </a:pPr>
              <a:t>21.2.2013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AE8DBA-7AD5-40E3-99F5-DD707F7E351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4ACB09-3527-4441-89CD-F680422195B5}" type="datetimeFigureOut">
              <a:rPr lang="cs-CZ"/>
              <a:pPr>
                <a:defRPr/>
              </a:pPr>
              <a:t>21.2.2013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36F66B-BF8A-4B9F-A916-1DAFB792492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756921-82EF-458E-9185-E1C027487EE4}" type="datetimeFigureOut">
              <a:rPr lang="cs-CZ"/>
              <a:pPr>
                <a:defRPr/>
              </a:pPr>
              <a:t>21.2.2013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259F7E-67A9-421F-8F85-165F3CA13BD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A65077-F459-4E9E-A5DC-078870BE4C80}" type="datetimeFigureOut">
              <a:rPr lang="cs-CZ"/>
              <a:pPr>
                <a:defRPr/>
              </a:pPr>
              <a:t>21.2.2013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32F6CF-655B-432D-B816-38B113811A9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FED61-8031-4D9C-92D5-98B801FE6D79}" type="datetimeFigureOut">
              <a:rPr lang="cs-CZ"/>
              <a:pPr>
                <a:defRPr/>
              </a:pPr>
              <a:t>21.2.2013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BB3FC3-7ABF-48D6-B607-E85ED0E3367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23A661-7B36-4B07-A56B-DA9EDA9A2A65}" type="datetimeFigureOut">
              <a:rPr lang="cs-CZ"/>
              <a:pPr>
                <a:defRPr/>
              </a:pPr>
              <a:t>21.2.2013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8989C8-D8A3-4324-B948-443B6BDB10C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24C8A5-576A-4E37-BA9D-5FCE9509C07C}" type="datetimeFigureOut">
              <a:rPr lang="cs-CZ"/>
              <a:pPr>
                <a:defRPr/>
              </a:pPr>
              <a:t>21.2.2013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2CFC8E-2886-4DD6-8D78-AB863F69C96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CE2CB4-1457-43BB-B65A-4B8E068432C1}" type="datetimeFigureOut">
              <a:rPr lang="cs-CZ"/>
              <a:pPr>
                <a:defRPr/>
              </a:pPr>
              <a:t>21.2.2013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AF25A5-33E9-4B08-B39F-98EE88E88CF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7A56C87-6487-417A-8970-FE6C426B96BF}" type="datetimeFigureOut">
              <a:rPr lang="cs-CZ"/>
              <a:pPr>
                <a:defRPr/>
              </a:pPr>
              <a:t>21.2.2013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F4F9F35-4B70-42BA-AE0D-13C0543E51B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Podnadpis 2"/>
          <p:cNvSpPr>
            <a:spLocks noGrp="1"/>
          </p:cNvSpPr>
          <p:nvPr>
            <p:ph type="subTitle" idx="1"/>
          </p:nvPr>
        </p:nvSpPr>
        <p:spPr>
          <a:xfrm>
            <a:off x="755650" y="2708275"/>
            <a:ext cx="7848600" cy="3671888"/>
          </a:xfrm>
        </p:spPr>
        <p:txBody>
          <a:bodyPr/>
          <a:lstStyle/>
          <a:p>
            <a:pPr eaLnBrk="1" fontAlgn="t" hangingPunct="1">
              <a:lnSpc>
                <a:spcPct val="80000"/>
              </a:lnSpc>
            </a:pPr>
            <a:r>
              <a:rPr lang="cs-CZ" sz="1500" b="1" dirty="0" smtClean="0">
                <a:solidFill>
                  <a:srgbClr val="0D0D0D"/>
                </a:solidFill>
              </a:rPr>
              <a:t>Registrační číslo projektu: CZ.1.07/1.4.00/21.1689</a:t>
            </a:r>
          </a:p>
          <a:p>
            <a:pPr eaLnBrk="1" fontAlgn="t" hangingPunct="1">
              <a:lnSpc>
                <a:spcPct val="80000"/>
              </a:lnSpc>
            </a:pPr>
            <a:endParaRPr lang="cs-CZ" sz="1500" b="1" dirty="0" smtClean="0">
              <a:solidFill>
                <a:srgbClr val="0D0D0D"/>
              </a:solidFill>
            </a:endParaRPr>
          </a:p>
          <a:p>
            <a:pPr eaLnBrk="1" hangingPunct="1">
              <a:lnSpc>
                <a:spcPct val="80000"/>
              </a:lnSpc>
            </a:pPr>
            <a:r>
              <a:rPr lang="cs-CZ" sz="1500" b="1" smtClean="0">
                <a:solidFill>
                  <a:srgbClr val="0D0D0D"/>
                </a:solidFill>
                <a:latin typeface="Andalus"/>
                <a:ea typeface="Andalus"/>
                <a:cs typeface="Andalus"/>
              </a:rPr>
              <a:t>Název: </a:t>
            </a:r>
            <a:r>
              <a:rPr lang="cs-CZ" sz="1500" b="1" smtClean="0">
                <a:solidFill>
                  <a:srgbClr val="0D0D0D"/>
                </a:solidFill>
                <a:latin typeface="Andalus"/>
                <a:ea typeface="Andalus"/>
                <a:cs typeface="Andalus"/>
              </a:rPr>
              <a:t>VY_32_INOVACE_022_</a:t>
            </a:r>
            <a:r>
              <a:rPr lang="cs-CZ" sz="1500" b="1" smtClean="0">
                <a:solidFill>
                  <a:srgbClr val="898989"/>
                </a:solidFill>
                <a:latin typeface="Andalus"/>
                <a:ea typeface="Andalus"/>
                <a:cs typeface="Andalus"/>
              </a:rPr>
              <a:t> </a:t>
            </a:r>
            <a:r>
              <a:rPr lang="cs-CZ" sz="1500" b="1" smtClean="0">
                <a:solidFill>
                  <a:srgbClr val="898989"/>
                </a:solidFill>
                <a:latin typeface="Andalus"/>
                <a:ea typeface="Andalus"/>
                <a:cs typeface="Andalus"/>
              </a:rPr>
              <a:t>Inovace a zkvalitnění výuky prostřednictvím ICT		</a:t>
            </a:r>
          </a:p>
          <a:p>
            <a:pPr eaLnBrk="1" hangingPunct="1">
              <a:lnSpc>
                <a:spcPct val="80000"/>
              </a:lnSpc>
            </a:pPr>
            <a:endParaRPr lang="cs-CZ" sz="1500" dirty="0" smtClean="0">
              <a:solidFill>
                <a:srgbClr val="0D0D0D"/>
              </a:solidFill>
            </a:endParaRPr>
          </a:p>
          <a:p>
            <a:pPr eaLnBrk="1" fontAlgn="t" hangingPunct="1">
              <a:lnSpc>
                <a:spcPct val="80000"/>
              </a:lnSpc>
            </a:pPr>
            <a:r>
              <a:rPr lang="cs-CZ" sz="1500" b="1" dirty="0" smtClean="0">
                <a:solidFill>
                  <a:srgbClr val="0D0D0D"/>
                </a:solidFill>
              </a:rPr>
              <a:t>Šablona: III/2</a:t>
            </a:r>
          </a:p>
          <a:p>
            <a:pPr eaLnBrk="1" fontAlgn="t" hangingPunct="1">
              <a:lnSpc>
                <a:spcPct val="80000"/>
              </a:lnSpc>
            </a:pPr>
            <a:r>
              <a:rPr lang="cs-CZ" sz="1500" dirty="0" smtClean="0">
                <a:solidFill>
                  <a:srgbClr val="0D0D0D"/>
                </a:solidFill>
              </a:rPr>
              <a:t>Název školy: Základní škola Panenský Týnec</a:t>
            </a:r>
          </a:p>
          <a:p>
            <a:pPr eaLnBrk="1" fontAlgn="t" hangingPunct="1">
              <a:lnSpc>
                <a:spcPct val="80000"/>
              </a:lnSpc>
            </a:pPr>
            <a:r>
              <a:rPr lang="cs-CZ" sz="1500" dirty="0" smtClean="0">
                <a:solidFill>
                  <a:srgbClr val="0D0D0D"/>
                </a:solidFill>
              </a:rPr>
              <a:t>                    439 05 Panenský Týnec 166</a:t>
            </a:r>
          </a:p>
          <a:p>
            <a:pPr eaLnBrk="1" fontAlgn="t" hangingPunct="1">
              <a:lnSpc>
                <a:spcPct val="80000"/>
              </a:lnSpc>
            </a:pPr>
            <a:endParaRPr lang="cs-CZ" sz="1500" dirty="0" smtClean="0">
              <a:solidFill>
                <a:srgbClr val="0D0D0D"/>
              </a:solidFill>
            </a:endParaRPr>
          </a:p>
          <a:p>
            <a:pPr eaLnBrk="1" hangingPunct="1">
              <a:lnSpc>
                <a:spcPct val="80000"/>
              </a:lnSpc>
            </a:pPr>
            <a:r>
              <a:rPr lang="cs-CZ" sz="1500" b="1" dirty="0" smtClean="0">
                <a:solidFill>
                  <a:srgbClr val="0D0D0D"/>
                </a:solidFill>
              </a:rPr>
              <a:t>Téma:</a:t>
            </a:r>
            <a:r>
              <a:rPr lang="cs-CZ" sz="1500" dirty="0" smtClean="0">
                <a:solidFill>
                  <a:srgbClr val="0D0D0D"/>
                </a:solidFill>
              </a:rPr>
              <a:t> </a:t>
            </a:r>
            <a:r>
              <a:rPr lang="cs-CZ" sz="1500" i="1" dirty="0" smtClean="0">
                <a:solidFill>
                  <a:srgbClr val="0D0D0D"/>
                </a:solidFill>
              </a:rPr>
              <a:t>Dělení  živočichů</a:t>
            </a:r>
          </a:p>
          <a:p>
            <a:pPr eaLnBrk="1" fontAlgn="t" hangingPunct="1">
              <a:lnSpc>
                <a:spcPct val="80000"/>
              </a:lnSpc>
            </a:pPr>
            <a:endParaRPr lang="cs-CZ" sz="1500" dirty="0" smtClean="0">
              <a:solidFill>
                <a:srgbClr val="0D0D0D"/>
              </a:solidFill>
            </a:endParaRPr>
          </a:p>
          <a:p>
            <a:pPr eaLnBrk="1" fontAlgn="t" hangingPunct="1">
              <a:lnSpc>
                <a:spcPct val="80000"/>
              </a:lnSpc>
            </a:pPr>
            <a:r>
              <a:rPr lang="cs-CZ" sz="1500" dirty="0" smtClean="0">
                <a:solidFill>
                  <a:srgbClr val="0D0D0D"/>
                </a:solidFill>
              </a:rPr>
              <a:t>Ročník: 4.</a:t>
            </a:r>
          </a:p>
          <a:p>
            <a:pPr eaLnBrk="1" fontAlgn="t" hangingPunct="1">
              <a:lnSpc>
                <a:spcPct val="80000"/>
              </a:lnSpc>
            </a:pPr>
            <a:r>
              <a:rPr lang="cs-CZ" sz="1500" dirty="0" smtClean="0">
                <a:solidFill>
                  <a:srgbClr val="0D0D0D"/>
                </a:solidFill>
              </a:rPr>
              <a:t>Autor: Petra </a:t>
            </a:r>
            <a:r>
              <a:rPr lang="cs-CZ" sz="1500" dirty="0" err="1" smtClean="0">
                <a:solidFill>
                  <a:srgbClr val="0D0D0D"/>
                </a:solidFill>
              </a:rPr>
              <a:t>Brethová</a:t>
            </a:r>
            <a:endParaRPr lang="cs-CZ" sz="1500" dirty="0" smtClean="0">
              <a:solidFill>
                <a:srgbClr val="0D0D0D"/>
              </a:solidFill>
            </a:endParaRPr>
          </a:p>
          <a:p>
            <a:pPr eaLnBrk="1" fontAlgn="t" hangingPunct="1">
              <a:lnSpc>
                <a:spcPct val="80000"/>
              </a:lnSpc>
            </a:pPr>
            <a:r>
              <a:rPr lang="cs-CZ" sz="1500" dirty="0" smtClean="0">
                <a:solidFill>
                  <a:srgbClr val="0D0D0D"/>
                </a:solidFill>
              </a:rPr>
              <a:t>Datum: 19. 11. 2012</a:t>
            </a:r>
          </a:p>
          <a:p>
            <a:pPr eaLnBrk="1" hangingPunct="1">
              <a:lnSpc>
                <a:spcPct val="80000"/>
              </a:lnSpc>
            </a:pPr>
            <a:endParaRPr lang="cs-CZ" sz="1500" dirty="0" smtClean="0">
              <a:solidFill>
                <a:srgbClr val="898989"/>
              </a:solidFill>
            </a:endParaRPr>
          </a:p>
        </p:txBody>
      </p:sp>
      <p:pic>
        <p:nvPicPr>
          <p:cNvPr id="13314" name="Picture 6"/>
          <p:cNvPicPr>
            <a:picLocks noGrp="1" noChangeAspect="1" noChangeArrowheads="1"/>
          </p:cNvPicPr>
          <p:nvPr>
            <p:ph type="ctrTitle"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566863" y="523875"/>
            <a:ext cx="6083300" cy="1487488"/>
          </a:xfrm>
          <a:solidFill>
            <a:srgbClr val="FFFFFF"/>
          </a:solidFill>
        </p:spPr>
      </p:pic>
    </p:spTree>
  </p:cSld>
  <p:clrMapOvr>
    <a:masterClrMapping/>
  </p:clrMapOvr>
  <p:transition>
    <p:wedg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Zástupný symbol pro obsah 2"/>
          <p:cNvSpPr>
            <a:spLocks noGrp="1"/>
          </p:cNvSpPr>
          <p:nvPr>
            <p:ph idx="1"/>
          </p:nvPr>
        </p:nvSpPr>
        <p:spPr>
          <a:xfrm>
            <a:off x="457200" y="4005263"/>
            <a:ext cx="8229600" cy="2120900"/>
          </a:xfrm>
        </p:spPr>
        <p:txBody>
          <a:bodyPr/>
          <a:lstStyle/>
          <a:p>
            <a:pPr eaLnBrk="1" hangingPunct="1"/>
            <a:r>
              <a:rPr lang="cs-CZ" u="sng" smtClean="0"/>
              <a:t>Anotace</a:t>
            </a:r>
            <a:r>
              <a:rPr lang="cs-CZ" smtClean="0"/>
              <a:t>: Rozdělení živočichů na obratlovce a bezobratlovce a jaké máme druhy.</a:t>
            </a:r>
          </a:p>
        </p:txBody>
      </p:sp>
      <p:sp>
        <p:nvSpPr>
          <p:cNvPr id="14338" name="Obdélník 3"/>
          <p:cNvSpPr>
            <a:spLocks noChangeArrowheads="1"/>
          </p:cNvSpPr>
          <p:nvPr/>
        </p:nvSpPr>
        <p:spPr bwMode="auto">
          <a:xfrm>
            <a:off x="684213" y="908050"/>
            <a:ext cx="6173787" cy="1662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u="sng">
                <a:latin typeface="Calibri" pitchFamily="34" charset="0"/>
              </a:rPr>
              <a:t>Klíčová slova:</a:t>
            </a:r>
            <a:r>
              <a:rPr lang="cs-CZ" sz="2800">
                <a:latin typeface="Calibri" pitchFamily="34" charset="0"/>
              </a:rPr>
              <a:t/>
            </a:r>
            <a:br>
              <a:rPr lang="cs-CZ" sz="2800">
                <a:latin typeface="Calibri" pitchFamily="34" charset="0"/>
              </a:rPr>
            </a:br>
            <a:r>
              <a:rPr lang="cs-CZ" sz="2800">
                <a:latin typeface="Calibri" pitchFamily="34" charset="0"/>
              </a:rPr>
              <a:t>bezobratlovci</a:t>
            </a:r>
            <a:br>
              <a:rPr lang="cs-CZ" sz="2800">
                <a:latin typeface="Calibri" pitchFamily="34" charset="0"/>
              </a:rPr>
            </a:br>
            <a:r>
              <a:rPr lang="cs-CZ" sz="2800">
                <a:latin typeface="Calibri" pitchFamily="34" charset="0"/>
              </a:rPr>
              <a:t>obratlovci</a:t>
            </a:r>
            <a:r>
              <a:rPr lang="cs-CZ">
                <a:latin typeface="Calibri" pitchFamily="34" charset="0"/>
              </a:rPr>
              <a:t/>
            </a:r>
            <a:br>
              <a:rPr lang="cs-CZ">
                <a:latin typeface="Calibri" pitchFamily="34" charset="0"/>
              </a:rPr>
            </a:br>
            <a:endParaRPr lang="cs-CZ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Dělení živočichů</a:t>
            </a:r>
          </a:p>
        </p:txBody>
      </p:sp>
      <p:sp>
        <p:nvSpPr>
          <p:cNvPr id="15362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Obratlovci</a:t>
            </a:r>
          </a:p>
          <a:p>
            <a:pPr eaLnBrk="1" hangingPunct="1"/>
            <a:r>
              <a:rPr lang="cs-CZ" smtClean="0"/>
              <a:t>Bezobratlovci</a:t>
            </a:r>
          </a:p>
        </p:txBody>
      </p:sp>
      <p:pic>
        <p:nvPicPr>
          <p:cNvPr id="15363" name="Picture 5" descr="C:\Users\Student\AppData\Local\Microsoft\Windows\Temporary Internet Files\Content.IE5\OIAKUT6H\MP90044479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3284538"/>
            <a:ext cx="4181475" cy="2665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Picture 6" descr="C:\Users\Student\AppData\Local\Microsoft\Windows\Temporary Internet Files\Content.IE5\46W4WY02\MP900444860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9700" y="2636838"/>
            <a:ext cx="3097213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Obratlovci</a:t>
            </a:r>
          </a:p>
        </p:txBody>
      </p:sp>
      <p:sp>
        <p:nvSpPr>
          <p:cNvPr id="16386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Mají vnitřní kostru složenou z kostí a páteř složenou z obratlů</a:t>
            </a:r>
          </a:p>
        </p:txBody>
      </p:sp>
      <p:pic>
        <p:nvPicPr>
          <p:cNvPr id="16387" name="Picture 6" descr="C:\Users\Student\AppData\Local\Microsoft\Windows\Temporary Internet Files\Content.IE5\O3ACQAN6\MP90044860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0" y="2852738"/>
            <a:ext cx="3798888" cy="3744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Bezobratlovci</a:t>
            </a:r>
          </a:p>
        </p:txBody>
      </p:sp>
      <p:sp>
        <p:nvSpPr>
          <p:cNvPr id="17410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Nemají kosti ani obratle</a:t>
            </a:r>
          </a:p>
        </p:txBody>
      </p:sp>
      <p:pic>
        <p:nvPicPr>
          <p:cNvPr id="17411" name="Picture 4" descr="C:\Users\Student\AppData\Local\Microsoft\Windows\Temporary Internet Files\Content.IE5\OIAKUT6H\MP90040722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5375" y="3213100"/>
            <a:ext cx="2085975" cy="3132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Obratlovci:</a:t>
            </a:r>
          </a:p>
        </p:txBody>
      </p:sp>
      <p:sp>
        <p:nvSpPr>
          <p:cNvPr id="18434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975"/>
            <a:ext cx="8229600" cy="4929188"/>
          </a:xfrm>
        </p:spPr>
        <p:txBody>
          <a:bodyPr/>
          <a:lstStyle/>
          <a:p>
            <a:pPr eaLnBrk="1" hangingPunct="1"/>
            <a:r>
              <a:rPr lang="cs-CZ" u="sng" smtClean="0">
                <a:solidFill>
                  <a:schemeClr val="accent2"/>
                </a:solidFill>
              </a:rPr>
              <a:t>Ryby</a:t>
            </a:r>
            <a:r>
              <a:rPr lang="cs-CZ" smtClean="0">
                <a:solidFill>
                  <a:schemeClr val="accent2"/>
                </a:solidFill>
              </a:rPr>
              <a:t>:  žijí pouze ve vodě, tělo mají pokryté šupinami, dýchají žábrami</a:t>
            </a:r>
          </a:p>
          <a:p>
            <a:pPr eaLnBrk="1" hangingPunct="1"/>
            <a:r>
              <a:rPr lang="cs-CZ" u="sng" smtClean="0">
                <a:solidFill>
                  <a:schemeClr val="accent2"/>
                </a:solidFill>
              </a:rPr>
              <a:t>Obojživelníci</a:t>
            </a:r>
            <a:r>
              <a:rPr lang="cs-CZ" smtClean="0">
                <a:solidFill>
                  <a:schemeClr val="accent2"/>
                </a:solidFill>
              </a:rPr>
              <a:t>: žijí ve vodě i na souši, z oplozených vajíček se líhnou pulci-ti dýchají žábrami, dospělí obojživelníci plícemi</a:t>
            </a:r>
          </a:p>
          <a:p>
            <a:pPr eaLnBrk="1" hangingPunct="1"/>
            <a:r>
              <a:rPr lang="cs-CZ" u="sng" smtClean="0">
                <a:solidFill>
                  <a:schemeClr val="accent2"/>
                </a:solidFill>
              </a:rPr>
              <a:t>Plazi: </a:t>
            </a:r>
            <a:r>
              <a:rPr lang="cs-CZ" smtClean="0">
                <a:solidFill>
                  <a:schemeClr val="accent2"/>
                </a:solidFill>
              </a:rPr>
              <a:t>žijí většinou na souši, dýchají plícemi</a:t>
            </a:r>
            <a:endParaRPr lang="cs-CZ" u="sng" smtClean="0">
              <a:solidFill>
                <a:schemeClr val="accent2"/>
              </a:solidFill>
            </a:endParaRPr>
          </a:p>
          <a:p>
            <a:pPr eaLnBrk="1" hangingPunct="1"/>
            <a:r>
              <a:rPr lang="cs-CZ" u="sng" smtClean="0">
                <a:solidFill>
                  <a:schemeClr val="accent2"/>
                </a:solidFill>
              </a:rPr>
              <a:t>Ptáci:</a:t>
            </a:r>
            <a:r>
              <a:rPr lang="cs-CZ" smtClean="0">
                <a:solidFill>
                  <a:schemeClr val="accent2"/>
                </a:solidFill>
              </a:rPr>
              <a:t> pohybují se většinou ve vzduchu</a:t>
            </a:r>
            <a:endParaRPr lang="cs-CZ" u="sng" smtClean="0">
              <a:solidFill>
                <a:schemeClr val="accent2"/>
              </a:solidFill>
            </a:endParaRPr>
          </a:p>
          <a:p>
            <a:pPr eaLnBrk="1" hangingPunct="1"/>
            <a:r>
              <a:rPr lang="cs-CZ" u="sng" smtClean="0">
                <a:solidFill>
                  <a:schemeClr val="accent2"/>
                </a:solidFill>
              </a:rPr>
              <a:t>Savci: </a:t>
            </a:r>
            <a:r>
              <a:rPr lang="cs-CZ" smtClean="0">
                <a:solidFill>
                  <a:schemeClr val="accent2"/>
                </a:solidFill>
              </a:rPr>
              <a:t>žijí na souši, ve vodě, i ve vzduchu, rodí živá mláďata, sají mateřské mléko</a:t>
            </a:r>
          </a:p>
          <a:p>
            <a:pPr eaLnBrk="1" hangingPunct="1"/>
            <a:endParaRPr lang="cs-CZ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Bezobratlovci</a:t>
            </a:r>
          </a:p>
        </p:txBody>
      </p:sp>
      <p:sp>
        <p:nvSpPr>
          <p:cNvPr id="19458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Hmyz : např. brouci, motýly, včely, mouchy, saranče, vážky</a:t>
            </a:r>
          </a:p>
        </p:txBody>
      </p:sp>
      <p:pic>
        <p:nvPicPr>
          <p:cNvPr id="19459" name="Picture 2" descr="C:\Users\Student\AppData\Local\Microsoft\Windows\Temporary Internet Files\Content.IE5\46W4WY02\MC90032647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938" y="4149725"/>
            <a:ext cx="1863725" cy="142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20482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Zdroje:</a:t>
            </a:r>
          </a:p>
          <a:p>
            <a:pPr eaLnBrk="1" hangingPunct="1">
              <a:buFont typeface="Arial" charset="0"/>
              <a:buNone/>
            </a:pPr>
            <a:r>
              <a:rPr lang="cs-CZ" smtClean="0"/>
              <a:t>    HTPP: //Office.microsoft.com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148</Words>
  <Application>Microsoft Office PowerPoint</Application>
  <PresentationFormat>Předvádění na obrazovce (4:3)</PresentationFormat>
  <Paragraphs>32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Snímek 1</vt:lpstr>
      <vt:lpstr>Snímek 2</vt:lpstr>
      <vt:lpstr>Dělení živočichů</vt:lpstr>
      <vt:lpstr>Obratlovci</vt:lpstr>
      <vt:lpstr>Bezobratlovci</vt:lpstr>
      <vt:lpstr>Obratlovci:</vt:lpstr>
      <vt:lpstr>Bezobratlovci</vt:lpstr>
      <vt:lpstr>Snímek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Student</dc:creator>
  <cp:lastModifiedBy>Student</cp:lastModifiedBy>
  <cp:revision>20</cp:revision>
  <dcterms:created xsi:type="dcterms:W3CDTF">2012-11-11T15:06:59Z</dcterms:created>
  <dcterms:modified xsi:type="dcterms:W3CDTF">2013-02-21T08:38:51Z</dcterms:modified>
</cp:coreProperties>
</file>