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67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00F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1056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2A7607-2AA3-4CC0-8273-F65E484E1107}" type="datetimeFigureOut">
              <a:rPr lang="cs-CZ"/>
              <a:pPr>
                <a:defRPr/>
              </a:pPr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9D94F5-7885-44B4-9E41-10255AF5522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EE20AD-92D2-47E8-8197-7BB463FD211C}" type="datetimeFigureOut">
              <a:rPr lang="cs-CZ"/>
              <a:pPr>
                <a:defRPr/>
              </a:pPr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F0A6C5-AA04-438B-B929-26352B32F82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5FEA4E-9277-4463-BC9D-90839CC2A853}" type="datetimeFigureOut">
              <a:rPr lang="cs-CZ"/>
              <a:pPr>
                <a:defRPr/>
              </a:pPr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90EC8A-BE54-4E01-ADAD-86E15E7D90B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46BD40-6ADC-4707-B055-B498E81DF023}" type="datetimeFigureOut">
              <a:rPr lang="cs-CZ"/>
              <a:pPr>
                <a:defRPr/>
              </a:pPr>
              <a:t>21.2.2013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971085-0A47-4E90-BDAE-9AE1F64EB2B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230D32-70D9-429D-8AEE-674BF86B35F3}" type="datetimeFigureOut">
              <a:rPr lang="cs-CZ"/>
              <a:pPr>
                <a:defRPr/>
              </a:pPr>
              <a:t>21.2.2013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CF003C-FAD7-4D74-99C9-71ADEB18DF7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304A4E-9D75-46C4-B717-89C16C0405F6}" type="datetimeFigureOut">
              <a:rPr lang="cs-CZ"/>
              <a:pPr>
                <a:defRPr/>
              </a:pPr>
              <a:t>21.2.2013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C48AEA-CFF1-4F30-8F73-F9F1A210653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45197E-76CD-4C14-AAF2-A206D873DB20}" type="datetimeFigureOut">
              <a:rPr lang="cs-CZ"/>
              <a:pPr>
                <a:defRPr/>
              </a:pPr>
              <a:t>21.2.2013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9B70E4-EF65-476B-825A-E12F2BB88B8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3733AA-AA6C-4DC8-8040-B71468CD17B6}" type="datetimeFigureOut">
              <a:rPr lang="cs-CZ"/>
              <a:pPr>
                <a:defRPr/>
              </a:pPr>
              <a:t>21.2.2013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99080A-A2A5-4A26-ACE8-E2FAB269895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0567FA-E316-48F1-A60C-88A973ACBEA3}" type="datetimeFigureOut">
              <a:rPr lang="cs-CZ"/>
              <a:pPr>
                <a:defRPr/>
              </a:pPr>
              <a:t>21.2.2013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5F383F-B976-4B79-80F5-12B968C9EB7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FAFF37-A825-462E-83BF-6E975C554082}" type="datetimeFigureOut">
              <a:rPr lang="cs-CZ"/>
              <a:pPr>
                <a:defRPr/>
              </a:pPr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5091A0-C1A1-425B-A506-C943A3CFE2E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6919AA-3E3D-4528-BABE-A388DF2BA125}" type="datetimeFigureOut">
              <a:rPr lang="cs-CZ"/>
              <a:pPr>
                <a:defRPr/>
              </a:pPr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59120C-70D1-40F8-9066-94015247959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A5B174C1-1B5E-495A-98E0-3A751D6F1ECF}" type="datetimeFigureOut">
              <a:rPr lang="cs-CZ"/>
              <a:pPr>
                <a:defRPr/>
              </a:pPr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C33BB48E-121E-42E2-9125-3237A5376A0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Obdélník 3"/>
          <p:cNvSpPr>
            <a:spLocks noChangeArrowheads="1"/>
          </p:cNvSpPr>
          <p:nvPr/>
        </p:nvSpPr>
        <p:spPr bwMode="auto">
          <a:xfrm>
            <a:off x="684213" y="2852738"/>
            <a:ext cx="6551612" cy="3970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fontAlgn="t"/>
            <a:r>
              <a:rPr lang="cs-CZ" b="1" dirty="0">
                <a:solidFill>
                  <a:srgbClr val="0D0D0D"/>
                </a:solidFill>
                <a:latin typeface="Calibri" pitchFamily="34" charset="0"/>
              </a:rPr>
              <a:t>Registrační číslo projektu: CZ.1.07/1.4.00/21.1689</a:t>
            </a:r>
          </a:p>
          <a:p>
            <a:pPr fontAlgn="t"/>
            <a:endParaRPr lang="cs-CZ" b="1" dirty="0">
              <a:solidFill>
                <a:srgbClr val="0D0D0D"/>
              </a:solidFill>
              <a:latin typeface="Calibri" pitchFamily="34" charset="0"/>
            </a:endParaRPr>
          </a:p>
          <a:p>
            <a:r>
              <a:rPr lang="cs-CZ" b="1" dirty="0">
                <a:solidFill>
                  <a:srgbClr val="0D0D0D"/>
                </a:solidFill>
                <a:latin typeface="Andalus"/>
                <a:ea typeface="Andalus"/>
                <a:cs typeface="Andalus"/>
              </a:rPr>
              <a:t>Název</a:t>
            </a:r>
            <a:r>
              <a:rPr lang="cs-CZ" b="1">
                <a:solidFill>
                  <a:srgbClr val="0D0D0D"/>
                </a:solidFill>
                <a:latin typeface="Andalus"/>
                <a:ea typeface="Andalus"/>
                <a:cs typeface="Andalus"/>
              </a:rPr>
              <a:t>: </a:t>
            </a:r>
            <a:r>
              <a:rPr lang="cs-CZ" b="1" smtClean="0">
                <a:solidFill>
                  <a:srgbClr val="0D0D0D"/>
                </a:solidFill>
                <a:latin typeface="Andalus"/>
                <a:ea typeface="Andalus"/>
                <a:cs typeface="Andalus"/>
              </a:rPr>
              <a:t>VY_32_INOVACE_028_</a:t>
            </a:r>
            <a:r>
              <a:rPr lang="cs-CZ" b="1" smtClean="0">
                <a:latin typeface="Andalus"/>
                <a:ea typeface="Andalus"/>
                <a:cs typeface="Andalus"/>
              </a:rPr>
              <a:t> </a:t>
            </a:r>
            <a:r>
              <a:rPr lang="cs-CZ" b="1" dirty="0">
                <a:latin typeface="Andalus"/>
                <a:ea typeface="Andalus"/>
                <a:cs typeface="Andalus"/>
              </a:rPr>
              <a:t>Inovace a zkvalitnění výuky prostřednictvím ICT		</a:t>
            </a:r>
          </a:p>
          <a:p>
            <a:endParaRPr lang="cs-CZ" dirty="0">
              <a:solidFill>
                <a:srgbClr val="0D0D0D"/>
              </a:solidFill>
              <a:latin typeface="Calibri" pitchFamily="34" charset="0"/>
            </a:endParaRPr>
          </a:p>
          <a:p>
            <a:pPr fontAlgn="t"/>
            <a:r>
              <a:rPr lang="cs-CZ" b="1" dirty="0">
                <a:solidFill>
                  <a:srgbClr val="0D0D0D"/>
                </a:solidFill>
                <a:latin typeface="Calibri" pitchFamily="34" charset="0"/>
              </a:rPr>
              <a:t>Šablona: III/2</a:t>
            </a:r>
          </a:p>
          <a:p>
            <a:pPr fontAlgn="t"/>
            <a:r>
              <a:rPr lang="cs-CZ" dirty="0">
                <a:solidFill>
                  <a:srgbClr val="0D0D0D"/>
                </a:solidFill>
                <a:latin typeface="Calibri" pitchFamily="34" charset="0"/>
              </a:rPr>
              <a:t>Název školy: Základní škola Panenský Týnec</a:t>
            </a:r>
          </a:p>
          <a:p>
            <a:pPr fontAlgn="t"/>
            <a:r>
              <a:rPr lang="cs-CZ" dirty="0">
                <a:solidFill>
                  <a:srgbClr val="0D0D0D"/>
                </a:solidFill>
                <a:latin typeface="Calibri" pitchFamily="34" charset="0"/>
              </a:rPr>
              <a:t>                    439 05 Panenský Týnec 166</a:t>
            </a:r>
          </a:p>
          <a:p>
            <a:pPr fontAlgn="t"/>
            <a:endParaRPr lang="cs-CZ" dirty="0">
              <a:solidFill>
                <a:srgbClr val="0D0D0D"/>
              </a:solidFill>
              <a:latin typeface="Calibri" pitchFamily="34" charset="0"/>
            </a:endParaRPr>
          </a:p>
          <a:p>
            <a:r>
              <a:rPr lang="cs-CZ" b="1" dirty="0">
                <a:solidFill>
                  <a:srgbClr val="0D0D0D"/>
                </a:solidFill>
                <a:latin typeface="Calibri" pitchFamily="34" charset="0"/>
              </a:rPr>
              <a:t>Téma:</a:t>
            </a:r>
            <a:r>
              <a:rPr lang="cs-CZ" dirty="0">
                <a:solidFill>
                  <a:srgbClr val="0D0D0D"/>
                </a:solidFill>
                <a:latin typeface="Calibri" pitchFamily="34" charset="0"/>
              </a:rPr>
              <a:t> </a:t>
            </a:r>
            <a:r>
              <a:rPr lang="cs-CZ" i="1" dirty="0">
                <a:solidFill>
                  <a:srgbClr val="0D0D0D"/>
                </a:solidFill>
                <a:latin typeface="Calibri" pitchFamily="34" charset="0"/>
              </a:rPr>
              <a:t>Živočichové našich lesů</a:t>
            </a:r>
          </a:p>
          <a:p>
            <a:pPr fontAlgn="t"/>
            <a:endParaRPr lang="cs-CZ" dirty="0">
              <a:solidFill>
                <a:srgbClr val="0D0D0D"/>
              </a:solidFill>
              <a:latin typeface="Calibri" pitchFamily="34" charset="0"/>
            </a:endParaRPr>
          </a:p>
          <a:p>
            <a:pPr fontAlgn="t"/>
            <a:r>
              <a:rPr lang="cs-CZ" dirty="0">
                <a:solidFill>
                  <a:srgbClr val="0D0D0D"/>
                </a:solidFill>
                <a:latin typeface="Calibri" pitchFamily="34" charset="0"/>
              </a:rPr>
              <a:t>Ročník: 4.</a:t>
            </a:r>
          </a:p>
          <a:p>
            <a:pPr fontAlgn="t"/>
            <a:r>
              <a:rPr lang="cs-CZ" dirty="0">
                <a:solidFill>
                  <a:srgbClr val="0D0D0D"/>
                </a:solidFill>
                <a:latin typeface="Calibri" pitchFamily="34" charset="0"/>
              </a:rPr>
              <a:t>Autor: Petra </a:t>
            </a:r>
            <a:r>
              <a:rPr lang="cs-CZ" dirty="0" err="1">
                <a:solidFill>
                  <a:srgbClr val="0D0D0D"/>
                </a:solidFill>
                <a:latin typeface="Calibri" pitchFamily="34" charset="0"/>
              </a:rPr>
              <a:t>Brethová</a:t>
            </a:r>
            <a:endParaRPr lang="cs-CZ" dirty="0">
              <a:solidFill>
                <a:srgbClr val="0D0D0D"/>
              </a:solidFill>
              <a:latin typeface="Calibri" pitchFamily="34" charset="0"/>
            </a:endParaRPr>
          </a:p>
          <a:p>
            <a:pPr fontAlgn="t"/>
            <a:r>
              <a:rPr lang="cs-CZ" dirty="0">
                <a:solidFill>
                  <a:srgbClr val="0D0D0D"/>
                </a:solidFill>
                <a:latin typeface="Calibri" pitchFamily="34" charset="0"/>
              </a:rPr>
              <a:t>Datum: </a:t>
            </a:r>
            <a:r>
              <a:rPr lang="cs-CZ" dirty="0" smtClean="0">
                <a:solidFill>
                  <a:srgbClr val="0D0D0D"/>
                </a:solidFill>
                <a:latin typeface="Calibri" pitchFamily="34" charset="0"/>
              </a:rPr>
              <a:t>2.1.2013</a:t>
            </a:r>
            <a:endParaRPr lang="cs-CZ" dirty="0">
              <a:solidFill>
                <a:srgbClr val="0D0D0D"/>
              </a:solidFill>
              <a:latin typeface="Calibri" pitchFamily="34" charset="0"/>
            </a:endParaRPr>
          </a:p>
        </p:txBody>
      </p:sp>
      <p:pic>
        <p:nvPicPr>
          <p:cNvPr id="13316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6375" y="333375"/>
            <a:ext cx="6083300" cy="1487488"/>
          </a:xfrm>
          <a:prstGeom prst="rect">
            <a:avLst/>
          </a:prstGeom>
          <a:solidFill>
            <a:srgbClr val="FFFFFF"/>
          </a:solidFill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586162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b="1" u="sng" dirty="0" smtClean="0"/>
              <a:t>Klíčová slova: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bezobratlí</a:t>
            </a:r>
            <a:br>
              <a:rPr lang="cs-CZ" dirty="0" smtClean="0"/>
            </a:br>
            <a:r>
              <a:rPr lang="cs-CZ" dirty="0" smtClean="0"/>
              <a:t>plazi</a:t>
            </a:r>
            <a:br>
              <a:rPr lang="cs-CZ" dirty="0" smtClean="0"/>
            </a:br>
            <a:r>
              <a:rPr lang="cs-CZ" dirty="0" smtClean="0"/>
              <a:t>ptáci</a:t>
            </a:r>
            <a:br>
              <a:rPr lang="cs-CZ" dirty="0" smtClean="0"/>
            </a:br>
            <a:r>
              <a:rPr lang="cs-CZ" dirty="0" smtClean="0"/>
              <a:t>savci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>
          <a:xfrm>
            <a:off x="457200" y="4941888"/>
            <a:ext cx="8229600" cy="1184275"/>
          </a:xfrm>
        </p:spPr>
        <p:txBody>
          <a:bodyPr/>
          <a:lstStyle/>
          <a:p>
            <a:pPr eaLnBrk="1" hangingPunct="1"/>
            <a:r>
              <a:rPr lang="cs-CZ" b="1" u="sng" smtClean="0"/>
              <a:t>Anotace</a:t>
            </a:r>
            <a:r>
              <a:rPr lang="cs-CZ" smtClean="0"/>
              <a:t>: Žáci uvedou zástupce bezobratlých živočichů, plazů, ptáků a savců žijících v </a:t>
            </a:r>
            <a:r>
              <a:rPr lang="cs-CZ" smtClean="0"/>
              <a:t>lese.</a:t>
            </a: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u="sng" smtClean="0"/>
              <a:t>Živočichové našich lesů</a:t>
            </a:r>
          </a:p>
        </p:txBody>
      </p:sp>
      <p:sp>
        <p:nvSpPr>
          <p:cNvPr id="1536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Pro některé živočichy je les domovem.</a:t>
            </a:r>
          </a:p>
          <a:p>
            <a:pPr eaLnBrk="1" hangingPunct="1"/>
            <a:r>
              <a:rPr lang="cs-CZ" smtClean="0"/>
              <a:t>Pro některé živočichy úkryt před nepřáteli.</a:t>
            </a:r>
          </a:p>
        </p:txBody>
      </p:sp>
      <p:pic>
        <p:nvPicPr>
          <p:cNvPr id="15363" name="Picture 2" descr="C:\Users\Student\AppData\Local\Microsoft\Windows\Temporary Internet Files\Content.IE5\F9B9OD7E\MC90043000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79838" y="4005263"/>
            <a:ext cx="1270000" cy="200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4" name="Picture 7" descr="C:\Users\Student\AppData\Local\Microsoft\Windows\Temporary Internet Files\Content.IE5\F9B9OD7E\MC90005297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8313" y="3716338"/>
            <a:ext cx="1808162" cy="965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5" name="Picture 9" descr="C:\Users\Student\AppData\Local\Microsoft\Windows\Temporary Internet Files\Content.IE5\F9B9OD7E\MC900057329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084888" y="3500438"/>
            <a:ext cx="1619250" cy="1825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u="sng" smtClean="0"/>
              <a:t>Bezobratlí živočichové v lese</a:t>
            </a:r>
          </a:p>
        </p:txBody>
      </p:sp>
      <p:sp>
        <p:nvSpPr>
          <p:cNvPr id="16386" name="Zástupný symbol pro obsah 2"/>
          <p:cNvSpPr>
            <a:spLocks noGrp="1"/>
          </p:cNvSpPr>
          <p:nvPr>
            <p:ph idx="1"/>
          </p:nvPr>
        </p:nvSpPr>
        <p:spPr>
          <a:xfrm>
            <a:off x="179388" y="2332038"/>
            <a:ext cx="8229600" cy="4525962"/>
          </a:xfrm>
        </p:spPr>
        <p:txBody>
          <a:bodyPr/>
          <a:lstStyle/>
          <a:p>
            <a:pPr eaLnBrk="1" hangingPunct="1"/>
            <a:r>
              <a:rPr lang="cs-CZ" smtClean="0">
                <a:solidFill>
                  <a:srgbClr val="6600FF"/>
                </a:solidFill>
              </a:rPr>
              <a:t>Např. </a:t>
            </a:r>
            <a:r>
              <a:rPr lang="cs-CZ" b="1" u="sng" smtClean="0">
                <a:solidFill>
                  <a:srgbClr val="6600FF"/>
                </a:solidFill>
              </a:rPr>
              <a:t>mravenec lesní</a:t>
            </a:r>
          </a:p>
          <a:p>
            <a:pPr eaLnBrk="1" hangingPunct="1"/>
            <a:r>
              <a:rPr lang="cs-CZ" smtClean="0"/>
              <a:t>-</a:t>
            </a:r>
            <a:r>
              <a:rPr lang="cs-CZ" smtClean="0">
                <a:solidFill>
                  <a:srgbClr val="6600FF"/>
                </a:solidFill>
              </a:rPr>
              <a:t> </a:t>
            </a:r>
            <a:r>
              <a:rPr lang="cs-CZ" smtClean="0"/>
              <a:t>patří mezi chráněné živočichy</a:t>
            </a:r>
          </a:p>
          <a:p>
            <a:pPr eaLnBrk="1" hangingPunct="1"/>
            <a:r>
              <a:rPr lang="cs-CZ" smtClean="0"/>
              <a:t>- hubí hmyz a živí se těly uhynulých zvířat</a:t>
            </a:r>
          </a:p>
          <a:p>
            <a:pPr eaLnBrk="1" hangingPunct="1"/>
            <a:r>
              <a:rPr lang="cs-CZ" smtClean="0"/>
              <a:t>- jeho obydlí – mraveniště – staví mravenci z jehličí, větviček apod.</a:t>
            </a:r>
          </a:p>
        </p:txBody>
      </p:sp>
      <p:pic>
        <p:nvPicPr>
          <p:cNvPr id="16387" name="Picture 2" descr="C:\Users\Student\AppData\Local\Microsoft\Windows\Temporary Internet Files\Content.IE5\46W4WY02\MC90034689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63938" y="5157788"/>
            <a:ext cx="1836737" cy="876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u="sng" smtClean="0"/>
              <a:t>Plazi žijící v lese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rgbClr val="6600FF"/>
                </a:solidFill>
              </a:rPr>
              <a:t>Např. </a:t>
            </a:r>
            <a:r>
              <a:rPr lang="cs-CZ" b="1" u="sng" dirty="0" smtClean="0">
                <a:solidFill>
                  <a:srgbClr val="6600FF"/>
                </a:solidFill>
              </a:rPr>
              <a:t>zmije obecná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- je v ČR jediný žijící </a:t>
            </a: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jedovatý</a:t>
            </a:r>
            <a:r>
              <a:rPr lang="cs-CZ" dirty="0" smtClean="0"/>
              <a:t> had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- vyskytuje se na loukách, pasekách, mýtinách lesů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- přes den odpočívá a vyhřívá se na slunci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- zmije se živí drobnými savci, ptáky, obojživelníky a hmyzem</a:t>
            </a:r>
            <a:endParaRPr lang="cs-CZ" dirty="0"/>
          </a:p>
        </p:txBody>
      </p:sp>
      <p:pic>
        <p:nvPicPr>
          <p:cNvPr id="17411" name="Picture 4" descr="C:\Users\Student\AppData\Local\Microsoft\Windows\Temporary Internet Files\Content.IE5\F9B9OD7E\MC90008406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59500" y="0"/>
            <a:ext cx="2984500" cy="2636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u="sng" smtClean="0"/>
              <a:t>Ptáci žijící v lese</a:t>
            </a:r>
          </a:p>
        </p:txBody>
      </p:sp>
      <p:sp>
        <p:nvSpPr>
          <p:cNvPr id="1843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Např. </a:t>
            </a:r>
            <a:r>
              <a:rPr lang="cs-CZ" b="1" u="sng" smtClean="0">
                <a:solidFill>
                  <a:srgbClr val="6600FF"/>
                </a:solidFill>
              </a:rPr>
              <a:t>datel černý</a:t>
            </a:r>
          </a:p>
          <a:p>
            <a:pPr eaLnBrk="1" hangingPunct="1"/>
            <a:r>
              <a:rPr lang="cs-CZ" smtClean="0"/>
              <a:t>-hnízdí v dutinách stromů, které si sám vyseká zobákem</a:t>
            </a:r>
          </a:p>
          <a:p>
            <a:pPr eaLnBrk="1" hangingPunct="1"/>
            <a:r>
              <a:rPr lang="cs-CZ" smtClean="0"/>
              <a:t>- živí se mravenci, larvami brouků, dřevem</a:t>
            </a:r>
          </a:p>
          <a:p>
            <a:pPr eaLnBrk="1" hangingPunct="1"/>
            <a:r>
              <a:rPr lang="cs-CZ" smtClean="0"/>
              <a:t>- je pro lesy velmi užitečný</a:t>
            </a:r>
          </a:p>
        </p:txBody>
      </p:sp>
      <p:pic>
        <p:nvPicPr>
          <p:cNvPr id="18435" name="Picture 2" descr="C:\Users\Student\AppData\Local\Microsoft\Windows\Temporary Internet Files\Content.IE5\OIAKUT6H\MC90033239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0800000" flipV="1">
            <a:off x="3829050" y="4581525"/>
            <a:ext cx="1485900" cy="1871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u="sng" smtClean="0"/>
              <a:t>Savci žijící v lese</a:t>
            </a:r>
          </a:p>
        </p:txBody>
      </p:sp>
      <p:sp>
        <p:nvSpPr>
          <p:cNvPr id="1945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Např. </a:t>
            </a:r>
            <a:r>
              <a:rPr lang="cs-CZ" b="1" u="sng" smtClean="0">
                <a:solidFill>
                  <a:srgbClr val="6600FF"/>
                </a:solidFill>
              </a:rPr>
              <a:t>veverka obecná</a:t>
            </a:r>
            <a:endParaRPr lang="cs-CZ" smtClean="0"/>
          </a:p>
          <a:p>
            <a:pPr eaLnBrk="1" hangingPunct="1"/>
            <a:r>
              <a:rPr lang="cs-CZ" smtClean="0"/>
              <a:t>- obratně šplhá, skáče</a:t>
            </a:r>
          </a:p>
          <a:p>
            <a:pPr eaLnBrk="1" hangingPunct="1"/>
            <a:r>
              <a:rPr lang="cs-CZ" smtClean="0"/>
              <a:t>- v korunách stromů si staví hnízdo z větviček, trávy, listí</a:t>
            </a:r>
          </a:p>
          <a:p>
            <a:pPr eaLnBrk="1" hangingPunct="1"/>
            <a:r>
              <a:rPr lang="cs-CZ" smtClean="0"/>
              <a:t>- je všežravá</a:t>
            </a:r>
          </a:p>
          <a:p>
            <a:pPr eaLnBrk="1" hangingPunct="1"/>
            <a:endParaRPr lang="cs-CZ" smtClean="0"/>
          </a:p>
        </p:txBody>
      </p:sp>
      <p:pic>
        <p:nvPicPr>
          <p:cNvPr id="19459" name="Picture 2" descr="C:\Users\Student\AppData\Local\Microsoft\Windows\Temporary Internet Files\Content.IE5\46W4WY02\MC90044141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0800000" flipV="1">
            <a:off x="3663950" y="4244975"/>
            <a:ext cx="1816100" cy="2279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u="sng" smtClean="0"/>
              <a:t>Savci žijící v lese</a:t>
            </a:r>
          </a:p>
        </p:txBody>
      </p:sp>
      <p:sp>
        <p:nvSpPr>
          <p:cNvPr id="2048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b="1" u="sng" smtClean="0">
                <a:solidFill>
                  <a:srgbClr val="6600FF"/>
                </a:solidFill>
              </a:rPr>
              <a:t>Kuna lesní</a:t>
            </a:r>
          </a:p>
          <a:p>
            <a:pPr eaLnBrk="1" hangingPunct="1"/>
            <a:r>
              <a:rPr lang="cs-CZ" smtClean="0"/>
              <a:t>- žije v dutinách stromů</a:t>
            </a:r>
          </a:p>
          <a:p>
            <a:pPr eaLnBrk="1" hangingPunct="1"/>
            <a:r>
              <a:rPr lang="cs-CZ" smtClean="0"/>
              <a:t>- živí se veverkami, ptáky, hmyzem</a:t>
            </a:r>
          </a:p>
          <a:p>
            <a:pPr eaLnBrk="1" hangingPunct="1"/>
            <a:r>
              <a:rPr lang="cs-CZ" smtClean="0"/>
              <a:t>- je všežravec</a:t>
            </a:r>
          </a:p>
          <a:p>
            <a:pPr eaLnBrk="1" hangingPunct="1"/>
            <a:r>
              <a:rPr lang="cs-CZ" smtClean="0"/>
              <a:t>- k jejím přirozeným nepřátelům patří liška obecná</a:t>
            </a:r>
          </a:p>
          <a:p>
            <a:pPr eaLnBrk="1" hangingPunct="1"/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u="sng" smtClean="0"/>
              <a:t>Savci žijící v lese</a:t>
            </a:r>
          </a:p>
        </p:txBody>
      </p:sp>
      <p:sp>
        <p:nvSpPr>
          <p:cNvPr id="2150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b="1" u="sng" smtClean="0">
                <a:solidFill>
                  <a:srgbClr val="6600FF"/>
                </a:solidFill>
              </a:rPr>
              <a:t>Jelen lesní</a:t>
            </a:r>
          </a:p>
          <a:p>
            <a:pPr eaLnBrk="1" hangingPunct="1"/>
            <a:r>
              <a:rPr lang="cs-CZ" smtClean="0"/>
              <a:t>- vyskytuje se v lesích vyšších poloh a v horách</a:t>
            </a:r>
          </a:p>
          <a:p>
            <a:pPr eaLnBrk="1" hangingPunct="1"/>
            <a:r>
              <a:rPr lang="cs-CZ" smtClean="0"/>
              <a:t>- samci mají mohutné paroží</a:t>
            </a:r>
          </a:p>
          <a:p>
            <a:pPr eaLnBrk="1" hangingPunct="1"/>
            <a:r>
              <a:rPr lang="cs-CZ" smtClean="0"/>
              <a:t>- samice zvané laně paroží nemají</a:t>
            </a:r>
          </a:p>
          <a:p>
            <a:pPr eaLnBrk="1" hangingPunct="1"/>
            <a:r>
              <a:rPr lang="cs-CZ" smtClean="0"/>
              <a:t>- živí se trávou, větvičkami, pupeny, lesními plody</a:t>
            </a:r>
          </a:p>
          <a:p>
            <a:pPr eaLnBrk="1" hangingPunct="1"/>
            <a:endParaRPr lang="cs-CZ" smtClean="0"/>
          </a:p>
        </p:txBody>
      </p:sp>
      <p:pic>
        <p:nvPicPr>
          <p:cNvPr id="21507" name="Picture 2" descr="C:\Users\Student\AppData\Local\Microsoft\Windows\Temporary Internet Files\Content.IE5\O3ACQAN6\MC90035615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35375" y="4797425"/>
            <a:ext cx="1660525" cy="1812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u="sng" smtClean="0"/>
              <a:t>Savci žijící v lese</a:t>
            </a:r>
          </a:p>
        </p:txBody>
      </p:sp>
      <p:sp>
        <p:nvSpPr>
          <p:cNvPr id="2253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b="1" u="sng" smtClean="0">
                <a:solidFill>
                  <a:srgbClr val="6600FF"/>
                </a:solidFill>
              </a:rPr>
              <a:t>Prase divoké</a:t>
            </a:r>
          </a:p>
          <a:p>
            <a:pPr eaLnBrk="1" hangingPunct="1"/>
            <a:r>
              <a:rPr lang="cs-CZ" smtClean="0"/>
              <a:t>- má v oblibě bahnitá místa</a:t>
            </a:r>
          </a:p>
          <a:p>
            <a:pPr eaLnBrk="1" hangingPunct="1"/>
            <a:r>
              <a:rPr lang="cs-CZ" smtClean="0"/>
              <a:t>- rypákem vyrývá kořínky, hlízy, lesní plody</a:t>
            </a:r>
          </a:p>
          <a:p>
            <a:pPr eaLnBrk="1" hangingPunct="1"/>
            <a:r>
              <a:rPr lang="cs-CZ" smtClean="0"/>
              <a:t>- je všežravec</a:t>
            </a:r>
          </a:p>
        </p:txBody>
      </p:sp>
      <p:pic>
        <p:nvPicPr>
          <p:cNvPr id="22531" name="Picture 3" descr="C:\Users\Student\AppData\Local\Microsoft\Windows\Temporary Internet Files\Content.IE5\46W4WY02\MC90011085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79838" y="4149725"/>
            <a:ext cx="2520950" cy="1943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u="sng" smtClean="0"/>
              <a:t>Savci žijící v lese</a:t>
            </a:r>
          </a:p>
        </p:txBody>
      </p:sp>
      <p:sp>
        <p:nvSpPr>
          <p:cNvPr id="2355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b="1" u="sng" smtClean="0">
                <a:solidFill>
                  <a:srgbClr val="6600FF"/>
                </a:solidFill>
              </a:rPr>
              <a:t>Liška obecná</a:t>
            </a:r>
          </a:p>
          <a:p>
            <a:pPr eaLnBrk="1" hangingPunct="1"/>
            <a:r>
              <a:rPr lang="cs-CZ" smtClean="0"/>
              <a:t>- ukrývá se v norách</a:t>
            </a:r>
          </a:p>
          <a:p>
            <a:pPr eaLnBrk="1" hangingPunct="1"/>
            <a:r>
              <a:rPr lang="cs-CZ" smtClean="0"/>
              <a:t>- živí se hlodavci, ptáky, zdechlinami</a:t>
            </a:r>
          </a:p>
          <a:p>
            <a:pPr eaLnBrk="1" hangingPunct="1"/>
            <a:r>
              <a:rPr lang="cs-CZ" smtClean="0"/>
              <a:t>- je masožravec</a:t>
            </a:r>
          </a:p>
        </p:txBody>
      </p:sp>
      <p:pic>
        <p:nvPicPr>
          <p:cNvPr id="23555" name="Picture 2" descr="C:\Users\Student\AppData\Local\Microsoft\Windows\Temporary Internet Files\Content.IE5\OIAKUT6H\MC90044139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0800000" flipV="1">
            <a:off x="3668713" y="4316413"/>
            <a:ext cx="1806575" cy="2065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2457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Zdroje:</a:t>
            </a:r>
          </a:p>
          <a:p>
            <a:pPr eaLnBrk="1" hangingPunct="1">
              <a:buFont typeface="Arial" charset="0"/>
              <a:buNone/>
            </a:pPr>
            <a:r>
              <a:rPr lang="cs-CZ" smtClean="0"/>
              <a:t>    HTPP: //Office.microsoft.com</a:t>
            </a:r>
          </a:p>
          <a:p>
            <a:pPr eaLnBrk="1" hangingPunct="1"/>
            <a:endParaRPr lang="cs-CZ" smtClean="0"/>
          </a:p>
        </p:txBody>
      </p:sp>
    </p:spTree>
  </p:cSld>
  <p:clrMapOvr>
    <a:masterClrMapping/>
  </p:clrMapOvr>
  <p:transition>
    <p:cut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317</TotalTime>
  <Words>319</Words>
  <Application>Microsoft Office PowerPoint</Application>
  <PresentationFormat>Předvádění na obrazovce (4:3)</PresentationFormat>
  <Paragraphs>63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Snímek 1</vt:lpstr>
      <vt:lpstr>Klíčová slova: bezobratlí plazi ptáci savci </vt:lpstr>
      <vt:lpstr>Živočichové našich lesů</vt:lpstr>
      <vt:lpstr>Bezobratlí živočichové v lese</vt:lpstr>
      <vt:lpstr>Plazi žijící v lese</vt:lpstr>
      <vt:lpstr>Ptáci žijící v lese</vt:lpstr>
      <vt:lpstr>Savci žijící v lese</vt:lpstr>
      <vt:lpstr>Savci žijící v lese</vt:lpstr>
      <vt:lpstr>Savci žijící v lese</vt:lpstr>
      <vt:lpstr>Savci žijící v lese</vt:lpstr>
      <vt:lpstr>Savci žijící v lese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Eva</dc:creator>
  <cp:lastModifiedBy>Student</cp:lastModifiedBy>
  <cp:revision>31</cp:revision>
  <dcterms:created xsi:type="dcterms:W3CDTF">2012-11-15T16:32:24Z</dcterms:created>
  <dcterms:modified xsi:type="dcterms:W3CDTF">2013-02-21T10:16:21Z</dcterms:modified>
</cp:coreProperties>
</file>