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56" r:id="rId3"/>
    <p:sldId id="264" r:id="rId4"/>
    <p:sldId id="257" r:id="rId5"/>
    <p:sldId id="258" r:id="rId6"/>
    <p:sldId id="259" r:id="rId7"/>
    <p:sldId id="260" r:id="rId8"/>
    <p:sldId id="261" r:id="rId9"/>
    <p:sldId id="262" r:id="rId10"/>
    <p:sldId id="263" r:id="rId1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05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Přímá spojovací čára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>
            <a:noAutofit/>
          </a:bodyPr>
          <a:lstStyle>
            <a:lvl1pPr algn="r">
              <a:defRPr sz="4200" b="1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6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0575" y="6557963"/>
            <a:ext cx="2003425" cy="227012"/>
          </a:xfrm>
        </p:spPr>
        <p:txBody>
          <a:bodyPr/>
          <a:lstStyle>
            <a:lvl1pPr>
              <a:defRPr lang="en-US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2D18BB80-1547-4B97-8CD3-BD85D51CE859}" type="datetimeFigureOut">
              <a:rPr lang="cs-CZ"/>
              <a:pPr>
                <a:defRPr/>
              </a:pPr>
              <a:t>21.2.2013</a:t>
            </a:fld>
            <a:endParaRPr lang="cs-CZ"/>
          </a:p>
        </p:txBody>
      </p:sp>
      <p:sp>
        <p:nvSpPr>
          <p:cNvPr id="7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63"/>
            <a:ext cx="2927350" cy="228600"/>
          </a:xfrm>
        </p:spPr>
        <p:txBody>
          <a:bodyPr/>
          <a:lstStyle>
            <a:lvl1pPr>
              <a:defRPr lang="en-US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350" y="6556375"/>
            <a:ext cx="588963" cy="228600"/>
          </a:xfrm>
        </p:spPr>
        <p:txBody>
          <a:bodyPr/>
          <a:lstStyle>
            <a:lvl1pPr>
              <a:defRPr lang="en-US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281FE3A6-71DF-4A2C-8A08-1BC1CBB6FBF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9EE78A-0AE6-4209-B739-C6D66C28032F}" type="datetimeFigureOut">
              <a:rPr lang="cs-CZ"/>
              <a:pPr>
                <a:defRPr/>
              </a:pPr>
              <a:t>21.2.2013</a:t>
            </a:fld>
            <a:endParaRPr lang="cs-CZ"/>
          </a:p>
        </p:txBody>
      </p:sp>
      <p:sp>
        <p:nvSpPr>
          <p:cNvPr id="5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A89F87-475F-485D-B63B-6D0D975328F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anchor="t"/>
          <a:lstStyle>
            <a:lvl1pPr algn="r">
              <a:buNone/>
              <a:defRPr sz="4200" b="1" cap="all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400" y="6556375"/>
            <a:ext cx="2001838" cy="227013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B80C7F02-B4AF-48E9-872D-454CDA6863B7}" type="datetimeFigureOut">
              <a:rPr lang="cs-CZ"/>
              <a:pPr>
                <a:defRPr/>
              </a:pPr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138" y="6556375"/>
            <a:ext cx="2895600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4175" y="6554788"/>
            <a:ext cx="587375" cy="22860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4602708-F4FF-4620-B9EC-57A8347CA01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918A28-0E8D-4F54-A2E7-B24C4F281E5F}" type="datetimeFigureOut">
              <a:rPr lang="cs-CZ"/>
              <a:pPr>
                <a:defRPr/>
              </a:pPr>
              <a:t>21.2.2013</a:t>
            </a:fld>
            <a:endParaRPr lang="cs-CZ"/>
          </a:p>
        </p:txBody>
      </p:sp>
      <p:sp>
        <p:nvSpPr>
          <p:cNvPr id="6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C0FA93-EA2C-4C00-9F5C-3C0552D7937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65A5F9-128A-44CB-BC6E-C91478B8FB6A}" type="datetimeFigureOut">
              <a:rPr lang="cs-CZ"/>
              <a:pPr>
                <a:defRPr/>
              </a:pPr>
              <a:t>21.2.2013</a:t>
            </a:fld>
            <a:endParaRPr lang="cs-CZ"/>
          </a:p>
        </p:txBody>
      </p:sp>
      <p:sp>
        <p:nvSpPr>
          <p:cNvPr id="8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DE266F-3A5D-4A77-81DF-64E51CDC33B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BD20AF-CE8D-4882-AC73-AFA4894B08D0}" type="datetimeFigureOut">
              <a:rPr lang="cs-CZ"/>
              <a:pPr>
                <a:defRPr/>
              </a:pPr>
              <a:t>21.2.2013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A0748C-C4BD-49CE-BAA0-D30FBAA1660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58F036-955D-4001-B049-38D8872AFB0A}" type="datetimeFigureOut">
              <a:rPr lang="cs-CZ"/>
              <a:pPr>
                <a:defRPr/>
              </a:pPr>
              <a:t>21.2.2013</a:t>
            </a:fld>
            <a:endParaRPr lang="cs-CZ"/>
          </a:p>
        </p:txBody>
      </p:sp>
      <p:sp>
        <p:nvSpPr>
          <p:cNvPr id="3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8F5BF8-259C-479A-9E7F-5B1F4D8C6CF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lIns="45720" tIns="0" rIns="0" bIns="0" spcCol="0" rtlCol="0" fromWordArt="0" forceAA="0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0EC11F-AF33-4A16-B434-F7FC9FE53F90}" type="datetimeFigureOut">
              <a:rPr lang="cs-CZ"/>
              <a:pPr>
                <a:defRPr/>
              </a:pPr>
              <a:t>21.2.2013</a:t>
            </a:fld>
            <a:endParaRPr lang="cs-CZ"/>
          </a:p>
        </p:txBody>
      </p:sp>
      <p:sp>
        <p:nvSpPr>
          <p:cNvPr id="6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44CAE5-E55A-4150-B31A-078A57C6E33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7"/>
          <p:cNvSpPr/>
          <p:nvPr/>
        </p:nvSpPr>
        <p:spPr>
          <a:xfrm rot="21240000">
            <a:off x="598488" y="1004888"/>
            <a:ext cx="4319587" cy="4311650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bdélník 8"/>
          <p:cNvSpPr/>
          <p:nvPr/>
        </p:nvSpPr>
        <p:spPr>
          <a:xfrm rot="21420000">
            <a:off x="596900" y="998538"/>
            <a:ext cx="4319588" cy="4313237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lIns="82296" tIns="0" rIns="0" bIns="0" spcCol="0" rtlCol="0" fromWordArt="0" forceAA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7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3F0DFDE-9A61-4EC2-A01A-51195228A45E}" type="datetimeFigureOut">
              <a:rPr lang="cs-CZ"/>
              <a:pPr>
                <a:defRPr/>
              </a:pPr>
              <a:t>21.2.2013</a:t>
            </a:fld>
            <a:endParaRPr lang="cs-CZ"/>
          </a:p>
        </p:txBody>
      </p:sp>
      <p:sp>
        <p:nvSpPr>
          <p:cNvPr id="8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3B681CC-96F2-4411-8C19-28F93A8E06A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91EB16-467C-4A1B-AF34-DEE3BDFBD06C}" type="datetimeFigureOut">
              <a:rPr lang="cs-CZ"/>
              <a:pPr>
                <a:defRPr/>
              </a:pPr>
              <a:t>21.2.2013</a:t>
            </a:fld>
            <a:endParaRPr lang="cs-CZ"/>
          </a:p>
        </p:txBody>
      </p:sp>
      <p:sp>
        <p:nvSpPr>
          <p:cNvPr id="5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ABD4C5-5EF9-44BF-BCFA-344EE948289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3388" y="6557963"/>
            <a:ext cx="2001837" cy="227012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8437A76-3A3B-4202-93C8-4761C7384567}" type="datetimeFigureOut">
              <a:rPr lang="cs-CZ"/>
              <a:pPr>
                <a:defRPr/>
              </a:pPr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375"/>
            <a:ext cx="3657600" cy="22860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750" y="6553200"/>
            <a:ext cx="587375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5AC87F34-3374-40D4-B035-DA0F2E972DC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675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030" name="Zástupný symbol pro text 30"/>
          <p:cNvSpPr>
            <a:spLocks noGrp="1"/>
          </p:cNvSpPr>
          <p:nvPr>
            <p:ph type="body" idx="1"/>
          </p:nvPr>
        </p:nvSpPr>
        <p:spPr bwMode="auto">
          <a:xfrm>
            <a:off x="457200" y="1609725"/>
            <a:ext cx="7239000" cy="4846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6563" y="6557963"/>
            <a:ext cx="2001837" cy="227012"/>
          </a:xfrm>
          <a:prstGeom prst="rect">
            <a:avLst/>
          </a:prstGeom>
        </p:spPr>
        <p:txBody>
          <a:bodyPr vert="horz" t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2"/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5386A379-80F9-40C7-BD80-3E7BA01B5A48}" type="datetimeFigureOut">
              <a:rPr lang="cs-CZ"/>
              <a:pPr>
                <a:defRPr/>
              </a:pPr>
              <a:t>21.2.2013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63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2"/>
                </a:solidFill>
                <a:latin typeface="+mn-lt"/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575" y="6556375"/>
            <a:ext cx="588963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100">
                <a:solidFill>
                  <a:schemeClr val="tx2"/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A4179EC4-9857-4313-A98B-0BA310A7D58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65" r:id="rId2"/>
    <p:sldLayoutId id="2147483673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4" r:id="rId9"/>
    <p:sldLayoutId id="2147483671" r:id="rId10"/>
    <p:sldLayoutId id="2147483675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 kern="1200" cap="all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9pPr>
      <a:extLst/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tx2"/>
        </a:buClr>
        <a:buSzPct val="73000"/>
        <a:buFont typeface="Wingdings 2" pitchFamily="18" charset="2"/>
        <a:buChar char="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20700" indent="-228600" algn="l" rtl="0" eaLnBrk="0" fontAlgn="base" hangingPunct="0">
        <a:spcBef>
          <a:spcPts val="500"/>
        </a:spcBef>
        <a:spcAft>
          <a:spcPct val="0"/>
        </a:spcAft>
        <a:buClr>
          <a:srgbClr val="F9B639"/>
        </a:buClr>
        <a:buSzPct val="80000"/>
        <a:buFont typeface="Wingdings 2" pitchFamily="18" charset="2"/>
        <a:buChar char=""/>
        <a:defRPr sz="2300" kern="1200">
          <a:solidFill>
            <a:srgbClr val="6C6C6C"/>
          </a:solidFill>
          <a:latin typeface="+mn-lt"/>
          <a:ea typeface="+mn-ea"/>
          <a:cs typeface="+mn-cs"/>
        </a:defRPr>
      </a:lvl2pPr>
      <a:lvl3pPr marL="758825" indent="-228600" algn="l" rtl="0" eaLnBrk="0" fontAlgn="base" hangingPunct="0">
        <a:spcBef>
          <a:spcPts val="400"/>
        </a:spcBef>
        <a:spcAft>
          <a:spcPct val="0"/>
        </a:spcAft>
        <a:buClr>
          <a:srgbClr val="F9B639"/>
        </a:buClr>
        <a:buSzPct val="60000"/>
        <a:buFont typeface="Wingdings" pitchFamily="2" charset="2"/>
        <a:buChar char="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4888" indent="-228600" algn="l" rtl="0" eaLnBrk="0" fontAlgn="base" hangingPunct="0">
        <a:spcBef>
          <a:spcPct val="20000"/>
        </a:spcBef>
        <a:spcAft>
          <a:spcPct val="0"/>
        </a:spcAft>
        <a:buClr>
          <a:srgbClr val="F9B639"/>
        </a:buClr>
        <a:buSzPct val="80000"/>
        <a:buFont typeface="Wingdings 2" pitchFamily="18" charset="2"/>
        <a:buChar char=""/>
        <a:defRPr sz="2000" kern="1200">
          <a:solidFill>
            <a:srgbClr val="6C6C6C"/>
          </a:solidFill>
          <a:latin typeface="+mn-lt"/>
          <a:ea typeface="+mn-ea"/>
          <a:cs typeface="+mn-cs"/>
        </a:defRPr>
      </a:lvl4pPr>
      <a:lvl5pPr marL="1279525" indent="-228600" algn="l" rtl="0" eaLnBrk="0" fontAlgn="base" hangingPunct="0">
        <a:spcBef>
          <a:spcPts val="400"/>
        </a:spcBef>
        <a:spcAft>
          <a:spcPct val="0"/>
        </a:spcAft>
        <a:buClr>
          <a:srgbClr val="F9B639"/>
        </a:buClr>
        <a:buSzPct val="70000"/>
        <a:buFont typeface="Wingdings" pitchFamily="2" charset="2"/>
        <a:buChar char="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813" y="260350"/>
            <a:ext cx="6083300" cy="148748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13314" name="Rectangle 5"/>
          <p:cNvSpPr>
            <a:spLocks noChangeArrowheads="1"/>
          </p:cNvSpPr>
          <p:nvPr/>
        </p:nvSpPr>
        <p:spPr bwMode="auto">
          <a:xfrm>
            <a:off x="755650" y="2420938"/>
            <a:ext cx="7848600" cy="393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 dirty="0">
                <a:solidFill>
                  <a:srgbClr val="0D0D0D"/>
                </a:solidFill>
              </a:rPr>
              <a:t>Registrační číslo projektu: CZ.1.07/1.4.00/21.1689</a:t>
            </a:r>
          </a:p>
          <a:p>
            <a:endParaRPr lang="cs-CZ" b="1" dirty="0">
              <a:solidFill>
                <a:srgbClr val="0D0D0D"/>
              </a:solidFill>
            </a:endParaRPr>
          </a:p>
          <a:p>
            <a:r>
              <a:rPr lang="cs-CZ" b="1" dirty="0">
                <a:solidFill>
                  <a:srgbClr val="0D0D0D"/>
                </a:solidFill>
              </a:rPr>
              <a:t>Název</a:t>
            </a:r>
            <a:r>
              <a:rPr lang="cs-CZ" b="1">
                <a:solidFill>
                  <a:srgbClr val="0D0D0D"/>
                </a:solidFill>
              </a:rPr>
              <a:t>: </a:t>
            </a:r>
            <a:r>
              <a:rPr lang="cs-CZ" b="1" smtClean="0">
                <a:solidFill>
                  <a:srgbClr val="0D0D0D"/>
                </a:solidFill>
              </a:rPr>
              <a:t>VY_32_INOVACE_030_</a:t>
            </a:r>
            <a:r>
              <a:rPr lang="cs-CZ" b="1" smtClean="0">
                <a:solidFill>
                  <a:srgbClr val="898989"/>
                </a:solidFill>
              </a:rPr>
              <a:t> </a:t>
            </a:r>
            <a:r>
              <a:rPr lang="cs-CZ" b="1" dirty="0">
                <a:solidFill>
                  <a:srgbClr val="898989"/>
                </a:solidFill>
              </a:rPr>
              <a:t>Inovace a zkvalitnění výuky prostřednictvím ICT		</a:t>
            </a:r>
          </a:p>
          <a:p>
            <a:endParaRPr lang="cs-CZ" dirty="0">
              <a:solidFill>
                <a:srgbClr val="0D0D0D"/>
              </a:solidFill>
            </a:endParaRPr>
          </a:p>
          <a:p>
            <a:r>
              <a:rPr lang="cs-CZ" b="1" dirty="0">
                <a:solidFill>
                  <a:srgbClr val="0D0D0D"/>
                </a:solidFill>
              </a:rPr>
              <a:t>Šablona: III/2</a:t>
            </a:r>
          </a:p>
          <a:p>
            <a:r>
              <a:rPr lang="cs-CZ" dirty="0">
                <a:solidFill>
                  <a:srgbClr val="0D0D0D"/>
                </a:solidFill>
              </a:rPr>
              <a:t>Název školy: Základní škola Panenský Týnec</a:t>
            </a:r>
          </a:p>
          <a:p>
            <a:r>
              <a:rPr lang="cs-CZ" dirty="0">
                <a:solidFill>
                  <a:srgbClr val="0D0D0D"/>
                </a:solidFill>
              </a:rPr>
              <a:t>                    439 05 Panenský Týnec 166</a:t>
            </a:r>
          </a:p>
          <a:p>
            <a:endParaRPr lang="cs-CZ" dirty="0">
              <a:solidFill>
                <a:srgbClr val="0D0D0D"/>
              </a:solidFill>
            </a:endParaRPr>
          </a:p>
          <a:p>
            <a:r>
              <a:rPr lang="cs-CZ" b="1" dirty="0">
                <a:solidFill>
                  <a:srgbClr val="0D0D0D"/>
                </a:solidFill>
              </a:rPr>
              <a:t>Téma:</a:t>
            </a:r>
            <a:r>
              <a:rPr lang="cs-CZ" dirty="0">
                <a:solidFill>
                  <a:srgbClr val="0D0D0D"/>
                </a:solidFill>
              </a:rPr>
              <a:t> </a:t>
            </a:r>
            <a:r>
              <a:rPr lang="cs-CZ" i="1" dirty="0" err="1">
                <a:solidFill>
                  <a:srgbClr val="0D0D0D"/>
                </a:solidFill>
              </a:rPr>
              <a:t>Studokrevní</a:t>
            </a:r>
            <a:r>
              <a:rPr lang="cs-CZ" i="1" dirty="0">
                <a:solidFill>
                  <a:srgbClr val="0D0D0D"/>
                </a:solidFill>
              </a:rPr>
              <a:t> živočichové</a:t>
            </a:r>
          </a:p>
          <a:p>
            <a:endParaRPr lang="cs-CZ" dirty="0">
              <a:solidFill>
                <a:srgbClr val="0D0D0D"/>
              </a:solidFill>
            </a:endParaRPr>
          </a:p>
          <a:p>
            <a:r>
              <a:rPr lang="cs-CZ" dirty="0">
                <a:solidFill>
                  <a:srgbClr val="0D0D0D"/>
                </a:solidFill>
              </a:rPr>
              <a:t>Ročník: 4.</a:t>
            </a:r>
          </a:p>
          <a:p>
            <a:r>
              <a:rPr lang="cs-CZ" dirty="0">
                <a:solidFill>
                  <a:srgbClr val="0D0D0D"/>
                </a:solidFill>
              </a:rPr>
              <a:t>Autor: Petra </a:t>
            </a:r>
            <a:r>
              <a:rPr lang="cs-CZ" dirty="0" err="1">
                <a:solidFill>
                  <a:srgbClr val="0D0D0D"/>
                </a:solidFill>
              </a:rPr>
              <a:t>Brethová</a:t>
            </a:r>
            <a:endParaRPr lang="cs-CZ" dirty="0">
              <a:solidFill>
                <a:srgbClr val="0D0D0D"/>
              </a:solidFill>
            </a:endParaRPr>
          </a:p>
          <a:p>
            <a:r>
              <a:rPr lang="cs-CZ" dirty="0">
                <a:solidFill>
                  <a:srgbClr val="0D0D0D"/>
                </a:solidFill>
              </a:rPr>
              <a:t>Datum: </a:t>
            </a:r>
            <a:r>
              <a:rPr lang="cs-CZ" dirty="0" smtClean="0">
                <a:solidFill>
                  <a:srgbClr val="0D0D0D"/>
                </a:solidFill>
              </a:rPr>
              <a:t>2.1.2013</a:t>
            </a:r>
            <a:endParaRPr lang="cs-CZ" dirty="0">
              <a:solidFill>
                <a:srgbClr val="0D0D0D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4800" dirty="0" err="1" smtClean="0">
                <a:solidFill>
                  <a:srgbClr val="7030A0"/>
                </a:solidFill>
              </a:rPr>
              <a:t>Studokrevní</a:t>
            </a:r>
            <a:r>
              <a:rPr lang="cs-CZ" sz="8000" dirty="0" smtClean="0">
                <a:solidFill>
                  <a:srgbClr val="7030A0"/>
                </a:solidFill>
              </a:rPr>
              <a:t> </a:t>
            </a:r>
            <a:r>
              <a:rPr lang="cs-CZ" sz="4800" dirty="0" smtClean="0">
                <a:solidFill>
                  <a:srgbClr val="7030A0"/>
                </a:solidFill>
              </a:rPr>
              <a:t>živočichové</a:t>
            </a:r>
            <a:endParaRPr lang="cs-CZ" sz="4800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flipV="1">
            <a:off x="457200" y="980728"/>
            <a:ext cx="8229600" cy="2088232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15362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350"/>
            <a:ext cx="8229600" cy="5865813"/>
          </a:xfrm>
        </p:spPr>
        <p:txBody>
          <a:bodyPr/>
          <a:lstStyle/>
          <a:p>
            <a:pPr eaLnBrk="1" hangingPunct="1"/>
            <a:r>
              <a:rPr lang="cs-CZ" u="sng" dirty="0" smtClean="0"/>
              <a:t>Klíčová slova:</a:t>
            </a:r>
          </a:p>
          <a:p>
            <a:pPr eaLnBrk="1" hangingPunct="1"/>
            <a:r>
              <a:rPr lang="cs-CZ" dirty="0" smtClean="0"/>
              <a:t>Obojživelníci</a:t>
            </a:r>
          </a:p>
          <a:p>
            <a:pPr eaLnBrk="1" hangingPunct="1"/>
            <a:r>
              <a:rPr lang="cs-CZ" dirty="0" smtClean="0"/>
              <a:t>Plazi </a:t>
            </a:r>
          </a:p>
          <a:p>
            <a:pPr eaLnBrk="1" hangingPunct="1"/>
            <a:r>
              <a:rPr lang="cs-CZ" dirty="0" smtClean="0"/>
              <a:t>Ptáci</a:t>
            </a:r>
          </a:p>
          <a:p>
            <a:pPr eaLnBrk="1" hangingPunct="1"/>
            <a:r>
              <a:rPr lang="cs-CZ" dirty="0" smtClean="0"/>
              <a:t>Ryby </a:t>
            </a:r>
          </a:p>
          <a:p>
            <a:pPr eaLnBrk="1" hangingPunct="1"/>
            <a:r>
              <a:rPr lang="cs-CZ" dirty="0" err="1" smtClean="0"/>
              <a:t>Studokrevní</a:t>
            </a:r>
            <a:r>
              <a:rPr lang="cs-CZ" dirty="0" smtClean="0"/>
              <a:t> živočichové</a:t>
            </a:r>
          </a:p>
          <a:p>
            <a:pPr eaLnBrk="1" hangingPunct="1"/>
            <a:r>
              <a:rPr lang="cs-CZ" u="sng" dirty="0" smtClean="0"/>
              <a:t>Anotace:</a:t>
            </a:r>
          </a:p>
          <a:p>
            <a:pPr eaLnBrk="1" hangingPunct="1"/>
            <a:r>
              <a:rPr lang="cs-CZ" dirty="0" smtClean="0"/>
              <a:t>Jaké máme druhy </a:t>
            </a:r>
            <a:r>
              <a:rPr lang="cs-CZ" smtClean="0"/>
              <a:t>studokrevných</a:t>
            </a:r>
            <a:r>
              <a:rPr lang="cs-CZ" dirty="0" smtClean="0"/>
              <a:t> </a:t>
            </a:r>
            <a:r>
              <a:rPr lang="cs-CZ" dirty="0" smtClean="0"/>
              <a:t>živočichů a jak přežívají zimu</a:t>
            </a:r>
          </a:p>
          <a:p>
            <a:pPr eaLnBrk="1" hangingPunct="1"/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836712"/>
            <a:ext cx="8229600" cy="11430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Kolísá u nich teplota těla podle teploty okolního prostředí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2988"/>
          </a:xfrm>
        </p:spPr>
        <p:txBody>
          <a:bodyPr>
            <a:normAutofit/>
          </a:bodyPr>
          <a:lstStyle/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endParaRPr lang="cs-CZ" dirty="0" smtClean="0"/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endParaRPr lang="cs-CZ" dirty="0" smtClean="0"/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cs-CZ" dirty="0" smtClean="0"/>
              <a:t>Zimu přežívají ve </a:t>
            </a:r>
            <a:r>
              <a:rPr lang="cs-CZ" b="1" dirty="0" smtClean="0">
                <a:solidFill>
                  <a:schemeClr val="accent4"/>
                </a:solidFill>
              </a:rPr>
              <a:t>stavu</a:t>
            </a:r>
            <a:r>
              <a:rPr lang="cs-CZ" b="1" dirty="0" smtClean="0"/>
              <a:t> </a:t>
            </a:r>
            <a:r>
              <a:rPr lang="cs-CZ" b="1" dirty="0" smtClean="0">
                <a:solidFill>
                  <a:schemeClr val="accent4"/>
                </a:solidFill>
              </a:rPr>
              <a:t>strnulosti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cs-CZ" dirty="0" smtClean="0"/>
              <a:t>Jsou ukryti ve skrýších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cs-CZ" dirty="0" smtClean="0"/>
              <a:t>Patří sem: ryby, obojživelníci, ptáci, některé druhy hmyzu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endParaRPr lang="cs-CZ" dirty="0"/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endParaRPr lang="cs-CZ" dirty="0" smtClean="0"/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endParaRPr lang="cs-CZ" dirty="0"/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endParaRPr lang="cs-CZ" dirty="0" smtClean="0"/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endParaRPr lang="cs-CZ" dirty="0"/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620688"/>
            <a:ext cx="8229600" cy="16288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rgbClr val="7030A0"/>
                </a:solidFill>
              </a:rPr>
              <a:t>Ryby</a:t>
            </a:r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cs-CZ" dirty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cs-CZ" dirty="0">
                <a:solidFill>
                  <a:schemeClr val="accent4">
                    <a:lumMod val="75000"/>
                  </a:schemeClr>
                </a:solidFill>
              </a:rPr>
            </a:br>
            <a:endParaRPr lang="cs-CZ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7410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Tráví zimu ve stavu strnulosti ve větších hloubkách, kde voda nezamrzá</a:t>
            </a:r>
          </a:p>
          <a:p>
            <a:pPr eaLnBrk="1" hangingPunct="1"/>
            <a:endParaRPr lang="cs-CZ" smtClean="0"/>
          </a:p>
          <a:p>
            <a:pPr eaLnBrk="1" hangingPunct="1"/>
            <a:endParaRPr lang="cs-CZ" smtClean="0"/>
          </a:p>
        </p:txBody>
      </p:sp>
      <p:pic>
        <p:nvPicPr>
          <p:cNvPr id="17411" name="Picture 5" descr="C:\Users\Student\AppData\Local\Microsoft\Windows\Temporary Internet Files\Content.IE5\OIAKUT6H\MC90008401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-425194">
            <a:off x="2236788" y="1889125"/>
            <a:ext cx="4670425" cy="307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err="1" smtClean="0"/>
              <a:t>Obojžívelníci</a:t>
            </a:r>
            <a:endParaRPr lang="cs-CZ" dirty="0"/>
          </a:p>
        </p:txBody>
      </p:sp>
      <p:sp>
        <p:nvSpPr>
          <p:cNvPr id="18434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Přezimují ve stavu strnulosti zahrabáni v bahně na dně vody</a:t>
            </a:r>
          </a:p>
          <a:p>
            <a:pPr eaLnBrk="1" hangingPunct="1"/>
            <a:r>
              <a:rPr lang="cs-CZ" smtClean="0"/>
              <a:t>V úkrytu na souši</a:t>
            </a:r>
          </a:p>
        </p:txBody>
      </p:sp>
      <p:pic>
        <p:nvPicPr>
          <p:cNvPr id="18435" name="Picture 2" descr="C:\Users\Student\AppData\Local\Microsoft\Windows\Temporary Internet Files\Content.IE5\OIAKUT6H\MC90034698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975" y="4149725"/>
            <a:ext cx="3384550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Plazi</a:t>
            </a:r>
            <a:endParaRPr lang="cs-CZ" dirty="0"/>
          </a:p>
        </p:txBody>
      </p:sp>
      <p:sp>
        <p:nvSpPr>
          <p:cNvPr id="19458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Přezimují ve stavu strnulosti v půdě pod kameny</a:t>
            </a:r>
          </a:p>
          <a:p>
            <a:pPr eaLnBrk="1" hangingPunct="1"/>
            <a:r>
              <a:rPr lang="cs-CZ" smtClean="0"/>
              <a:t>Pod pařezy</a:t>
            </a:r>
          </a:p>
          <a:p>
            <a:pPr eaLnBrk="1" hangingPunct="1"/>
            <a:r>
              <a:rPr lang="cs-CZ" smtClean="0"/>
              <a:t>V puklinách skal</a:t>
            </a:r>
          </a:p>
        </p:txBody>
      </p:sp>
      <p:pic>
        <p:nvPicPr>
          <p:cNvPr id="19459" name="Picture 2" descr="C:\Users\Student\AppData\Local\Microsoft\Windows\Temporary Internet Files\Content.IE5\46W4WY02\MC90035986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6600" y="4508500"/>
            <a:ext cx="2447925" cy="144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Ptáci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20482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Někteří ptáci se stěhují do teplých krajin – mají tam teplo a dostatek potravy</a:t>
            </a:r>
          </a:p>
          <a:p>
            <a:pPr eaLnBrk="1" hangingPunct="1"/>
            <a:r>
              <a:rPr lang="cs-CZ" smtClean="0"/>
              <a:t>Cestují s mláďaty, která jsou připravena uletět takovou cestu</a:t>
            </a:r>
          </a:p>
        </p:txBody>
      </p:sp>
      <p:pic>
        <p:nvPicPr>
          <p:cNvPr id="20483" name="Picture 2" descr="C:\Users\Student\AppData\Local\Microsoft\Windows\Temporary Internet Files\Content.IE5\O3ACQAN6\MC90032953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875" y="4508500"/>
            <a:ext cx="262572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Některé druhy hmyzu</a:t>
            </a:r>
            <a:endParaRPr lang="cs-CZ" dirty="0"/>
          </a:p>
        </p:txBody>
      </p:sp>
      <p:sp>
        <p:nvSpPr>
          <p:cNvPr id="21506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Přežívají zimu ve skulinách kůry stromů</a:t>
            </a:r>
          </a:p>
          <a:p>
            <a:pPr eaLnBrk="1" hangingPunct="1"/>
            <a:r>
              <a:rPr lang="cs-CZ" smtClean="0"/>
              <a:t> Ve štěrbinách skal</a:t>
            </a:r>
          </a:p>
          <a:p>
            <a:pPr eaLnBrk="1" hangingPunct="1"/>
            <a:r>
              <a:rPr lang="cs-CZ" smtClean="0"/>
              <a:t>Na půdách</a:t>
            </a:r>
          </a:p>
          <a:p>
            <a:pPr eaLnBrk="1" hangingPunct="1"/>
            <a:r>
              <a:rPr lang="cs-CZ" smtClean="0"/>
              <a:t>Ve sklepích</a:t>
            </a:r>
          </a:p>
        </p:txBody>
      </p:sp>
      <p:pic>
        <p:nvPicPr>
          <p:cNvPr id="21507" name="Picture 4" descr="C:\Users\Student\AppData\Local\Microsoft\Windows\Temporary Internet Files\Content.IE5\F9B9OD7E\MC90019926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475" y="4508500"/>
            <a:ext cx="2143125" cy="163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Zdroje</a:t>
            </a:r>
            <a:br>
              <a:rPr lang="cs-CZ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HTTP://OFFICE.microsoft.com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Bohatý">
    <a:dk1>
      <a:sysClr val="windowText" lastClr="000000"/>
    </a:dk1>
    <a:lt1>
      <a:sysClr val="window" lastClr="FFFFFF"/>
    </a:lt1>
    <a:dk2>
      <a:srgbClr val="B13F9A"/>
    </a:dk2>
    <a:lt2>
      <a:srgbClr val="F4E7ED"/>
    </a:lt2>
    <a:accent1>
      <a:srgbClr val="B83D68"/>
    </a:accent1>
    <a:accent2>
      <a:srgbClr val="AC66BB"/>
    </a:accent2>
    <a:accent3>
      <a:srgbClr val="DE6C36"/>
    </a:accent3>
    <a:accent4>
      <a:srgbClr val="F9B639"/>
    </a:accent4>
    <a:accent5>
      <a:srgbClr val="CF6DA4"/>
    </a:accent5>
    <a:accent6>
      <a:srgbClr val="FA8D3D"/>
    </a:accent6>
    <a:hlink>
      <a:srgbClr val="FFDE66"/>
    </a:hlink>
    <a:folHlink>
      <a:srgbClr val="D490C5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49</TotalTime>
  <Words>152</Words>
  <Application>Microsoft Office PowerPoint</Application>
  <PresentationFormat>Předvádění na obrazovce (4:3)</PresentationFormat>
  <Paragraphs>51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Bohatý</vt:lpstr>
      <vt:lpstr>Snímek 1</vt:lpstr>
      <vt:lpstr>Studokrevní živočichové</vt:lpstr>
      <vt:lpstr> </vt:lpstr>
      <vt:lpstr>Kolísá u nich teplota těla podle teploty okolního prostředí </vt:lpstr>
      <vt:lpstr>Ryby  </vt:lpstr>
      <vt:lpstr>Obojžívelníci</vt:lpstr>
      <vt:lpstr>Plazi</vt:lpstr>
      <vt:lpstr>Ptáci </vt:lpstr>
      <vt:lpstr>Některé druhy hmyzu</vt:lpstr>
      <vt:lpstr>Zdroje HTTP://OFFICE.microsoft.com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Studokrevní živočichové</dc:title>
  <dc:creator>Student</dc:creator>
  <cp:lastModifiedBy>Student</cp:lastModifiedBy>
  <cp:revision>29</cp:revision>
  <dcterms:created xsi:type="dcterms:W3CDTF">2012-09-24T16:59:33Z</dcterms:created>
  <dcterms:modified xsi:type="dcterms:W3CDTF">2013-02-21T10:19:58Z</dcterms:modified>
</cp:coreProperties>
</file>