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9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3DA0DEA-C1A9-4A68-B9A5-A9AF62D24F7B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E49C67D-19B0-47FF-954D-5C21F7A614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0105BC-7DCD-4E3C-9189-9BED389311B7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033E77-99CB-4FB5-B80B-719F23784F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AC3B90-916D-491B-BD48-74D50CF4DBF3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5A642C4-C4DB-4504-A28B-8D5F5D5FB0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5371920-648D-4E37-B9D3-76DCD49D79B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D4D0F2D-25E5-4F12-A214-E7EBCC9F29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F2EB26E-DD5E-44FF-A69A-3C76DDDCE970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AD2D27-B906-46A8-B4FF-EF2ADE8944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0C8B334-9184-4163-B39F-9E67F5279214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AEBBB77-3B18-44A3-B7D6-D153F397BB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272A74F-A7C1-4981-BD85-C928A8EACB00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D98E82-F6D4-4564-84C4-8335C3E9A50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15296112-98DD-430D-87D7-A36213CF6563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17E59A1-7463-4F8F-891B-7429622C98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2F167BC-A1D3-4917-844E-CE39FF5B2B85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D42FE9C-AD67-4362-B06D-A19836304F2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E223BEE-1613-4E1B-96DE-CA5E6863873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00EA254-2E9F-45E6-8899-49EEDC0313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7704F1-A5EC-43BA-BFA4-EADFF771CF7C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413124-BAC1-43C2-9D57-2F8E4325E2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5F561B1-2446-47F9-A535-FA93573682F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2D08B56-B9C0-4C1B-83FD-5D1908B6B9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0" grpId="0" build="p"/>
    </p:bld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3175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6591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 dirty="0" smtClean="0"/>
              <a:t>TRH</a:t>
            </a:r>
            <a:endParaRPr lang="cs-CZ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158994459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</a:t>
            </a:r>
            <a:r>
              <a:rPr lang="cs-CZ" u="sng" dirty="0" smtClean="0">
                <a:latin typeface="Arial" charset="0"/>
                <a:cs typeface="Arial" charset="0"/>
              </a:rPr>
              <a:t>trh.</a:t>
            </a:r>
            <a:endParaRPr lang="cs-CZ" u="sng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30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4294967295"/>
          </p:nvPr>
        </p:nvSpPr>
        <p:spPr>
          <a:xfrm>
            <a:off x="6553200" y="2708275"/>
            <a:ext cx="2590800" cy="1260475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sz="4000" b="1">
                <a:solidFill>
                  <a:srgbClr val="424242"/>
                </a:solidFill>
                <a:latin typeface="Arial" charset="0"/>
              </a:rPr>
              <a:t>TRH</a:t>
            </a:r>
          </a:p>
        </p:txBody>
      </p:sp>
      <p:pic>
        <p:nvPicPr>
          <p:cNvPr id="13314" name="Picture 2" descr="C:\Documents and Settings\dostalkovaveronika\Local Settings\Temporary Internet Files\Content.IE5\KK7T8RI8\MP9004328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989138"/>
            <a:ext cx="4392613" cy="292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>
          <a:xfrm>
            <a:off x="683568" y="764704"/>
            <a:ext cx="7024688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Druhy </a:t>
            </a:r>
            <a:r>
              <a:rPr lang="cs-CZ" b="1" dirty="0">
                <a:solidFill>
                  <a:srgbClr val="002060"/>
                </a:solidFill>
              </a:rPr>
              <a:t>trhů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324100"/>
            <a:ext cx="6777038" cy="3508375"/>
          </a:xfrm>
        </p:spPr>
        <p:txBody>
          <a:bodyPr rtlCol="0">
            <a:normAutofit/>
          </a:bodyPr>
          <a:lstStyle/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Trh výrobků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kern="1200" dirty="0">
              <a:latin typeface="+mn-lt"/>
              <a:ea typeface="+mn-ea"/>
              <a:cs typeface="+mn-cs"/>
            </a:endParaRPr>
          </a:p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Trh služeb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kern="1200" dirty="0">
              <a:latin typeface="+mn-lt"/>
              <a:ea typeface="+mn-ea"/>
              <a:cs typeface="+mn-cs"/>
            </a:endParaRPr>
          </a:p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Trh výrobních faktorů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kern="1200" dirty="0">
              <a:latin typeface="+mn-lt"/>
              <a:ea typeface="+mn-ea"/>
              <a:cs typeface="+mn-cs"/>
            </a:endParaRPr>
          </a:p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Trh finanční.</a:t>
            </a:r>
          </a:p>
        </p:txBody>
      </p:sp>
      <p:pic>
        <p:nvPicPr>
          <p:cNvPr id="14339" name="Picture 2" descr="C:\Documents and Settings\dostalkovaveronika\Local Settings\Temporary Internet Files\Content.IE5\K8YFC425\MP9004005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981075"/>
            <a:ext cx="12668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 descr="C:\Documents and Settings\dostalkovaveronika\Local Settings\Temporary Internet Files\Content.IE5\K8YFC425\MC9002345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413" y="2102077"/>
            <a:ext cx="129540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4" descr="C:\Documents and Settings\dostalkovaveronika\Local Settings\Temporary Internet Files\Content.IE5\QCTLA65T\MP9004004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357563"/>
            <a:ext cx="1668462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5" descr="C:\Documents and Settings\dostalkovaveronika\Local Settings\Temporary Internet Files\Content.IE5\3I0JNV0J\MP90042368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375150"/>
            <a:ext cx="1851025" cy="185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3" name="Line 8"/>
          <p:cNvSpPr>
            <a:spLocks noChangeShapeType="1"/>
          </p:cNvSpPr>
          <p:nvPr/>
        </p:nvSpPr>
        <p:spPr bwMode="auto">
          <a:xfrm flipV="1">
            <a:off x="5508625" y="1773238"/>
            <a:ext cx="1439863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4" name="Line 9"/>
          <p:cNvSpPr>
            <a:spLocks noChangeShapeType="1"/>
          </p:cNvSpPr>
          <p:nvPr/>
        </p:nvSpPr>
        <p:spPr bwMode="auto">
          <a:xfrm flipH="1" flipV="1">
            <a:off x="1331913" y="2852738"/>
            <a:ext cx="12239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5" name="Line 10"/>
          <p:cNvSpPr>
            <a:spLocks noChangeShapeType="1"/>
          </p:cNvSpPr>
          <p:nvPr/>
        </p:nvSpPr>
        <p:spPr bwMode="auto">
          <a:xfrm>
            <a:off x="5722938" y="4333421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6" name="Line 11"/>
          <p:cNvSpPr>
            <a:spLocks noChangeShapeType="1"/>
          </p:cNvSpPr>
          <p:nvPr/>
        </p:nvSpPr>
        <p:spPr bwMode="auto">
          <a:xfrm flipH="1">
            <a:off x="1934936" y="5733256"/>
            <a:ext cx="792163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>
          <a:xfrm>
            <a:off x="971600" y="836712"/>
            <a:ext cx="7024688" cy="1143000"/>
          </a:xfrm>
        </p:spPr>
        <p:txBody>
          <a:bodyPr/>
          <a:lstStyle/>
          <a:p>
            <a:pPr eaLnBrk="1" hangingPunct="1"/>
            <a:r>
              <a:rPr lang="cs-CZ" b="1" dirty="0">
                <a:solidFill>
                  <a:srgbClr val="002060"/>
                </a:solidFill>
              </a:rPr>
              <a:t>Cena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2204864"/>
            <a:ext cx="6777038" cy="3508375"/>
          </a:xfrm>
        </p:spPr>
        <p:txBody>
          <a:bodyPr rtlCol="0">
            <a:normAutofit fontScale="925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Prodejní cena: </a:t>
            </a:r>
            <a:r>
              <a:rPr lang="cs-CZ" kern="1200" dirty="0">
                <a:latin typeface="+mn-lt"/>
                <a:ea typeface="+mn-ea"/>
                <a:cs typeface="+mn-cs"/>
              </a:rPr>
              <a:t>cena za kterou se prodává výrobek či služba na trhu.</a:t>
            </a:r>
            <a:endParaRPr lang="cs-CZ" kern="1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Prodejní cena musí zohledňovat náklady tak, aby prodej nebyl ztrátový.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Způsoby stanovení ceny:</a:t>
            </a:r>
          </a:p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Nákladová metoda</a:t>
            </a:r>
          </a:p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Tržní</a:t>
            </a:r>
          </a:p>
          <a:p>
            <a:pPr indent="-274320" algn="ctr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Konkurenční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endParaRPr lang="cs-CZ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15363" name="Picture 2" descr="C:\Documents and Settings\dostalkovaveronika\Local Settings\Temporary Internet Files\Content.IE5\KK7T8RI8\MP9004340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2935" y="3861048"/>
            <a:ext cx="1857375" cy="278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>
          <a:xfrm>
            <a:off x="971600" y="764704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>
                <a:solidFill>
                  <a:srgbClr val="002060"/>
                </a:solidFill>
              </a:rPr>
              <a:t>Konkurence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2060848"/>
            <a:ext cx="6777038" cy="3508375"/>
          </a:xfrm>
        </p:spPr>
        <p:txBody>
          <a:bodyPr rtlCol="0">
            <a:normAutofit fontScale="850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V zájmu zachování tržního hospodářství je zachování konkurenčního prostředí, které má velký význam pro konečného spotřebitele.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Dokonalá konkurence: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Na trhu je mnoho nabízejících i prodávajících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Nikdo nikoho neomezuje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Kupující se rozhodují na základě ceny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Neexistuje nekalá konkurence a klamavá reklama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>
          <a:xfrm>
            <a:off x="827584" y="764704"/>
            <a:ext cx="7024688" cy="1143000"/>
          </a:xfrm>
        </p:spPr>
        <p:txBody>
          <a:bodyPr/>
          <a:lstStyle/>
          <a:p>
            <a:pPr eaLnBrk="1" hangingPunct="1"/>
            <a:r>
              <a:rPr lang="cs-CZ" sz="3600" b="1" dirty="0">
                <a:solidFill>
                  <a:srgbClr val="002060"/>
                </a:solidFill>
              </a:rPr>
              <a:t>Úloha zisku v tržní ekonomice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1844824"/>
            <a:ext cx="6777038" cy="3508375"/>
          </a:xfrm>
        </p:spPr>
        <p:txBody>
          <a:bodyPr rtlCol="0">
            <a:normAutofit fontScale="92500"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Při každém jednání usilujeme o to abychom dosáhli co nejvyššího zisku.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kern="1200" dirty="0">
              <a:solidFill>
                <a:srgbClr val="FF0000"/>
              </a:solidFill>
              <a:latin typeface="+mn-lt"/>
              <a:ea typeface="+mn-ea"/>
              <a:cs typeface="+mn-cs"/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u="sng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Hospodářský výsledek = výnosy – náklady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u="sng" kern="1200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4000" b="1" kern="1200" dirty="0">
                <a:solidFill>
                  <a:srgbClr val="3B951B"/>
                </a:solidFill>
                <a:latin typeface="+mn-lt"/>
                <a:ea typeface="+mn-ea"/>
                <a:cs typeface="+mn-cs"/>
              </a:rPr>
              <a:t>+  </a:t>
            </a:r>
            <a:r>
              <a:rPr lang="cs-CZ" b="1" kern="1200" dirty="0">
                <a:solidFill>
                  <a:srgbClr val="3B951B"/>
                </a:solidFill>
                <a:latin typeface="+mn-lt"/>
                <a:ea typeface="+mn-ea"/>
                <a:cs typeface="+mn-cs"/>
              </a:rPr>
              <a:t>   zisk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4000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-  </a:t>
            </a:r>
            <a:r>
              <a:rPr lang="cs-CZ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  ztráta</a:t>
            </a:r>
          </a:p>
        </p:txBody>
      </p:sp>
      <p:pic>
        <p:nvPicPr>
          <p:cNvPr id="17411" name="Picture 2" descr="C:\Documents and Settings\dostalkovaveronika\Local Settings\Temporary Internet Files\Content.IE5\K8YFC425\MC9004418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3933825"/>
            <a:ext cx="178752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Documents and Settings\dostalkovaveronika\Local Settings\Temporary Internet Files\Content.IE5\QCTLA65T\MC9004418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581128"/>
            <a:ext cx="179705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>
          <a:xfrm>
            <a:off x="899592" y="764704"/>
            <a:ext cx="7024688" cy="1143000"/>
          </a:xfrm>
        </p:spPr>
        <p:txBody>
          <a:bodyPr/>
          <a:lstStyle/>
          <a:p>
            <a:pPr eaLnBrk="1" hangingPunct="1"/>
            <a:r>
              <a:rPr lang="cs-CZ" sz="3600" b="1" dirty="0">
                <a:solidFill>
                  <a:srgbClr val="002060"/>
                </a:solidFill>
              </a:rPr>
              <a:t>Úloha státu v tržní ekonomice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115616" y="2060848"/>
            <a:ext cx="6777038" cy="3508375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Úkolem státu je: 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Tvorba zákonů a dohled nad jejich dodržováním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Zajištění stabilního vývoje ekonomiky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Sociální pomoc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kern="1200" dirty="0">
                <a:latin typeface="+mn-lt"/>
                <a:ea typeface="+mn-ea"/>
                <a:cs typeface="+mn-cs"/>
              </a:rPr>
              <a:t>Poskytování veřejných statků a služeb.</a:t>
            </a:r>
          </a:p>
        </p:txBody>
      </p:sp>
      <p:pic>
        <p:nvPicPr>
          <p:cNvPr id="18435" name="Picture 4" descr="C:\Documents and Settings\dostalkovaveronika\Local Settings\Temporary Internet Files\Content.IE5\QCTLA65T\MM900295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653136"/>
            <a:ext cx="1943100" cy="187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899592" y="764704"/>
            <a:ext cx="7024688" cy="1143000"/>
          </a:xfrm>
        </p:spPr>
        <p:txBody>
          <a:bodyPr/>
          <a:lstStyle/>
          <a:p>
            <a:pPr eaLnBrk="1" hangingPunct="1"/>
            <a:r>
              <a:rPr lang="cs-CZ" b="1" dirty="0">
                <a:solidFill>
                  <a:srgbClr val="FF0000"/>
                </a:solidFill>
              </a:rPr>
              <a:t>Úkoly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2060848"/>
            <a:ext cx="7272808" cy="3959225"/>
          </a:xfrm>
        </p:spPr>
        <p:txBody>
          <a:bodyPr>
            <a:normAutofit lnSpcReduction="10000"/>
          </a:bodyPr>
          <a:lstStyle/>
          <a:p>
            <a:pPr marL="514350" indent="-514350" eaLnBrk="1" hangingPunct="1">
              <a:buFont typeface="Century Gothic" pitchFamily="34" charset="0"/>
              <a:buNone/>
            </a:pPr>
            <a:r>
              <a:rPr lang="cs-CZ" dirty="0">
                <a:latin typeface="Arial" charset="0"/>
              </a:rPr>
              <a:t>1. </a:t>
            </a:r>
            <a:r>
              <a:rPr lang="cs-CZ" dirty="0"/>
              <a:t>Vysvětlete na příkladu, jak zisk stimuluje ke: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/>
              <a:t>         a) snižování cen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/>
              <a:t>         b) zvyšování kvality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/>
              <a:t>         c) snižování nákladů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/>
              <a:t>2.  Uveďte jak stát pomáhá sociálně slabým.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/>
              <a:t>3.  Jaké důvody vedou stát k vyplácení důchodů?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 idx="4294967295"/>
          </p:nvPr>
        </p:nvSpPr>
        <p:spPr>
          <a:xfrm>
            <a:off x="1115616" y="764704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xfrm>
            <a:off x="827584" y="2060848"/>
            <a:ext cx="7281863" cy="4032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None/>
            </a:pPr>
            <a:r>
              <a:rPr lang="cs-CZ" dirty="0"/>
              <a:t>KLÍNSKÝ, Petr; MUNCH, Otto. </a:t>
            </a:r>
            <a:r>
              <a:rPr lang="cs-CZ" i="1" dirty="0"/>
              <a:t>Ekonomika pro obchodní akademie a ostatní střední školy 1-4</a:t>
            </a:r>
            <a:r>
              <a:rPr lang="cs-CZ" dirty="0"/>
              <a:t>. Praha: Fortuna, 2006, ISBN 80-7168-964-5.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/>
              <a:t>BELLOVÁ, Jana; ZLÁMAL, Jaroslav; MENDL, Zdeněk. </a:t>
            </a:r>
            <a:r>
              <a:rPr lang="cs-CZ" i="1" dirty="0"/>
              <a:t>Ekonomie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2011, ISBN 978-80-7402-093-3. </a:t>
            </a: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www.microsoftoffice.com</a:t>
            </a:r>
            <a:endParaRPr lang="cs-CZ" dirty="0"/>
          </a:p>
          <a:p>
            <a:pPr eaLnBrk="1" hangingPunct="1">
              <a:lnSpc>
                <a:spcPct val="90000"/>
              </a:lnSpc>
            </a:pPr>
            <a:endParaRPr lang="cs-CZ" dirty="0"/>
          </a:p>
          <a:p>
            <a:pPr eaLnBrk="1" hangingPunct="1"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60</TotalTime>
  <Words>273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ANOTACE</vt:lpstr>
      <vt:lpstr>Snímek 3</vt:lpstr>
      <vt:lpstr>Druhy trhů</vt:lpstr>
      <vt:lpstr>Cena</vt:lpstr>
      <vt:lpstr>Konkurence</vt:lpstr>
      <vt:lpstr>Úloha zisku v tržní ekonomice</vt:lpstr>
      <vt:lpstr>Úloha státu v tržní ekonomice</vt:lpstr>
      <vt:lpstr>Úkoly</vt:lpstr>
      <vt:lpstr>Použité 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TRH</dc:title>
  <dc:creator>dostalkovaveronika</dc:creator>
  <cp:lastModifiedBy>Veronika Dostálková</cp:lastModifiedBy>
  <cp:revision>15</cp:revision>
  <dcterms:created xsi:type="dcterms:W3CDTF">2012-06-15T10:14:24Z</dcterms:created>
  <dcterms:modified xsi:type="dcterms:W3CDTF">2013-02-10T16:46:40Z</dcterms:modified>
</cp:coreProperties>
</file>