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  <p:sldMasterId id="2147483701" r:id="rId2"/>
  </p:sldMasterIdLst>
  <p:sldIdLst>
    <p:sldId id="266" r:id="rId3"/>
    <p:sldId id="265" r:id="rId4"/>
    <p:sldId id="256" r:id="rId5"/>
    <p:sldId id="257" r:id="rId6"/>
    <p:sldId id="258" r:id="rId7"/>
    <p:sldId id="259" r:id="rId8"/>
    <p:sldId id="260" r:id="rId9"/>
    <p:sldId id="262" r:id="rId10"/>
    <p:sldId id="261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460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7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FFA55-252D-46A8-9B8F-D543093C0BAD}" type="datetimeFigureOut">
              <a:rPr lang="cs-CZ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1381E-129F-4751-ACF7-04D02CA3D5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17E068F-BDCF-467A-AFE0-CEF94A1CE9F2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BCAF859-94AA-462F-95AF-27AB2AC9187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A91DF37-9B1D-47D4-99A1-A08F892C5C2F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589038D-D7B0-4BFB-95F4-E8F66BDA989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C27C2B-D6EB-459D-92F0-267A0B50C3B6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9E95666-D44D-42A1-956B-ECA908F219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590EF01-FD30-47DF-8C99-34F716B12A8B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ED23C00-29C5-4EF0-BE85-FA43411EC2D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620155B-8972-4EE2-AA23-285BF940179E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6593351-446E-4DA4-8497-01D3E2E0C9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5ED7A5-F16A-4E4B-AF9F-7BF6E82AB682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6419B6-F81E-4AFC-89EF-41A03745E0A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3F569F7-27E8-4BC5-9512-82E91069FA81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8516FCA-511B-4740-AEAB-FF97C269CF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784C025B-2500-4993-9558-4B21A88E853A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F5C1CBB-0787-45C2-9C88-3D567C5D79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C79597F-A2AE-408E-A6D9-E5BE57AB835A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C9DEAE1-99E4-45CA-972B-46027D8B07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B66D43-554A-4EA0-A032-F659AD0B4471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65A53F9-F0CB-48DA-B896-21E2692095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45B435A-FB61-4813-975F-60CE1911ED91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8DAC630-A0C7-4718-83FE-DD99D5753F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331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16C1337-3870-43DD-9FA4-30FF1F187824}" type="datetimeFigureOut">
              <a:rPr lang="cs-CZ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CCF7E6-D235-44E0-A19A-10F20064E8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Arial" charset="0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Arial" charset="0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Arial" charset="0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Arial" charset="0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Arial" charset="0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16C1337-3870-43DD-9FA4-30FF1F187824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3CCF7E6-D235-44E0-A19A-10F20064E8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ortal.mpsv.cz/upcr/kp/zlk/kop/uhersky_brod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office.com/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9919" y="3175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153118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 dirty="0" smtClean="0"/>
              <a:t>TRH PRÁCE</a:t>
            </a:r>
            <a:endParaRPr lang="cs-CZ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xmlns="" val="119337999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 smtClean="0">
                <a:latin typeface="Arial" charset="0"/>
                <a:cs typeface="Arial" charset="0"/>
              </a:rPr>
              <a:t>DUMy</a:t>
            </a:r>
            <a:r>
              <a:rPr lang="cs-CZ" dirty="0" smtClean="0">
                <a:latin typeface="Arial" charset="0"/>
                <a:cs typeface="Arial" charset="0"/>
              </a:rPr>
              <a:t> (prezentace) v této sadě popíší postupně tematické oblasti, které jsou probírány v předmětu </a:t>
            </a:r>
            <a:r>
              <a:rPr lang="cs-CZ" dirty="0" smtClean="0">
                <a:latin typeface="Arial" charset="0"/>
                <a:cs typeface="Arial" charset="0"/>
              </a:rPr>
              <a:t>Ekonomie </a:t>
            </a:r>
            <a:r>
              <a:rPr lang="cs-CZ" dirty="0" smtClean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 smtClean="0">
                <a:latin typeface="Arial" charset="0"/>
                <a:cs typeface="Arial" charset="0"/>
              </a:rPr>
              <a:t>trh práce.</a:t>
            </a:r>
          </a:p>
        </p:txBody>
      </p:sp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 idx="4294967295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pPr eaLnBrk="1" hangingPunct="1"/>
            <a:r>
              <a:rPr lang="cs-CZ" sz="3600" b="1" dirty="0" smtClean="0">
                <a:solidFill>
                  <a:srgbClr val="002060"/>
                </a:solidFill>
              </a:rPr>
              <a:t>Trh práce</a:t>
            </a:r>
          </a:p>
        </p:txBody>
      </p:sp>
      <p:pic>
        <p:nvPicPr>
          <p:cNvPr id="17411" name="Picture 2" descr="C:\Documents and Settings\dostalkovaveronika\Local Settings\Temporary Internet Files\Content.IE5\QCTLA65T\MP9004067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16113"/>
            <a:ext cx="6375400" cy="424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 idx="4294967295"/>
          </p:nvPr>
        </p:nvSpPr>
        <p:spPr>
          <a:xfrm>
            <a:off x="899592" y="836712"/>
            <a:ext cx="7024688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Princip trhu práce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4294967295"/>
          </p:nvPr>
        </p:nvSpPr>
        <p:spPr>
          <a:xfrm>
            <a:off x="899592" y="1916832"/>
            <a:ext cx="6777038" cy="3508375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endParaRPr lang="cs-CZ" dirty="0" smtClean="0"/>
          </a:p>
          <a:p>
            <a:pPr marL="0" indent="0" algn="ctr" eaLnBrk="1" hangingPunct="1">
              <a:buFont typeface="Wingdings 2" pitchFamily="18" charset="2"/>
              <a:buNone/>
            </a:pPr>
            <a:r>
              <a:rPr lang="cs-CZ" dirty="0" smtClean="0"/>
              <a:t>Trh práce, stejně tak jako ostatní trhy se řídí nabídkou a poptávkou.</a:t>
            </a:r>
          </a:p>
          <a:p>
            <a:pPr marL="0" indent="0" algn="ctr" eaLnBrk="1" hangingPunct="1">
              <a:buFont typeface="Wingdings 2" pitchFamily="18" charset="2"/>
              <a:buNone/>
            </a:pPr>
            <a:endParaRPr lang="cs-CZ" dirty="0" smtClean="0"/>
          </a:p>
          <a:p>
            <a:pPr marL="0" indent="0" algn="ctr" eaLnBrk="1" hangingPunct="1">
              <a:buFont typeface="Wingdings 2" pitchFamily="18" charset="2"/>
              <a:buNone/>
            </a:pPr>
            <a:r>
              <a:rPr lang="cs-CZ" dirty="0" smtClean="0"/>
              <a:t>Významným faktorem, který na nabídku a poptávku po práci působí je cena.</a:t>
            </a:r>
          </a:p>
          <a:p>
            <a:pPr marL="0" indent="0" algn="ctr" eaLnBrk="1" hangingPunct="1"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899592" y="836712"/>
            <a:ext cx="7024688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Nabídková křivka práce</a:t>
            </a:r>
          </a:p>
        </p:txBody>
      </p:sp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827584" y="2205038"/>
            <a:ext cx="7272808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cs-CZ" sz="3200" dirty="0">
              <a:solidFill>
                <a:srgbClr val="0070C0"/>
              </a:solidFill>
              <a:latin typeface="Century Gothic" pitchFamily="34" charset="0"/>
            </a:endParaRPr>
          </a:p>
          <a:p>
            <a:r>
              <a:rPr lang="cs-CZ" sz="2400" b="1" dirty="0">
                <a:solidFill>
                  <a:srgbClr val="FF0000"/>
                </a:solidFill>
                <a:latin typeface="Century Gothic" pitchFamily="34" charset="0"/>
              </a:rPr>
              <a:t>Substituční efekt:</a:t>
            </a:r>
            <a:r>
              <a:rPr lang="cs-CZ" sz="2400" dirty="0">
                <a:solidFill>
                  <a:srgbClr val="FF0000"/>
                </a:solidFill>
                <a:latin typeface="Century Gothic" pitchFamily="34" charset="0"/>
              </a:rPr>
              <a:t>  </a:t>
            </a:r>
            <a:r>
              <a:rPr lang="cs-CZ" sz="2400" dirty="0">
                <a:latin typeface="Century Gothic" pitchFamily="34" charset="0"/>
              </a:rPr>
              <a:t>zájem o práci s narůstající mzdou roste.</a:t>
            </a:r>
          </a:p>
          <a:p>
            <a:endParaRPr lang="cs-CZ" sz="2400" dirty="0">
              <a:solidFill>
                <a:srgbClr val="FF0000"/>
              </a:solidFill>
              <a:latin typeface="Century Gothic" pitchFamily="34" charset="0"/>
            </a:endParaRPr>
          </a:p>
          <a:p>
            <a:r>
              <a:rPr lang="cs-CZ" sz="2400" b="1" dirty="0">
                <a:solidFill>
                  <a:srgbClr val="FF0000"/>
                </a:solidFill>
                <a:latin typeface="Century Gothic" pitchFamily="34" charset="0"/>
              </a:rPr>
              <a:t>Důchodový efekt:</a:t>
            </a:r>
            <a:r>
              <a:rPr lang="cs-CZ" sz="2400" dirty="0">
                <a:solidFill>
                  <a:srgbClr val="FF0000"/>
                </a:solidFill>
                <a:latin typeface="Century Gothic" pitchFamily="34" charset="0"/>
              </a:rPr>
              <a:t> </a:t>
            </a:r>
            <a:r>
              <a:rPr lang="cs-CZ" sz="2400" dirty="0">
                <a:latin typeface="Century Gothic" pitchFamily="34" charset="0"/>
              </a:rPr>
              <a:t>reálné mzdy jsou již tak vysoké, že peníze lidi již nezajímají a chtějí raději více volna, tzn. Odvedou méně práce</a:t>
            </a:r>
            <a:r>
              <a:rPr lang="cs-CZ" dirty="0">
                <a:latin typeface="Century Gothic" pitchFamily="34" charset="0"/>
              </a:rPr>
              <a:t>.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>
          <a:xfrm>
            <a:off x="899592" y="836712"/>
            <a:ext cx="7024688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Faktory ovlivňující trh práce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>
          <a:xfrm>
            <a:off x="539552" y="2204864"/>
            <a:ext cx="7993063" cy="4129088"/>
          </a:xfrm>
        </p:spPr>
        <p:txBody>
          <a:bodyPr>
            <a:normAutofit/>
          </a:bodyPr>
          <a:lstStyle/>
          <a:p>
            <a:pPr marL="514350" indent="-514350" eaLnBrk="1" hangingPunct="1">
              <a:buFont typeface="Century Gothic" pitchFamily="34" charset="0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Na straně poptávky: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náhrada lidské práce vlivem technického pokroku.</a:t>
            </a:r>
          </a:p>
          <a:p>
            <a:pPr marL="514350" indent="-514350" eaLnBrk="1" hangingPunct="1">
              <a:buFont typeface="Century Gothic" pitchFamily="34" charset="0"/>
              <a:buAutoNum type="arabicPeriod"/>
            </a:pPr>
            <a:r>
              <a:rPr lang="cs-CZ" b="1" dirty="0" smtClean="0">
                <a:solidFill>
                  <a:srgbClr val="FF0000"/>
                </a:solidFill>
              </a:rPr>
              <a:t>Na straně nabídky: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a) nabídka práce je málo pružná (neochota zaměstnanců se stěhovat za prací)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 smtClean="0"/>
              <a:t>     b) nezastupitelnost profesí</a:t>
            </a:r>
          </a:p>
          <a:p>
            <a:pPr marL="514350" indent="-514350" eaLnBrk="1" hangingPunct="1">
              <a:buFont typeface="Wingdings 2" pitchFamily="18" charset="2"/>
              <a:buNone/>
            </a:pPr>
            <a:r>
              <a:rPr lang="cs-CZ" dirty="0" smtClean="0"/>
              <a:t>     c) demografický vývoj (vzdělání, věk, zvyky)</a:t>
            </a:r>
          </a:p>
          <a:p>
            <a:pPr marL="514350" indent="-514350" eaLnBrk="1" hangingPunct="1"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>
          <a:xfrm>
            <a:off x="0" y="908050"/>
            <a:ext cx="7024688" cy="1143000"/>
          </a:xfrm>
        </p:spPr>
        <p:txBody>
          <a:bodyPr/>
          <a:lstStyle/>
          <a:p>
            <a:pPr algn="ctr" eaLnBrk="1" hangingPunct="1"/>
            <a:r>
              <a:rPr lang="cs-CZ" b="1" dirty="0" smtClean="0">
                <a:solidFill>
                  <a:srgbClr val="002060"/>
                </a:solidFill>
              </a:rPr>
              <a:t>Nezaměstnanost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2060848"/>
            <a:ext cx="7991475" cy="396081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dirty="0" smtClean="0"/>
              <a:t>Nezaměstnanost vyplývá z principu tržního mechanismu. Řídí se nabídkou a poptávkou.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/>
              <a:t>Ke vzniku nezaměstnanosti dochází tehdy, pokud absolutní počet zájemců o práci je větší než počet volných pracovních míst.</a:t>
            </a:r>
          </a:p>
          <a:p>
            <a:pPr eaLnBrk="1" hangingPunct="1">
              <a:lnSpc>
                <a:spcPct val="90000"/>
              </a:lnSpc>
            </a:pPr>
            <a:r>
              <a:rPr lang="cs-CZ" dirty="0" smtClean="0">
                <a:solidFill>
                  <a:srgbClr val="FB460D"/>
                </a:solidFill>
              </a:rPr>
              <a:t>Nezaměstnanost tedy znamená, že část práceschopného obyvatelstva nenachází zaměstnání.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 idx="4294967295"/>
          </p:nvPr>
        </p:nvSpPr>
        <p:spPr>
          <a:xfrm>
            <a:off x="899592" y="836712"/>
            <a:ext cx="7024687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Typy nezaměstnanosti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4294967295"/>
          </p:nvPr>
        </p:nvSpPr>
        <p:spPr>
          <a:xfrm>
            <a:off x="899592" y="1988840"/>
            <a:ext cx="7775575" cy="4032250"/>
          </a:xfrm>
        </p:spPr>
        <p:txBody>
          <a:bodyPr>
            <a:normAutofit/>
          </a:bodyPr>
          <a:lstStyle/>
          <a:p>
            <a:pPr marL="68263" indent="0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Frikční: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smtClean="0"/>
              <a:t>je způsobena migrací osob, špatnou informovaností o volných pracovních místech.</a:t>
            </a:r>
          </a:p>
          <a:p>
            <a:pPr marL="68263" indent="0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Cyklická: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problém sezónních prací (zemědělství, stavebnictví).</a:t>
            </a:r>
          </a:p>
          <a:p>
            <a:pPr marL="68263" indent="0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Strukturální: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 období přestavby průmyslové základny státu.</a:t>
            </a:r>
          </a:p>
          <a:p>
            <a:pPr marL="68263" indent="0" algn="ctr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b="1" dirty="0" smtClean="0">
                <a:solidFill>
                  <a:srgbClr val="00B050"/>
                </a:solidFill>
              </a:rPr>
              <a:t>Přirozená míra nezaměstnanosti cca 2% je žádoucí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683568" y="836712"/>
            <a:ext cx="7024687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Úřady </a:t>
            </a:r>
            <a:r>
              <a:rPr lang="cs-CZ" b="1" dirty="0" smtClean="0">
                <a:solidFill>
                  <a:srgbClr val="002060"/>
                </a:solidFill>
              </a:rPr>
              <a:t>práce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064500" cy="3508375"/>
          </a:xfrm>
        </p:spPr>
        <p:txBody>
          <a:bodyPr>
            <a:normAutofit lnSpcReduction="10000"/>
          </a:bodyPr>
          <a:lstStyle/>
          <a:p>
            <a:pPr marL="68263" indent="0"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b="1" dirty="0" smtClean="0"/>
              <a:t>Činnosti úřadů práce:</a:t>
            </a: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/>
              <a:t>Sledují a vyhodnocují vývoj nabídky a poptávky na trhu práce v daném regionu.</a:t>
            </a: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/>
              <a:t>Poskytují informace a zprostředkovávají zaměstnání uchazečům o pracovní místo.</a:t>
            </a: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/>
              <a:t>Zajišťují rekvalifikace</a:t>
            </a: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/>
              <a:t>Provádějí kontroly hmotného zabezpečení osob ucházejících se o zaměstnání.</a:t>
            </a:r>
            <a:endParaRPr lang="cs-CZ" dirty="0" smtClean="0">
              <a:latin typeface="Arial" charset="0"/>
            </a:endParaRPr>
          </a:p>
          <a:p>
            <a:pPr marL="68263" indent="0" eaLnBrk="1" hangingPunct="1">
              <a:lnSpc>
                <a:spcPct val="90000"/>
              </a:lnSpc>
            </a:pPr>
            <a:r>
              <a:rPr lang="cs-CZ" dirty="0" smtClean="0">
                <a:latin typeface="Arial" charset="0"/>
                <a:hlinkClick r:id="rId2"/>
              </a:rPr>
              <a:t>http://portal.mpsv.cz/upcr/kp/zlk/kop/uhersky_brod</a:t>
            </a: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/>
          </p:cNvSpPr>
          <p:nvPr>
            <p:ph type="title" idx="4294967295"/>
          </p:nvPr>
        </p:nvSpPr>
        <p:spPr>
          <a:xfrm>
            <a:off x="899592" y="764704"/>
            <a:ext cx="7024688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  <p:sp>
        <p:nvSpPr>
          <p:cNvPr id="24578" name="Rectangle 3"/>
          <p:cNvSpPr>
            <a:spLocks noGrp="1"/>
          </p:cNvSpPr>
          <p:nvPr>
            <p:ph type="body" idx="4294967295"/>
          </p:nvPr>
        </p:nvSpPr>
        <p:spPr>
          <a:xfrm>
            <a:off x="683568" y="1988840"/>
            <a:ext cx="7569200" cy="39608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1-4</a:t>
            </a:r>
            <a:r>
              <a:rPr lang="cs-CZ" dirty="0" smtClean="0"/>
              <a:t>. Praha: Fortuna, 2006,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BELLOVÁ, Jana; ZLÁMAL, Jaroslav; MENDL, Zdeněk. </a:t>
            </a:r>
            <a:r>
              <a:rPr lang="cs-CZ" i="1" dirty="0" smtClean="0"/>
              <a:t>Ekonomie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 s.r.o., 2011,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>
                <a:hlinkClick r:id="rId2"/>
              </a:rPr>
              <a:t>www.microsoftoffice.com</a:t>
            </a: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99</TotalTime>
  <Words>342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Shluk</vt:lpstr>
      <vt:lpstr>Snímek 1</vt:lpstr>
      <vt:lpstr>ANOTACE</vt:lpstr>
      <vt:lpstr>Trh práce</vt:lpstr>
      <vt:lpstr>Princip trhu práce</vt:lpstr>
      <vt:lpstr>Nabídková křivka práce</vt:lpstr>
      <vt:lpstr>Faktory ovlivňující trh práce</vt:lpstr>
      <vt:lpstr>Nezaměstnanost</vt:lpstr>
      <vt:lpstr>Typy nezaměstnanosti</vt:lpstr>
      <vt:lpstr>Úřady práce</vt:lpstr>
      <vt:lpstr>Použité 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Trh práce</dc:title>
  <dc:creator>dostalkovaveronika</dc:creator>
  <cp:lastModifiedBy>Veronika Dostálková</cp:lastModifiedBy>
  <cp:revision>18</cp:revision>
  <dcterms:created xsi:type="dcterms:W3CDTF">2012-06-15T10:52:40Z</dcterms:created>
  <dcterms:modified xsi:type="dcterms:W3CDTF">2013-02-10T16:51:23Z</dcterms:modified>
</cp:coreProperties>
</file>