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7" r:id="rId1"/>
  </p:sldMasterIdLst>
  <p:sldIdLst>
    <p:sldId id="271" r:id="rId2"/>
    <p:sldId id="270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72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7AB56492-5CB3-4DA9-971D-E9D57912DE01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CB3A7D9B-FB07-4D2D-8F84-AB9495A56E6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C4D0D726-469B-4ECC-B637-D9CDDD09622E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4398098-732F-44CC-8001-E2749B590F9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959840F-6919-44AA-8B4A-CDDC6AD519A0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27B271B3-8E2F-4F31-B462-48791849B32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EF0B78DD-B7AA-4624-86A0-4ABE3B24F14D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3EDF7C05-FFB8-4277-BAD3-D0C65EEF0FC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EDA8E070-63BC-490B-9394-4590226606BD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AD6BC2D1-5E7E-4E0E-952D-8A8E6E4E3C1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52B93058-4957-4C47-A311-1234974FFED6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99C3835A-9945-4578-93C7-5B238498E4C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00BBDF2-B902-4675-9AE5-49F8ED49BF64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08F4CB49-3FB6-4B65-B064-16F9656F50D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pPr>
              <a:defRPr/>
            </a:pPr>
            <a:fld id="{61AA4EEC-EA74-498A-A906-4CECD2309EC9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752E46F-0AFF-47A9-B600-E159C330FB8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14244084-CBD2-4F98-AC7F-1BE15859939E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91116CBA-E168-47FA-8D87-98861C25DB1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82591B48-6C28-4261-BF46-BC240DE39FEF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35CF3412-98F6-4F3C-8978-F51D60CD4AB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B89DDA09-8377-4994-9500-0DA7493C2DCA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9EA6CFAF-A433-4CE0-8634-444BD79B66C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C14CCAA6-9658-4DD5-A0FC-6128D7F91373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5E81B468-47C0-4BFF-B27D-70311BC0727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rafton.cz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portal.mpsv.cz/upcr/kp/zlk/kop/uhersky_brod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zub.cz/cz/kariera.aspx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po.cz/cz/podpora-podnikani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jobs.cz/muj/base/cvPreview.do?wizardButton=previewCv" TargetMode="External"/><Relationship Id="rId2" Type="http://schemas.openxmlformats.org/officeDocument/2006/relationships/hyperlink" Target="http://www.jobs.cz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jobs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619919" y="3175"/>
            <a:ext cx="9555163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3" name="Rectangle 5"/>
          <p:cNvSpPr>
            <a:spLocks noChangeArrowheads="1"/>
          </p:cNvSpPr>
          <p:nvPr/>
        </p:nvSpPr>
        <p:spPr bwMode="auto">
          <a:xfrm>
            <a:off x="3203575" y="2133600"/>
            <a:ext cx="34861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b="1"/>
              <a:t>Ing. Veronika Dostálková MBA</a:t>
            </a:r>
          </a:p>
        </p:txBody>
      </p:sp>
      <p:sp>
        <p:nvSpPr>
          <p:cNvPr id="5124" name="Rectangle 6"/>
          <p:cNvSpPr>
            <a:spLocks noChangeArrowheads="1"/>
          </p:cNvSpPr>
          <p:nvPr/>
        </p:nvSpPr>
        <p:spPr bwMode="auto">
          <a:xfrm>
            <a:off x="3276600" y="2708275"/>
            <a:ext cx="169790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b="1" dirty="0" smtClean="0"/>
              <a:t>ZAMĚSTNÁNÍ</a:t>
            </a:r>
            <a:endParaRPr lang="cs-CZ" b="1" dirty="0"/>
          </a:p>
        </p:txBody>
      </p:sp>
      <p:sp>
        <p:nvSpPr>
          <p:cNvPr id="5125" name="Rectangle 7"/>
          <p:cNvSpPr>
            <a:spLocks noChangeArrowheads="1"/>
          </p:cNvSpPr>
          <p:nvPr/>
        </p:nvSpPr>
        <p:spPr bwMode="auto">
          <a:xfrm>
            <a:off x="3348038" y="3429000"/>
            <a:ext cx="22796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b="1"/>
              <a:t>Podnik a podnikání</a:t>
            </a:r>
          </a:p>
        </p:txBody>
      </p:sp>
      <p:sp>
        <p:nvSpPr>
          <p:cNvPr id="5126" name="Rectangle 8"/>
          <p:cNvSpPr>
            <a:spLocks noChangeArrowheads="1"/>
          </p:cNvSpPr>
          <p:nvPr/>
        </p:nvSpPr>
        <p:spPr bwMode="auto">
          <a:xfrm>
            <a:off x="3563938" y="4005263"/>
            <a:ext cx="11874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b="1"/>
              <a:t> 3. ročník</a:t>
            </a:r>
          </a:p>
        </p:txBody>
      </p:sp>
      <p:sp>
        <p:nvSpPr>
          <p:cNvPr id="5127" name="Rectangle 9"/>
          <p:cNvSpPr>
            <a:spLocks noChangeArrowheads="1"/>
          </p:cNvSpPr>
          <p:nvPr/>
        </p:nvSpPr>
        <p:spPr bwMode="auto">
          <a:xfrm>
            <a:off x="3419475" y="5229225"/>
            <a:ext cx="14668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b="1"/>
              <a:t>Srpen 2012 </a:t>
            </a:r>
          </a:p>
        </p:txBody>
      </p:sp>
    </p:spTree>
    <p:extLst>
      <p:ext uri="{BB962C8B-B14F-4D97-AF65-F5344CB8AC3E}">
        <p14:creationId xmlns:p14="http://schemas.microsoft.com/office/powerpoint/2010/main" xmlns="" val="1916033037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dirty="0" smtClean="0">
                <a:latin typeface="Arial" charset="0"/>
                <a:cs typeface="Arial" charset="0"/>
              </a:rPr>
              <a:t>Záměrem této sady výukových materiálů s názvem </a:t>
            </a:r>
            <a:r>
              <a:rPr lang="cs-CZ" u="sng" dirty="0" smtClean="0">
                <a:latin typeface="Arial" charset="0"/>
                <a:cs typeface="Arial" charset="0"/>
              </a:rPr>
              <a:t>Podnik a podnikání </a:t>
            </a:r>
            <a:r>
              <a:rPr lang="cs-CZ" b="1" u="sng" dirty="0" smtClean="0">
                <a:latin typeface="Arial" charset="0"/>
                <a:cs typeface="Arial" charset="0"/>
              </a:rPr>
              <a:t> </a:t>
            </a:r>
            <a:r>
              <a:rPr lang="cs-CZ" dirty="0" smtClean="0">
                <a:latin typeface="Arial" charset="0"/>
                <a:cs typeface="Arial" charset="0"/>
              </a:rPr>
              <a:t>je poskytnout žákům potřebné informace o pojmu ekonomie, podnik a podnikání. </a:t>
            </a:r>
          </a:p>
          <a:p>
            <a:pPr>
              <a:lnSpc>
                <a:spcPct val="90000"/>
              </a:lnSpc>
            </a:pPr>
            <a:r>
              <a:rPr lang="cs-CZ" dirty="0" smtClean="0">
                <a:latin typeface="Arial" charset="0"/>
                <a:cs typeface="Arial" charset="0"/>
              </a:rPr>
              <a:t>Jednotlivé </a:t>
            </a:r>
            <a:r>
              <a:rPr lang="cs-CZ" dirty="0" err="1" smtClean="0">
                <a:latin typeface="Arial" charset="0"/>
                <a:cs typeface="Arial" charset="0"/>
              </a:rPr>
              <a:t>DUMy</a:t>
            </a:r>
            <a:r>
              <a:rPr lang="cs-CZ" dirty="0" smtClean="0">
                <a:latin typeface="Arial" charset="0"/>
                <a:cs typeface="Arial" charset="0"/>
              </a:rPr>
              <a:t> (prezentace) v této sadě popíší postupně tematické oblasti, které jsou probírány v předmětu </a:t>
            </a:r>
            <a:r>
              <a:rPr lang="cs-CZ" dirty="0" smtClean="0">
                <a:latin typeface="Arial" charset="0"/>
                <a:cs typeface="Arial" charset="0"/>
              </a:rPr>
              <a:t>Ekonomie </a:t>
            </a:r>
            <a:r>
              <a:rPr lang="cs-CZ" dirty="0" smtClean="0">
                <a:latin typeface="Arial" charset="0"/>
                <a:cs typeface="Arial" charset="0"/>
              </a:rPr>
              <a:t>na naší SŠ. </a:t>
            </a:r>
          </a:p>
          <a:p>
            <a:pPr>
              <a:lnSpc>
                <a:spcPct val="90000"/>
              </a:lnSpc>
            </a:pPr>
            <a:r>
              <a:rPr lang="cs-CZ" dirty="0" smtClean="0">
                <a:latin typeface="Arial" charset="0"/>
                <a:cs typeface="Arial" charset="0"/>
              </a:rPr>
              <a:t>Konkrétně tato prezentace je zaměřena na </a:t>
            </a:r>
            <a:r>
              <a:rPr lang="cs-CZ" u="sng" dirty="0" smtClean="0">
                <a:latin typeface="Arial" charset="0"/>
                <a:cs typeface="Arial" charset="0"/>
              </a:rPr>
              <a:t>zaměstnání.</a:t>
            </a:r>
          </a:p>
        </p:txBody>
      </p:sp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tx1"/>
                </a:solidFill>
              </a:rPr>
              <a:t>ANOTACE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ctrTitle"/>
          </p:nvPr>
        </p:nvSpPr>
        <p:spPr>
          <a:xfrm>
            <a:off x="2627784" y="2996952"/>
            <a:ext cx="5655501" cy="1470025"/>
          </a:xfrm>
        </p:spPr>
        <p:txBody>
          <a:bodyPr/>
          <a:lstStyle/>
          <a:p>
            <a:pPr eaLnBrk="1" hangingPunct="1"/>
            <a:r>
              <a:rPr lang="cs-CZ" sz="4000" b="1" dirty="0" smtClean="0">
                <a:solidFill>
                  <a:srgbClr val="002060"/>
                </a:solidFill>
              </a:rPr>
              <a:t>ZAMĚSTNÁNÍ</a:t>
            </a:r>
          </a:p>
        </p:txBody>
      </p:sp>
      <p:pic>
        <p:nvPicPr>
          <p:cNvPr id="15363" name="Picture 5" descr="MC900279208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5118" y="549274"/>
            <a:ext cx="2879725" cy="2697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6" descr="MC900014475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188" y="3660775"/>
            <a:ext cx="3384550" cy="251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132857"/>
            <a:ext cx="8229600" cy="3888432"/>
          </a:xfrm>
        </p:spPr>
        <p:txBody>
          <a:bodyPr/>
          <a:lstStyle/>
          <a:p>
            <a:pPr algn="ctr" eaLnBrk="1" hangingPunct="1"/>
            <a:r>
              <a:rPr lang="cs-CZ" sz="3200" smtClean="0"/>
              <a:t>Na doporučení známého</a:t>
            </a:r>
          </a:p>
          <a:p>
            <a:pPr algn="ctr" eaLnBrk="1" hangingPunct="1"/>
            <a:r>
              <a:rPr lang="cs-CZ" sz="3200" smtClean="0"/>
              <a:t>Prostřednictvím personální agentury</a:t>
            </a:r>
          </a:p>
          <a:p>
            <a:pPr algn="ctr" eaLnBrk="1" hangingPunct="1"/>
            <a:r>
              <a:rPr lang="cs-CZ" sz="3200" smtClean="0"/>
              <a:t>Registrací na úřadu práce</a:t>
            </a:r>
          </a:p>
          <a:p>
            <a:pPr algn="ctr" eaLnBrk="1" hangingPunct="1"/>
            <a:r>
              <a:rPr lang="cs-CZ" sz="3200" smtClean="0"/>
              <a:t>Přímým oslovením vybraného zaměstnavatele</a:t>
            </a:r>
          </a:p>
          <a:p>
            <a:pPr algn="ctr" eaLnBrk="1" hangingPunct="1"/>
            <a:r>
              <a:rPr lang="cs-CZ" sz="3200" smtClean="0"/>
              <a:t>Vlastním podnikáním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dirty="0" smtClean="0">
                <a:solidFill>
                  <a:srgbClr val="002060"/>
                </a:solidFill>
              </a:rPr>
              <a:t>Jak hledat práci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indent="-274320" eaLnBrk="1" fontAlgn="auto" hangingPunct="1">
              <a:spcAft>
                <a:spcPts val="0"/>
              </a:spcAft>
              <a:defRPr/>
            </a:pPr>
            <a:r>
              <a:rPr lang="cs-CZ" dirty="0" smtClean="0"/>
              <a:t>Podle statistiky jde o nejrozšířenější formu získání zaměstnání.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cs-CZ" dirty="0" smtClean="0"/>
              <a:t>Tento způsob je výhodný jak pro zaměstnavatele, tak pro zaměstnance. 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cs-CZ" dirty="0" smtClean="0"/>
              <a:t>Obě strany mají možnost o sobě navzájem získat bližší informace.</a:t>
            </a:r>
          </a:p>
          <a:p>
            <a:pPr marL="6858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 smtClean="0">
                <a:solidFill>
                  <a:srgbClr val="FF0000"/>
                </a:solidFill>
              </a:rPr>
              <a:t>Požádejte o pomoc co největší množství známých s dotazem na volnou pracovní pozici. Nestyďte se, že hledáte práci.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dirty="0" smtClean="0">
                <a:solidFill>
                  <a:srgbClr val="002060"/>
                </a:solidFill>
              </a:rPr>
              <a:t>Na doporučení známého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</a:pPr>
            <a:r>
              <a:rPr lang="cs-CZ" sz="2800" dirty="0" smtClean="0"/>
              <a:t>Personální agentury využívá čím dál více zaměstnavatelů. Mají za úkol udělat užší výběr mezi uchazeči.</a:t>
            </a:r>
          </a:p>
          <a:p>
            <a:pPr eaLnBrk="1" hangingPunct="1">
              <a:lnSpc>
                <a:spcPct val="80000"/>
              </a:lnSpc>
            </a:pPr>
            <a:r>
              <a:rPr lang="cs-CZ" sz="2800" dirty="0" smtClean="0"/>
              <a:t>Jak postupovat v případě spolupráce s personální agenturou:</a:t>
            </a:r>
          </a:p>
          <a:p>
            <a:pPr eaLnBrk="1" hangingPunct="1">
              <a:lnSpc>
                <a:spcPct val="80000"/>
              </a:lnSpc>
            </a:pPr>
            <a:r>
              <a:rPr lang="cs-CZ" sz="2800" dirty="0" smtClean="0"/>
              <a:t>Zaregistrovat se na internetových portálech</a:t>
            </a:r>
            <a:r>
              <a:rPr lang="cs-CZ" sz="2800" dirty="0" smtClean="0">
                <a:latin typeface="Arial" charset="0"/>
              </a:rPr>
              <a:t>.</a:t>
            </a:r>
          </a:p>
          <a:p>
            <a:pPr eaLnBrk="1" hangingPunct="1">
              <a:lnSpc>
                <a:spcPct val="80000"/>
              </a:lnSpc>
            </a:pPr>
            <a:r>
              <a:rPr lang="cs-CZ" sz="2800" dirty="0" smtClean="0"/>
              <a:t>Zaslat strukturovaný životopis</a:t>
            </a:r>
            <a:r>
              <a:rPr lang="cs-CZ" sz="2800" dirty="0" smtClean="0">
                <a:latin typeface="Arial" charset="0"/>
              </a:rPr>
              <a:t>.</a:t>
            </a:r>
          </a:p>
          <a:p>
            <a:pPr eaLnBrk="1" hangingPunct="1">
              <a:lnSpc>
                <a:spcPct val="80000"/>
              </a:lnSpc>
            </a:pPr>
            <a:r>
              <a:rPr lang="cs-CZ" sz="2800" dirty="0" smtClean="0"/>
              <a:t>Komunikovat s přiděleným agentem</a:t>
            </a:r>
            <a:r>
              <a:rPr lang="cs-CZ" sz="2800" dirty="0" smtClean="0">
                <a:latin typeface="Arial" charset="0"/>
              </a:rPr>
              <a:t>.</a:t>
            </a:r>
          </a:p>
          <a:p>
            <a:pPr eaLnBrk="1" hangingPunct="1">
              <a:lnSpc>
                <a:spcPct val="80000"/>
              </a:lnSpc>
            </a:pPr>
            <a:r>
              <a:rPr lang="cs-CZ" sz="2800" dirty="0" smtClean="0"/>
              <a:t>Absolvovat pohovor v agentuře</a:t>
            </a:r>
            <a:r>
              <a:rPr lang="cs-CZ" sz="2800" dirty="0" smtClean="0">
                <a:latin typeface="Arial" charset="0"/>
              </a:rPr>
              <a:t>.</a:t>
            </a:r>
          </a:p>
          <a:p>
            <a:pPr eaLnBrk="1" hangingPunct="1">
              <a:lnSpc>
                <a:spcPct val="80000"/>
              </a:lnSpc>
            </a:pPr>
            <a:r>
              <a:rPr lang="cs-CZ" sz="2800" dirty="0" smtClean="0"/>
              <a:t>Na doporučení agentury absolvovat pohovor u zaměstnavatele.</a:t>
            </a:r>
            <a:endParaRPr lang="cs-CZ" sz="2800" dirty="0" smtClean="0">
              <a:latin typeface="Arial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cs-CZ" sz="2800" dirty="0" smtClean="0">
                <a:latin typeface="Arial" charset="0"/>
                <a:hlinkClick r:id="rId2"/>
              </a:rPr>
              <a:t>http://www.grafton.cz</a:t>
            </a:r>
            <a:r>
              <a:rPr lang="cs-CZ" sz="2200" dirty="0" smtClean="0">
                <a:latin typeface="Arial" charset="0"/>
                <a:hlinkClick r:id="rId2"/>
              </a:rPr>
              <a:t>/</a:t>
            </a:r>
            <a:endParaRPr lang="cs-CZ" sz="2200" dirty="0" smtClean="0">
              <a:latin typeface="Arial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dirty="0" smtClean="0">
                <a:solidFill>
                  <a:srgbClr val="002060"/>
                </a:solidFill>
              </a:rPr>
              <a:t>Personální agentury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cs-CZ" smtClean="0"/>
              <a:t>Osobní návštěva a registrace na úřadě práce v místě bydliště.</a:t>
            </a:r>
          </a:p>
          <a:p>
            <a:pPr eaLnBrk="1" hangingPunct="1"/>
            <a:r>
              <a:rPr lang="cs-CZ" smtClean="0"/>
              <a:t>Žádost o zprostředkování zaměstnání.</a:t>
            </a:r>
          </a:p>
          <a:p>
            <a:pPr eaLnBrk="1" hangingPunct="1"/>
            <a:r>
              <a:rPr lang="cs-CZ" smtClean="0"/>
              <a:t>Žádost o rekvalifikaci.</a:t>
            </a:r>
          </a:p>
          <a:p>
            <a:pPr eaLnBrk="1" hangingPunct="1"/>
            <a:r>
              <a:rPr lang="cs-CZ" smtClean="0"/>
              <a:t>Žádost o vyplácení podpory v nezaměstnanosti.</a:t>
            </a:r>
          </a:p>
          <a:p>
            <a:pPr eaLnBrk="1" hangingPunct="1"/>
            <a:r>
              <a:rPr lang="cs-CZ" smtClean="0"/>
              <a:t>Poradenská činnosti v oblasti zaměstnanosti.</a:t>
            </a:r>
            <a:endParaRPr lang="cs-CZ" smtClean="0">
              <a:latin typeface="Arial" charset="0"/>
            </a:endParaRPr>
          </a:p>
          <a:p>
            <a:pPr eaLnBrk="1" hangingPunct="1"/>
            <a:r>
              <a:rPr lang="cs-CZ" smtClean="0">
                <a:latin typeface="Arial" charset="0"/>
                <a:hlinkClick r:id="rId2"/>
              </a:rPr>
              <a:t>http://portal.mpsv.cz/upcr/kp/zlk/kop/uhersky_brod</a:t>
            </a:r>
            <a:endParaRPr lang="cs-CZ" smtClean="0">
              <a:latin typeface="Arial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rgbClr val="002060"/>
                </a:solidFill>
              </a:rPr>
              <a:t>Registrací na úřadu práce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263" indent="0" eaLnBrk="1" hangingPunct="1">
              <a:buFont typeface="Wingdings 2" pitchFamily="18" charset="2"/>
              <a:buNone/>
            </a:pPr>
            <a:r>
              <a:rPr lang="cs-CZ" smtClean="0"/>
              <a:t>Téměř všechny společnosti mají své www stránky, na kterých získáte bližší informace.</a:t>
            </a:r>
          </a:p>
          <a:p>
            <a:pPr marL="68263" indent="0" eaLnBrk="1" hangingPunct="1"/>
            <a:r>
              <a:rPr lang="cs-CZ" smtClean="0"/>
              <a:t>Můžete využít e-mailové adresy k zaslání žádosti o pracovní místo a zaslání životopisu.</a:t>
            </a:r>
          </a:p>
          <a:p>
            <a:pPr marL="68263" indent="0" eaLnBrk="1" hangingPunct="1"/>
            <a:r>
              <a:rPr lang="cs-CZ" smtClean="0"/>
              <a:t>Další možností je registrace do seznamu zájemců o práci.</a:t>
            </a:r>
          </a:p>
          <a:p>
            <a:pPr marL="68263" indent="0" eaLnBrk="1" hangingPunct="1"/>
            <a:r>
              <a:rPr lang="cs-CZ" smtClean="0"/>
              <a:t>Je možné si sjednat osobní schůzku.</a:t>
            </a:r>
            <a:endParaRPr lang="cs-CZ" smtClean="0">
              <a:latin typeface="Arial" charset="0"/>
            </a:endParaRPr>
          </a:p>
          <a:p>
            <a:pPr marL="68263" indent="0" eaLnBrk="1" hangingPunct="1"/>
            <a:r>
              <a:rPr lang="cs-CZ" smtClean="0">
                <a:latin typeface="Arial" charset="0"/>
                <a:hlinkClick r:id="rId2"/>
              </a:rPr>
              <a:t>http://www.czub.cz/cz/kariera.aspx</a:t>
            </a:r>
            <a:endParaRPr lang="cs-CZ" smtClean="0">
              <a:latin typeface="Arial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002060"/>
                </a:solidFill>
              </a:rPr>
              <a:t>Přímé oslovení vybrané společnosti</a:t>
            </a:r>
            <a:endParaRPr lang="cs-CZ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Někteří z Vás se rozhodnou pro vytvoření si vlastního pracovního místa (podnikání).</a:t>
            </a:r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/>
            <a:r>
              <a:rPr lang="cs-CZ" smtClean="0"/>
              <a:t>Tento aktivní přístup je velice cenný.</a:t>
            </a:r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/>
            <a:r>
              <a:rPr lang="cs-CZ" smtClean="0"/>
              <a:t>Je potřeba si uvědomit všechny výhody i nevýhody spojené s vlastním podnikáním.</a:t>
            </a:r>
            <a:endParaRPr lang="cs-CZ" smtClean="0">
              <a:latin typeface="Arial" charset="0"/>
            </a:endParaRPr>
          </a:p>
          <a:p>
            <a:pPr eaLnBrk="1" hangingPunct="1"/>
            <a:r>
              <a:rPr lang="cs-CZ" smtClean="0">
                <a:latin typeface="Arial" charset="0"/>
                <a:hlinkClick r:id="rId2"/>
              </a:rPr>
              <a:t>http://www.mpo.cz/cz/podpora-podnikani/</a:t>
            </a:r>
            <a:endParaRPr lang="cs-CZ" smtClean="0">
              <a:latin typeface="Arial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rgbClr val="002060"/>
                </a:solidFill>
              </a:rPr>
              <a:t>Vlastní podnikání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525780" indent="-45720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/>
              <a:t>Kde v našem městě najdete Úřad práce?</a:t>
            </a:r>
          </a:p>
          <a:p>
            <a:pPr marL="525780" indent="-45720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/>
              <a:t>Jakou má internetovou adresu a jaké informace zde naleznete?</a:t>
            </a:r>
          </a:p>
          <a:p>
            <a:pPr marL="525780" indent="-45720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/>
              <a:t>Jaké znáte personální agentury?</a:t>
            </a:r>
          </a:p>
          <a:p>
            <a:pPr marL="525780" indent="-45720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/>
              <a:t>Pokuste se u některé z nich najít vhodné pracovní místo.</a:t>
            </a:r>
          </a:p>
          <a:p>
            <a:pPr marL="525780" indent="-45720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/>
              <a:t>Jaké společnosti ve Vašem okolí oslovíte s žádostí o pracovní místo?</a:t>
            </a:r>
          </a:p>
          <a:p>
            <a:pPr marL="525780" indent="-45720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dirty="0" smtClean="0">
                <a:solidFill>
                  <a:srgbClr val="002060"/>
                </a:solidFill>
              </a:rPr>
              <a:t>Úkoly: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25463" indent="-457200" eaLnBrk="1" hangingPunct="1">
              <a:buFont typeface="Century Gothic" pitchFamily="34" charset="0"/>
              <a:buAutoNum type="arabicPeriod"/>
            </a:pPr>
            <a:r>
              <a:rPr lang="cs-CZ" dirty="0" smtClean="0"/>
              <a:t>Jak se zachováte, pokud nebudete moci najít práci?</a:t>
            </a:r>
          </a:p>
          <a:p>
            <a:pPr marL="525463" indent="-457200" eaLnBrk="1" hangingPunct="1">
              <a:buFont typeface="Century Gothic" pitchFamily="34" charset="0"/>
              <a:buAutoNum type="arabicPeriod"/>
            </a:pPr>
            <a:r>
              <a:rPr lang="cs-CZ" dirty="0" smtClean="0"/>
              <a:t>Co je to rekvalifikační kurz?</a:t>
            </a:r>
          </a:p>
          <a:p>
            <a:pPr marL="525463" indent="-457200" eaLnBrk="1" hangingPunct="1">
              <a:buFont typeface="Century Gothic" pitchFamily="34" charset="0"/>
              <a:buAutoNum type="arabicPeriod"/>
            </a:pPr>
            <a:r>
              <a:rPr lang="cs-CZ" dirty="0" smtClean="0"/>
              <a:t>Co můžete nabídnout zaměstnavateli?</a:t>
            </a:r>
          </a:p>
          <a:p>
            <a:pPr marL="525463" indent="-457200" eaLnBrk="1" hangingPunct="1">
              <a:buFont typeface="Century Gothic" pitchFamily="34" charset="0"/>
              <a:buAutoNum type="arabicPeriod"/>
            </a:pPr>
            <a:r>
              <a:rPr lang="cs-CZ" dirty="0" smtClean="0"/>
              <a:t>Co čekáte od nového zaměstnání?</a:t>
            </a:r>
            <a:endParaRPr lang="cs-CZ" dirty="0" smtClean="0">
              <a:latin typeface="Arial" charset="0"/>
            </a:endParaRPr>
          </a:p>
          <a:p>
            <a:pPr marL="525463" indent="-457200" eaLnBrk="1" hangingPunct="1">
              <a:buFont typeface="Century Gothic" pitchFamily="34" charset="0"/>
              <a:buAutoNum type="arabicPeriod"/>
            </a:pPr>
            <a:r>
              <a:rPr lang="cs-CZ" dirty="0" smtClean="0"/>
              <a:t>Pomocí aplikace na </a:t>
            </a:r>
            <a:r>
              <a:rPr lang="cs-CZ" dirty="0" smtClean="0">
                <a:hlinkClick r:id="rId2"/>
              </a:rPr>
              <a:t>www.jobs.cz</a:t>
            </a:r>
            <a:r>
              <a:rPr lang="cs-CZ" dirty="0" smtClean="0"/>
              <a:t> si vytvořte vlastní životopis.</a:t>
            </a:r>
          </a:p>
          <a:p>
            <a:pPr marL="525463" indent="-457200" eaLnBrk="1" hangingPunct="1">
              <a:buFont typeface="Century Gothic" pitchFamily="34" charset="0"/>
              <a:buNone/>
            </a:pPr>
            <a:r>
              <a:rPr lang="cs-CZ" dirty="0" smtClean="0">
                <a:latin typeface="Arial" charset="0"/>
                <a:hlinkClick r:id="rId3"/>
              </a:rPr>
              <a:t>https://www.jobs.cz/muj/base/cvPreview.do?wizardButton=previewCv</a:t>
            </a:r>
            <a:endParaRPr lang="cs-CZ" dirty="0" smtClean="0">
              <a:latin typeface="Arial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332656"/>
            <a:ext cx="7024687" cy="1143000"/>
          </a:xfrm>
        </p:spPr>
        <p:txBody>
          <a:bodyPr/>
          <a:lstStyle/>
          <a:p>
            <a:pPr eaLnBrk="1" hangingPunct="1"/>
            <a:r>
              <a:rPr lang="cs-CZ" b="1" dirty="0" smtClean="0">
                <a:solidFill>
                  <a:srgbClr val="002060"/>
                </a:solidFill>
              </a:rPr>
              <a:t>Úkoly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3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25963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buFont typeface="Wingdings 2" pitchFamily="18" charset="2"/>
              <a:buNone/>
            </a:pPr>
            <a:r>
              <a:rPr lang="cs-CZ" sz="2800" dirty="0" smtClean="0"/>
              <a:t>KLÍNSKÝ, Petr; MUNCH, Otto. </a:t>
            </a:r>
            <a:r>
              <a:rPr lang="cs-CZ" sz="2800" i="1" dirty="0" smtClean="0"/>
              <a:t>Ekonomika pro obchodní akademie a ostatní střední školy 1-4</a:t>
            </a:r>
            <a:r>
              <a:rPr lang="cs-CZ" sz="2800" dirty="0" smtClean="0"/>
              <a:t>. Praha: Fortuna, 2006, ISBN 978-80-7402-093-3. </a:t>
            </a:r>
          </a:p>
          <a:p>
            <a:pPr eaLnBrk="1" hangingPunct="1">
              <a:buFont typeface="Wingdings 2" pitchFamily="18" charset="2"/>
              <a:buNone/>
            </a:pPr>
            <a:endParaRPr lang="cs-CZ" sz="2800" dirty="0" smtClean="0"/>
          </a:p>
          <a:p>
            <a:pPr eaLnBrk="1" hangingPunct="1">
              <a:buFont typeface="Wingdings 2" pitchFamily="18" charset="2"/>
              <a:buNone/>
            </a:pPr>
            <a:r>
              <a:rPr lang="cs-CZ" sz="2800" dirty="0" smtClean="0"/>
              <a:t>BELLOVÁ, Jana; ZLÁMAL, Jaroslav; MENDL, Zdeněk. </a:t>
            </a:r>
            <a:r>
              <a:rPr lang="cs-CZ" sz="2800" i="1" dirty="0" smtClean="0"/>
              <a:t>Ekonomie</a:t>
            </a:r>
            <a:r>
              <a:rPr lang="cs-CZ" sz="2800" dirty="0" smtClean="0"/>
              <a:t>. Kralice na Hané: </a:t>
            </a:r>
            <a:r>
              <a:rPr lang="cs-CZ" sz="2800" dirty="0" err="1" smtClean="0"/>
              <a:t>Computer</a:t>
            </a:r>
            <a:r>
              <a:rPr lang="cs-CZ" sz="2800" dirty="0" smtClean="0"/>
              <a:t> Media s.r.o., 2011, ISBN 978-80-7402-093-3. </a:t>
            </a:r>
            <a:endParaRPr lang="cs-CZ" sz="2800" dirty="0" smtClean="0">
              <a:latin typeface="Arial" charset="0"/>
            </a:endParaRPr>
          </a:p>
          <a:p>
            <a:pPr eaLnBrk="1" hangingPunct="1">
              <a:buFont typeface="Wingdings 2" pitchFamily="18" charset="2"/>
              <a:buNone/>
            </a:pPr>
            <a:endParaRPr lang="cs-CZ" sz="2800" dirty="0" smtClean="0"/>
          </a:p>
          <a:p>
            <a:pPr eaLnBrk="1" hangingPunct="1">
              <a:buFont typeface="Wingdings 2" pitchFamily="18" charset="2"/>
              <a:buNone/>
            </a:pPr>
            <a:r>
              <a:rPr lang="cs-CZ" sz="2800" dirty="0" smtClean="0">
                <a:hlinkClick r:id="rId2"/>
              </a:rPr>
              <a:t>www.jobs.cz</a:t>
            </a:r>
            <a:endParaRPr lang="cs-CZ" sz="2800" dirty="0" smtClean="0"/>
          </a:p>
          <a:p>
            <a:pPr eaLnBrk="1" hangingPunct="1">
              <a:buFont typeface="Wingdings 2" pitchFamily="18" charset="2"/>
              <a:buNone/>
            </a:pPr>
            <a:r>
              <a:rPr lang="cs-CZ" sz="2800" dirty="0" smtClean="0"/>
              <a:t>www.microsoftoffice.com</a:t>
            </a:r>
          </a:p>
          <a:p>
            <a:pPr eaLnBrk="1" hangingPunct="1"/>
            <a:endParaRPr lang="cs-CZ" sz="2800" dirty="0" smtClean="0"/>
          </a:p>
          <a:p>
            <a:pPr>
              <a:buFont typeface="Wingdings 2" pitchFamily="18" charset="2"/>
              <a:buNone/>
            </a:pPr>
            <a:endParaRPr lang="cs-CZ" sz="2000" dirty="0" smtClean="0"/>
          </a:p>
        </p:txBody>
      </p:sp>
      <p:sp>
        <p:nvSpPr>
          <p:cNvPr id="24577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tx1"/>
                </a:solidFill>
                <a:latin typeface="Arial" charset="0"/>
              </a:rPr>
              <a:t>Použité zdroje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97</TotalTime>
  <Words>436</Words>
  <Application>Microsoft Office PowerPoint</Application>
  <PresentationFormat>Předvádění na obrazovce (4:3)</PresentationFormat>
  <Paragraphs>70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Shluk</vt:lpstr>
      <vt:lpstr>Snímek 1</vt:lpstr>
      <vt:lpstr>ANOTACE</vt:lpstr>
      <vt:lpstr>ZAMĚSTNÁNÍ</vt:lpstr>
      <vt:lpstr>Jak hledat práci</vt:lpstr>
      <vt:lpstr>Na doporučení známého</vt:lpstr>
      <vt:lpstr>Personální agentury</vt:lpstr>
      <vt:lpstr>Registrací na úřadu práce</vt:lpstr>
      <vt:lpstr>Přímé oslovení vybrané společnosti</vt:lpstr>
      <vt:lpstr>Vlastní podnikání</vt:lpstr>
      <vt:lpstr>Úkoly: </vt:lpstr>
      <vt:lpstr>Úkoly</vt:lpstr>
      <vt:lpstr>Použité zdroje</vt:lpstr>
    </vt:vector>
  </TitlesOfParts>
  <Company>SOU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ZAMĚSTNÁNÍ</dc:title>
  <dc:creator>dostalkovaveronika</dc:creator>
  <cp:lastModifiedBy>Veronika Dostálková</cp:lastModifiedBy>
  <cp:revision>16</cp:revision>
  <dcterms:created xsi:type="dcterms:W3CDTF">2012-06-19T08:44:33Z</dcterms:created>
  <dcterms:modified xsi:type="dcterms:W3CDTF">2013-02-10T16:54:25Z</dcterms:modified>
</cp:coreProperties>
</file>