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64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585FA6-1886-4247-A7DA-10771F22BD3F}" type="doc">
      <dgm:prSet loTypeId="urn:microsoft.com/office/officeart/2005/8/layout/list1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cs-CZ"/>
        </a:p>
      </dgm:t>
    </dgm:pt>
    <dgm:pt modelId="{584DF827-070F-4F19-970A-F2B1DA87478E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0000"/>
              </a:solidFill>
            </a:rPr>
            <a:t>Dohoda o provedení práce</a:t>
          </a:r>
          <a:endParaRPr lang="cs-CZ" sz="2400" b="1" dirty="0">
            <a:solidFill>
              <a:srgbClr val="FF0000"/>
            </a:solidFill>
          </a:endParaRPr>
        </a:p>
      </dgm:t>
    </dgm:pt>
    <dgm:pt modelId="{437CD14D-967C-48F0-8E44-4E0E3F7CDFFA}" type="parTrans" cxnId="{90D294C5-0DA0-4BF1-96DE-231A61068E8E}">
      <dgm:prSet/>
      <dgm:spPr/>
      <dgm:t>
        <a:bodyPr/>
        <a:lstStyle/>
        <a:p>
          <a:endParaRPr lang="cs-CZ"/>
        </a:p>
      </dgm:t>
    </dgm:pt>
    <dgm:pt modelId="{ABB31289-6783-4C11-B288-D803602C0E91}" type="sibTrans" cxnId="{90D294C5-0DA0-4BF1-96DE-231A61068E8E}">
      <dgm:prSet/>
      <dgm:spPr/>
      <dgm:t>
        <a:bodyPr/>
        <a:lstStyle/>
        <a:p>
          <a:endParaRPr lang="cs-CZ"/>
        </a:p>
      </dgm:t>
    </dgm:pt>
    <dgm:pt modelId="{90DF046A-CEE5-4366-A041-F7DDD91070CE}">
      <dgm:prSet phldrT="[Text]" custT="1"/>
      <dgm:spPr/>
      <dgm:t>
        <a:bodyPr/>
        <a:lstStyle/>
        <a:p>
          <a:r>
            <a:rPr lang="cs-CZ" sz="2400" b="1" dirty="0" smtClean="0">
              <a:solidFill>
                <a:srgbClr val="FF0000"/>
              </a:solidFill>
            </a:rPr>
            <a:t>Dohoda o pracovní činnosti</a:t>
          </a:r>
          <a:endParaRPr lang="cs-CZ" sz="2400" b="1" dirty="0">
            <a:solidFill>
              <a:srgbClr val="FF0000"/>
            </a:solidFill>
          </a:endParaRPr>
        </a:p>
      </dgm:t>
    </dgm:pt>
    <dgm:pt modelId="{ADCDE746-1243-4A90-85AE-F33225A78256}" type="parTrans" cxnId="{FB02A5FC-0EDB-40C4-A652-08514647DE00}">
      <dgm:prSet/>
      <dgm:spPr/>
      <dgm:t>
        <a:bodyPr/>
        <a:lstStyle/>
        <a:p>
          <a:endParaRPr lang="cs-CZ"/>
        </a:p>
      </dgm:t>
    </dgm:pt>
    <dgm:pt modelId="{CEDB6168-348C-415C-A201-B22A9B773103}" type="sibTrans" cxnId="{FB02A5FC-0EDB-40C4-A652-08514647DE00}">
      <dgm:prSet/>
      <dgm:spPr/>
      <dgm:t>
        <a:bodyPr/>
        <a:lstStyle/>
        <a:p>
          <a:endParaRPr lang="cs-CZ"/>
        </a:p>
      </dgm:t>
    </dgm:pt>
    <dgm:pt modelId="{581803AC-57E6-4899-B0F8-C3FA7EA71331}" type="pres">
      <dgm:prSet presAssocID="{72585FA6-1886-4247-A7DA-10771F22BD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D7B002E-5A91-40F1-BBF6-263ACB2302B1}" type="pres">
      <dgm:prSet presAssocID="{584DF827-070F-4F19-970A-F2B1DA87478E}" presName="parentLin" presStyleCnt="0"/>
      <dgm:spPr/>
    </dgm:pt>
    <dgm:pt modelId="{C557F0B3-0371-4C46-8DC0-045EE6E2BCD9}" type="pres">
      <dgm:prSet presAssocID="{584DF827-070F-4F19-970A-F2B1DA87478E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E765EAFA-B05C-4F9B-8B75-9EF45AC48158}" type="pres">
      <dgm:prSet presAssocID="{584DF827-070F-4F19-970A-F2B1DA87478E}" presName="parentText" presStyleLbl="node1" presStyleIdx="0" presStyleCnt="2" custScaleX="121708" custLinFactNeighborX="23457" custLinFactNeighborY="757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4CE51A-631F-4DB8-BE8B-B728010845F3}" type="pres">
      <dgm:prSet presAssocID="{584DF827-070F-4F19-970A-F2B1DA87478E}" presName="negativeSpace" presStyleCnt="0"/>
      <dgm:spPr/>
    </dgm:pt>
    <dgm:pt modelId="{0EA68DCF-5505-4672-9764-23FEC9C0DB87}" type="pres">
      <dgm:prSet presAssocID="{584DF827-070F-4F19-970A-F2B1DA87478E}" presName="childText" presStyleLbl="conFgAcc1" presStyleIdx="0" presStyleCnt="2">
        <dgm:presLayoutVars>
          <dgm:bulletEnabled val="1"/>
        </dgm:presLayoutVars>
      </dgm:prSet>
      <dgm:spPr/>
    </dgm:pt>
    <dgm:pt modelId="{FC6C0A3A-558B-4ED5-96C5-A31FBE1FA86C}" type="pres">
      <dgm:prSet presAssocID="{ABB31289-6783-4C11-B288-D803602C0E91}" presName="spaceBetweenRectangles" presStyleCnt="0"/>
      <dgm:spPr/>
    </dgm:pt>
    <dgm:pt modelId="{9DA9E744-3A4C-4EE6-B429-33D098F88D56}" type="pres">
      <dgm:prSet presAssocID="{90DF046A-CEE5-4366-A041-F7DDD91070CE}" presName="parentLin" presStyleCnt="0"/>
      <dgm:spPr/>
    </dgm:pt>
    <dgm:pt modelId="{9A5072D1-6DDF-4990-8A2B-F23A63B1C58E}" type="pres">
      <dgm:prSet presAssocID="{90DF046A-CEE5-4366-A041-F7DDD91070CE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8CA39210-443D-484C-9E1F-F2C1749CCD5E}" type="pres">
      <dgm:prSet presAssocID="{90DF046A-CEE5-4366-A041-F7DDD91070CE}" presName="parentText" presStyleLbl="node1" presStyleIdx="1" presStyleCnt="2" custScaleX="12557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E59D75-8CF0-41DB-A156-44F2E63C0597}" type="pres">
      <dgm:prSet presAssocID="{90DF046A-CEE5-4366-A041-F7DDD91070CE}" presName="negativeSpace" presStyleCnt="0"/>
      <dgm:spPr/>
    </dgm:pt>
    <dgm:pt modelId="{BB1E9F25-6210-47E2-BCB7-3B459DB7490C}" type="pres">
      <dgm:prSet presAssocID="{90DF046A-CEE5-4366-A041-F7DDD91070C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E3BA3CD-654F-4F13-B9D1-2B19AE4D460F}" type="presOf" srcId="{72585FA6-1886-4247-A7DA-10771F22BD3F}" destId="{581803AC-57E6-4899-B0F8-C3FA7EA71331}" srcOrd="0" destOrd="0" presId="urn:microsoft.com/office/officeart/2005/8/layout/list1"/>
    <dgm:cxn modelId="{F2F7426C-9534-4F8A-859A-9DA77CB1FEBA}" type="presOf" srcId="{90DF046A-CEE5-4366-A041-F7DDD91070CE}" destId="{9A5072D1-6DDF-4990-8A2B-F23A63B1C58E}" srcOrd="0" destOrd="0" presId="urn:microsoft.com/office/officeart/2005/8/layout/list1"/>
    <dgm:cxn modelId="{90D294C5-0DA0-4BF1-96DE-231A61068E8E}" srcId="{72585FA6-1886-4247-A7DA-10771F22BD3F}" destId="{584DF827-070F-4F19-970A-F2B1DA87478E}" srcOrd="0" destOrd="0" parTransId="{437CD14D-967C-48F0-8E44-4E0E3F7CDFFA}" sibTransId="{ABB31289-6783-4C11-B288-D803602C0E91}"/>
    <dgm:cxn modelId="{6714E807-EB24-4045-8912-A5DE38A07131}" type="presOf" srcId="{584DF827-070F-4F19-970A-F2B1DA87478E}" destId="{C557F0B3-0371-4C46-8DC0-045EE6E2BCD9}" srcOrd="0" destOrd="0" presId="urn:microsoft.com/office/officeart/2005/8/layout/list1"/>
    <dgm:cxn modelId="{8D6EBFA2-26F5-4DD6-A928-57B4158131CF}" type="presOf" srcId="{584DF827-070F-4F19-970A-F2B1DA87478E}" destId="{E765EAFA-B05C-4F9B-8B75-9EF45AC48158}" srcOrd="1" destOrd="0" presId="urn:microsoft.com/office/officeart/2005/8/layout/list1"/>
    <dgm:cxn modelId="{6E1E825C-7E76-46D7-A446-827E3A24277C}" type="presOf" srcId="{90DF046A-CEE5-4366-A041-F7DDD91070CE}" destId="{8CA39210-443D-484C-9E1F-F2C1749CCD5E}" srcOrd="1" destOrd="0" presId="urn:microsoft.com/office/officeart/2005/8/layout/list1"/>
    <dgm:cxn modelId="{FB02A5FC-0EDB-40C4-A652-08514647DE00}" srcId="{72585FA6-1886-4247-A7DA-10771F22BD3F}" destId="{90DF046A-CEE5-4366-A041-F7DDD91070CE}" srcOrd="1" destOrd="0" parTransId="{ADCDE746-1243-4A90-85AE-F33225A78256}" sibTransId="{CEDB6168-348C-415C-A201-B22A9B773103}"/>
    <dgm:cxn modelId="{04E695D5-E33B-4FED-8145-69BC770903CA}" type="presParOf" srcId="{581803AC-57E6-4899-B0F8-C3FA7EA71331}" destId="{3D7B002E-5A91-40F1-BBF6-263ACB2302B1}" srcOrd="0" destOrd="0" presId="urn:microsoft.com/office/officeart/2005/8/layout/list1"/>
    <dgm:cxn modelId="{54A4EA16-9692-43B0-8317-16E94DCC96B8}" type="presParOf" srcId="{3D7B002E-5A91-40F1-BBF6-263ACB2302B1}" destId="{C557F0B3-0371-4C46-8DC0-045EE6E2BCD9}" srcOrd="0" destOrd="0" presId="urn:microsoft.com/office/officeart/2005/8/layout/list1"/>
    <dgm:cxn modelId="{A72655AA-D078-43C2-ABF6-54CB02E8ACAA}" type="presParOf" srcId="{3D7B002E-5A91-40F1-BBF6-263ACB2302B1}" destId="{E765EAFA-B05C-4F9B-8B75-9EF45AC48158}" srcOrd="1" destOrd="0" presId="urn:microsoft.com/office/officeart/2005/8/layout/list1"/>
    <dgm:cxn modelId="{AE12C154-4F3C-462D-8B08-2B9A2DFB302F}" type="presParOf" srcId="{581803AC-57E6-4899-B0F8-C3FA7EA71331}" destId="{5D4CE51A-631F-4DB8-BE8B-B728010845F3}" srcOrd="1" destOrd="0" presId="urn:microsoft.com/office/officeart/2005/8/layout/list1"/>
    <dgm:cxn modelId="{5576E35F-6372-4E42-A7B7-A151A3F9B821}" type="presParOf" srcId="{581803AC-57E6-4899-B0F8-C3FA7EA71331}" destId="{0EA68DCF-5505-4672-9764-23FEC9C0DB87}" srcOrd="2" destOrd="0" presId="urn:microsoft.com/office/officeart/2005/8/layout/list1"/>
    <dgm:cxn modelId="{A1719959-7948-4218-82C4-19C32DF29DAD}" type="presParOf" srcId="{581803AC-57E6-4899-B0F8-C3FA7EA71331}" destId="{FC6C0A3A-558B-4ED5-96C5-A31FBE1FA86C}" srcOrd="3" destOrd="0" presId="urn:microsoft.com/office/officeart/2005/8/layout/list1"/>
    <dgm:cxn modelId="{DDFCFBF5-8883-4DDA-881F-087B54F815A0}" type="presParOf" srcId="{581803AC-57E6-4899-B0F8-C3FA7EA71331}" destId="{9DA9E744-3A4C-4EE6-B429-33D098F88D56}" srcOrd="4" destOrd="0" presId="urn:microsoft.com/office/officeart/2005/8/layout/list1"/>
    <dgm:cxn modelId="{1B7E4042-FDDB-405B-A85D-22B15CD819AE}" type="presParOf" srcId="{9DA9E744-3A4C-4EE6-B429-33D098F88D56}" destId="{9A5072D1-6DDF-4990-8A2B-F23A63B1C58E}" srcOrd="0" destOrd="0" presId="urn:microsoft.com/office/officeart/2005/8/layout/list1"/>
    <dgm:cxn modelId="{709A4EA9-4841-459A-A6B0-43331145221B}" type="presParOf" srcId="{9DA9E744-3A4C-4EE6-B429-33D098F88D56}" destId="{8CA39210-443D-484C-9E1F-F2C1749CCD5E}" srcOrd="1" destOrd="0" presId="urn:microsoft.com/office/officeart/2005/8/layout/list1"/>
    <dgm:cxn modelId="{DAA868B0-6D66-465C-A94F-784D373F83DA}" type="presParOf" srcId="{581803AC-57E6-4899-B0F8-C3FA7EA71331}" destId="{98E59D75-8CF0-41DB-A156-44F2E63C0597}" srcOrd="5" destOrd="0" presId="urn:microsoft.com/office/officeart/2005/8/layout/list1"/>
    <dgm:cxn modelId="{65448A87-2D04-47A1-9A82-A1838110DFB7}" type="presParOf" srcId="{581803AC-57E6-4899-B0F8-C3FA7EA71331}" destId="{BB1E9F25-6210-47E2-BCB7-3B459DB7490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A68DCF-5505-4672-9764-23FEC9C0DB87}">
      <dsp:nvSpPr>
        <dsp:cNvPr id="0" name=""/>
        <dsp:cNvSpPr/>
      </dsp:nvSpPr>
      <dsp:spPr>
        <a:xfrm>
          <a:off x="0" y="422707"/>
          <a:ext cx="583264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65EAFA-B05C-4F9B-8B75-9EF45AC48158}">
      <dsp:nvSpPr>
        <dsp:cNvPr id="0" name=""/>
        <dsp:cNvSpPr/>
      </dsp:nvSpPr>
      <dsp:spPr>
        <a:xfrm>
          <a:off x="360040" y="72006"/>
          <a:ext cx="496915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322" tIns="0" rIns="15432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0000"/>
              </a:solidFill>
            </a:rPr>
            <a:t>Dohoda o provedení práce</a:t>
          </a:r>
          <a:endParaRPr lang="cs-CZ" sz="2400" b="1" kern="1200" dirty="0">
            <a:solidFill>
              <a:srgbClr val="FF0000"/>
            </a:solidFill>
          </a:endParaRPr>
        </a:p>
      </dsp:txBody>
      <dsp:txXfrm>
        <a:off x="360040" y="72006"/>
        <a:ext cx="4969159" cy="826560"/>
      </dsp:txXfrm>
    </dsp:sp>
    <dsp:sp modelId="{BB1E9F25-6210-47E2-BCB7-3B459DB7490C}">
      <dsp:nvSpPr>
        <dsp:cNvPr id="0" name=""/>
        <dsp:cNvSpPr/>
      </dsp:nvSpPr>
      <dsp:spPr>
        <a:xfrm>
          <a:off x="0" y="1692788"/>
          <a:ext cx="5832648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A39210-443D-484C-9E1F-F2C1749CCD5E}">
      <dsp:nvSpPr>
        <dsp:cNvPr id="0" name=""/>
        <dsp:cNvSpPr/>
      </dsp:nvSpPr>
      <dsp:spPr>
        <a:xfrm>
          <a:off x="291632" y="1279507"/>
          <a:ext cx="5126961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4322" tIns="0" rIns="15432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rgbClr val="FF0000"/>
              </a:solidFill>
            </a:rPr>
            <a:t>Dohoda o pracovní činnosti</a:t>
          </a:r>
          <a:endParaRPr lang="cs-CZ" sz="2400" b="1" kern="1200" dirty="0">
            <a:solidFill>
              <a:srgbClr val="FF0000"/>
            </a:solidFill>
          </a:endParaRPr>
        </a:p>
      </dsp:txBody>
      <dsp:txXfrm>
        <a:off x="291632" y="1279507"/>
        <a:ext cx="5126961" cy="826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1FCB5D4-F9A1-4551-BF9B-76D6C77A5961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46332DB-3193-42FE-A845-E549708714A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7BDE110-1535-4D84-9403-2AE94F59C2CF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0FC73C5-4F4B-403E-B7BD-9F3F87BB190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22603EB-5EAA-4C5D-8FA0-0AA6CA670C91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2423FCF-D9B0-43A1-A601-06A7AF9D657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456AD76-5BCF-4092-AEB0-E12D91C1CA68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753024B-CEE0-4092-BB83-2EC34BFE44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6B327EB-82F2-4C33-885D-7AB3309F2455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D867338-8997-41DE-8A80-5E4645DCFF1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B785280-36A1-49A8-82B1-80EB8B761A84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A1E1558-BC8B-4F4F-B3AA-172123272F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A116B9E-F45D-499F-9047-274FC67CEF5A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BFA7400-D623-4EF8-910A-2EE7A7D1477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671226C4-D002-4065-AE3A-8B673AC749C8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0E7CCA5-9ABC-4EDF-B476-C54F26504A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4C03908-305F-44CA-A3D2-3DB0043AA55E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3BEF7D8-5127-4B3D-AFCC-30980907996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5B9FF0C-AD55-4B2E-B0C0-35ECD8F800EC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154C579-ECEF-470F-8352-AD01695442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539ABA4-C5F9-40F8-BEC0-5762A835C67D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916FAFA-1133-4927-9408-B5F8B971B0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41CA2CB-04C5-4750-A4F7-A096C24EE8A6}" type="datetimeFigureOut">
              <a:rPr lang="cs-CZ" smtClean="0"/>
              <a:pPr>
                <a:defRPr/>
              </a:pPr>
              <a:t>10.2.2013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AF9667B-6ADD-4029-84B0-AD97B8EE32A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24682" y="3175"/>
            <a:ext cx="9555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Ing. Veronika Dostálková MBA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3276600" y="2708275"/>
            <a:ext cx="435247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1600" b="1" dirty="0" smtClean="0"/>
              <a:t>ZÁKONÍK PRÁCE- </a:t>
            </a:r>
          </a:p>
          <a:p>
            <a:r>
              <a:rPr lang="cs-CZ" sz="1600" b="1" dirty="0" smtClean="0"/>
              <a:t>PRÁCE KONANÉ MIMOPRACOVNÍ POMĚR</a:t>
            </a:r>
            <a:endParaRPr lang="cs-CZ" sz="1600" b="1" dirty="0"/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3348038" y="3429000"/>
            <a:ext cx="2279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Podnik a podnikání</a:t>
            </a:r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 3. ročník</a:t>
            </a:r>
          </a:p>
        </p:txBody>
      </p:sp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xmlns="" val="26011012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Podnik a podnikání </a:t>
            </a:r>
            <a:r>
              <a:rPr lang="cs-CZ" b="1" u="sng" dirty="0" smtClean="0">
                <a:latin typeface="Arial" charset="0"/>
                <a:cs typeface="Arial" charset="0"/>
              </a:rPr>
              <a:t> </a:t>
            </a:r>
            <a:r>
              <a:rPr lang="cs-CZ" dirty="0" smtClean="0">
                <a:latin typeface="Arial" charset="0"/>
                <a:cs typeface="Arial" charset="0"/>
              </a:rPr>
              <a:t>je poskytnout žákům potřebné informace o pojmu ekonomie, podnik a podnikání. 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v </a:t>
            </a:r>
            <a:r>
              <a:rPr lang="cs-CZ" dirty="0" smtClean="0">
                <a:latin typeface="Arial" charset="0"/>
                <a:cs typeface="Arial" charset="0"/>
              </a:rPr>
              <a:t>předmětu </a:t>
            </a:r>
            <a:r>
              <a:rPr lang="cs-CZ" dirty="0" smtClean="0">
                <a:latin typeface="Arial" charset="0"/>
                <a:cs typeface="Arial" charset="0"/>
              </a:rPr>
              <a:t>Ekonomie </a:t>
            </a:r>
            <a:r>
              <a:rPr lang="cs-CZ" dirty="0">
                <a:latin typeface="Arial" charset="0"/>
                <a:cs typeface="Arial" charset="0"/>
              </a:rPr>
              <a:t>na naší SŠ. </a:t>
            </a:r>
          </a:p>
          <a:p>
            <a:pPr indent="-274320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cs-CZ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 smtClean="0">
                <a:latin typeface="Arial" charset="0"/>
                <a:cs typeface="Arial" charset="0"/>
              </a:rPr>
              <a:t>zákoník práce- </a:t>
            </a:r>
            <a:r>
              <a:rPr lang="cs-CZ" u="sng" dirty="0" err="1" smtClean="0">
                <a:latin typeface="Arial" charset="0"/>
                <a:cs typeface="Arial" charset="0"/>
              </a:rPr>
              <a:t>práce</a:t>
            </a:r>
            <a:r>
              <a:rPr lang="cs-CZ" u="sng" dirty="0" smtClean="0">
                <a:latin typeface="Arial" charset="0"/>
                <a:cs typeface="Arial" charset="0"/>
              </a:rPr>
              <a:t> konané mimo pracovní poměr.</a:t>
            </a:r>
            <a:endParaRPr lang="cs-CZ" u="sng" dirty="0">
              <a:latin typeface="Arial" charset="0"/>
              <a:cs typeface="Arial" charset="0"/>
            </a:endParaRPr>
          </a:p>
        </p:txBody>
      </p:sp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ANOTACE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3635896" y="2130425"/>
            <a:ext cx="4822304" cy="1470025"/>
          </a:xfrm>
        </p:spPr>
        <p:txBody>
          <a:bodyPr/>
          <a:lstStyle/>
          <a:p>
            <a:r>
              <a:rPr lang="cs-CZ" sz="4000" b="1" dirty="0" smtClean="0">
                <a:solidFill>
                  <a:srgbClr val="002060"/>
                </a:solidFill>
              </a:rPr>
              <a:t>ZÁKONÍK PRÁCE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3851920" y="3645024"/>
            <a:ext cx="4960640" cy="1752600"/>
          </a:xfrm>
        </p:spPr>
        <p:txBody>
          <a:bodyPr/>
          <a:lstStyle/>
          <a:p>
            <a:r>
              <a:rPr lang="cs-CZ" dirty="0" smtClean="0"/>
              <a:t>Práce konané mimo pracovní poměr</a:t>
            </a:r>
          </a:p>
        </p:txBody>
      </p:sp>
      <p:pic>
        <p:nvPicPr>
          <p:cNvPr id="15363" name="Picture 4" descr="MC90028693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16832"/>
            <a:ext cx="3671888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marL="68263" indent="0">
              <a:buFont typeface="Wingdings 2" pitchFamily="18" charset="2"/>
              <a:buNone/>
            </a:pPr>
            <a:r>
              <a:rPr lang="cs-CZ" dirty="0" smtClean="0"/>
              <a:t>Jde o práce nahodilé, nepravidelné a práce malého rozsahu.</a:t>
            </a:r>
          </a:p>
          <a:p>
            <a:pPr marL="68263" indent="0">
              <a:buFont typeface="Wingdings 2" pitchFamily="18" charset="2"/>
              <a:buNone/>
            </a:pPr>
            <a:endParaRPr lang="cs-CZ" dirty="0" smtClean="0"/>
          </a:p>
          <a:p>
            <a:pPr marL="68263" indent="0">
              <a:buFont typeface="Wingdings 2" pitchFamily="18" charset="2"/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2060"/>
                </a:solidFill>
              </a:rPr>
              <a:t>Práce konané mimo pracovní poměr</a:t>
            </a:r>
            <a:endParaRPr lang="cs-CZ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547664" y="3429000"/>
          <a:ext cx="5832648" cy="2407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Předpokládaný rozsah prací do 300 hodin ročně.</a:t>
            </a:r>
          </a:p>
          <a:p>
            <a:r>
              <a:rPr lang="cs-CZ" smtClean="0"/>
              <a:t>Je sepsána písemně</a:t>
            </a:r>
            <a:r>
              <a:rPr lang="cs-CZ" smtClean="0">
                <a:latin typeface="Arial" charset="0"/>
              </a:rPr>
              <a:t>.</a:t>
            </a:r>
          </a:p>
          <a:p>
            <a:r>
              <a:rPr lang="cs-CZ" smtClean="0"/>
              <a:t>Neodvádí se sociální a zdravotní pojištění.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2060"/>
                </a:solidFill>
              </a:rPr>
              <a:t>Dohoda o provedení práce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2349500"/>
            <a:ext cx="6777037" cy="3508375"/>
          </a:xfrm>
        </p:spPr>
        <p:txBody>
          <a:bodyPr>
            <a:normAutofit/>
          </a:bodyPr>
          <a:lstStyle/>
          <a:p>
            <a:r>
              <a:rPr lang="cs-CZ" smtClean="0"/>
              <a:t>Musí být uzavřena písemně</a:t>
            </a:r>
          </a:p>
          <a:p>
            <a:r>
              <a:rPr lang="cs-CZ" smtClean="0"/>
              <a:t>Předpokládaný rozsah prací může přesahovat 300 hodin ročně.</a:t>
            </a:r>
          </a:p>
          <a:p>
            <a:r>
              <a:rPr lang="cs-CZ" smtClean="0"/>
              <a:t>Nesmí přesáhnou ½ týdenní pracovní doby</a:t>
            </a:r>
          </a:p>
          <a:p>
            <a:r>
              <a:rPr lang="cs-CZ" smtClean="0"/>
              <a:t>Odvádí se sociální a zdravotní pojištění.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002060"/>
                </a:solidFill>
              </a:rPr>
              <a:t>Dohoda o pracovní činnosti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latin typeface="Arial" charset="0"/>
              </a:rPr>
              <a:t>Zákoník práce č.262/2006 sb.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rial" charset="0"/>
                <a:hlinkClick r:id="rId2"/>
              </a:rPr>
              <a:t>www.microsoftoffice.com</a:t>
            </a:r>
            <a:endParaRPr lang="cs-CZ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endParaRPr lang="cs-CZ" smtClean="0">
              <a:latin typeface="Arial" charset="0"/>
            </a:endParaRPr>
          </a:p>
        </p:txBody>
      </p:sp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chemeClr val="tx1"/>
                </a:solidFill>
                <a:latin typeface="Arial" charset="0"/>
              </a:rPr>
              <a:t>Použité 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</TotalTime>
  <Words>173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Snímek 1</vt:lpstr>
      <vt:lpstr>ANOTACE</vt:lpstr>
      <vt:lpstr>ZÁKONÍK PRÁCE</vt:lpstr>
      <vt:lpstr>Práce konané mimo pracovní poměr</vt:lpstr>
      <vt:lpstr>Dohoda o provedení práce</vt:lpstr>
      <vt:lpstr>Dohoda o pracovní činnosti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Veronika Dostálková</dc:creator>
  <cp:lastModifiedBy>Veronika Dostálková</cp:lastModifiedBy>
  <cp:revision>7</cp:revision>
  <dcterms:created xsi:type="dcterms:W3CDTF">2013-01-13T15:18:42Z</dcterms:created>
  <dcterms:modified xsi:type="dcterms:W3CDTF">2013-02-10T17:05:49Z</dcterms:modified>
</cp:coreProperties>
</file>