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68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5A89E60-1FA2-4FE1-9E18-1A766317CE3A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3DF69B3-C074-4679-A6E3-7B2F62AEEF5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2C2F361-3710-4F69-82B7-29A2D9EFE2E3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DFEE5D0-B7F2-4496-9302-4731DB2C176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3E37A23-7A3F-440F-9AE9-11DDE33C01A8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48894C6-B24B-4EF1-B516-C48B95E5B3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9F2CA9-5689-446B-8CE2-D1FF73A4F33F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A6CBD3C-2EC9-43D6-A66C-0FE96DE0438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6AEEBC3-9422-4464-8E3E-240997CCAE6A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7ED9585-3DB0-42E4-80A2-757AC72D459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1D33F0E-30FE-4AF7-93DE-2694F1C49757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A18A42C-2742-4010-A0B0-19592B9F564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FDE1C19-5234-419A-920F-C2A15B3AED31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672980E-8CFD-4CF7-AF8D-9BBB2519834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6255789B-1C5B-4020-A2F5-506848B2CD1B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E373B4D-D976-4D81-AC23-9F574C037C6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AD3AE9CA-9354-4EA2-AF4E-29FBABDD23A9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0AE834C4-2E78-49F8-BF3E-8D745A23C49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3DF1344-955C-4A15-B057-D8F53815E009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BE9C9B7-F30D-4C30-B113-EE1447D3E60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BDCB99F-BD05-4C44-88D5-2CA743817199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9F8D1B2-6072-4424-B299-50F4E534CFA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E72CBC0-EA4E-48AA-AB34-AE3E054E64B9}" type="datetimeFigureOut">
              <a:rPr lang="cs-CZ" smtClean="0"/>
              <a:pPr>
                <a:defRPr/>
              </a:pPr>
              <a:t>21.2.2013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2526C5A-0241-432C-99C2-1BCF69FC894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19919" y="0"/>
            <a:ext cx="95551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Ing. Veronika Dostálková MBA</a:t>
            </a:r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3276600" y="2708275"/>
            <a:ext cx="385471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600" b="1" dirty="0" smtClean="0"/>
              <a:t>PRACOVNÍ ŘÁD A PRACOVNÍ KÁZEŇ</a:t>
            </a:r>
            <a:endParaRPr lang="cs-CZ" sz="1600" b="1" dirty="0"/>
          </a:p>
        </p:txBody>
      </p:sp>
      <p:sp>
        <p:nvSpPr>
          <p:cNvPr id="5125" name="Rectangle 7"/>
          <p:cNvSpPr>
            <a:spLocks noChangeArrowheads="1"/>
          </p:cNvSpPr>
          <p:nvPr/>
        </p:nvSpPr>
        <p:spPr bwMode="auto">
          <a:xfrm>
            <a:off x="3348038" y="3429000"/>
            <a:ext cx="2279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Podnik a podnikání</a:t>
            </a:r>
          </a:p>
        </p:txBody>
      </p:sp>
      <p:sp>
        <p:nvSpPr>
          <p:cNvPr id="5126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 3. ročník</a:t>
            </a:r>
          </a:p>
        </p:txBody>
      </p:sp>
      <p:sp>
        <p:nvSpPr>
          <p:cNvPr id="512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="" xmlns:p14="http://schemas.microsoft.com/office/powerpoint/2010/main" val="259219465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</a:t>
            </a:r>
            <a:r>
              <a:rPr lang="cs-CZ" dirty="0" smtClean="0">
                <a:latin typeface="Arial" charset="0"/>
                <a:cs typeface="Arial" charset="0"/>
              </a:rPr>
              <a:t>                        s </a:t>
            </a:r>
            <a:r>
              <a:rPr lang="cs-CZ" dirty="0" smtClean="0">
                <a:latin typeface="Arial" charset="0"/>
                <a:cs typeface="Arial" charset="0"/>
              </a:rPr>
              <a:t>názvem </a:t>
            </a:r>
            <a:r>
              <a:rPr lang="cs-CZ" u="sng" dirty="0" smtClean="0">
                <a:latin typeface="Arial" charset="0"/>
                <a:cs typeface="Arial" charset="0"/>
              </a:rPr>
              <a:t>Podnik a podnikání </a:t>
            </a:r>
            <a:r>
              <a:rPr lang="cs-CZ" b="1" u="sng" dirty="0" smtClean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je poskytnout žákům potřebné informace o pojmu ekonomie, podnik a podnikání.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</a:t>
            </a:r>
            <a:r>
              <a:rPr lang="cs-CZ" dirty="0" smtClean="0">
                <a:latin typeface="Arial" charset="0"/>
                <a:cs typeface="Arial" charset="0"/>
              </a:rPr>
              <a:t>             v </a:t>
            </a:r>
            <a:r>
              <a:rPr lang="cs-CZ" dirty="0" smtClean="0">
                <a:latin typeface="Arial" charset="0"/>
                <a:cs typeface="Arial" charset="0"/>
              </a:rPr>
              <a:t>předmětu Ekonomie </a:t>
            </a:r>
            <a:r>
              <a:rPr lang="cs-CZ" dirty="0">
                <a:latin typeface="Arial" charset="0"/>
                <a:cs typeface="Arial" charset="0"/>
              </a:rPr>
              <a:t>na naší SŠ.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Arial" charset="0"/>
                <a:cs typeface="Arial" charset="0"/>
              </a:rPr>
              <a:t>Konkrétně tato prezentace je zaměřena </a:t>
            </a:r>
            <a:r>
              <a:rPr lang="cs-CZ" dirty="0" smtClean="0">
                <a:latin typeface="Arial" charset="0"/>
                <a:cs typeface="Arial" charset="0"/>
              </a:rPr>
              <a:t>                               na </a:t>
            </a:r>
            <a:r>
              <a:rPr lang="cs-CZ" u="sng" dirty="0" smtClean="0">
                <a:latin typeface="Arial" charset="0"/>
                <a:cs typeface="Arial" charset="0"/>
              </a:rPr>
              <a:t>pracovní řád a pracovní kázeň.</a:t>
            </a:r>
            <a:endParaRPr lang="cs-CZ" u="sng" dirty="0"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779912" y="2130425"/>
            <a:ext cx="4678288" cy="1470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2060"/>
                </a:solidFill>
              </a:rPr>
              <a:t>PRACOVNÍ ŘÁD A PRACOVNÍ KÁZEŇ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4341" name="Picture 5" descr="MC90028086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132856"/>
            <a:ext cx="3600450" cy="33512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132856"/>
            <a:ext cx="8229600" cy="4525963"/>
          </a:xfrm>
        </p:spPr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dirty="0" smtClean="0"/>
              <a:t>Vychází ze zákoníku práce.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dirty="0" smtClean="0"/>
              <a:t>Musí být k dispozici všem zaměstnancům.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dirty="0" smtClean="0"/>
              <a:t>Bývá vyvěšen na místě přístupném všem zaměstnancům.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dirty="0" smtClean="0"/>
              <a:t>Obsahuje informace a pracovní době, dovolené, plnění povinností.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Pracovní řád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Pracovní kázní je myšleno uvědomělé plnění povinností plynoucích z pracovního řádu, pracovní smlouvy a z pokynů nadřízených.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Pracovat svědomitě a řádně.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Plně využívat pracovní dobu k práci.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Dodržovat předpisy BOZP.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Řádně hospodařit se svěřeným majetkem.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Pracovní kázeň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00808"/>
            <a:ext cx="7136457" cy="4157067"/>
          </a:xfrm>
        </p:spPr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Při porušení pracovní kázně může zaměstnavatel se zaměstnancem rozvázat pracovní poměr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Porušení pracovní kázně</a:t>
            </a:r>
          </a:p>
        </p:txBody>
      </p:sp>
      <p:pic>
        <p:nvPicPr>
          <p:cNvPr id="17412" name="Picture 4" descr="MC90034650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4005263"/>
            <a:ext cx="1547813" cy="1790700"/>
          </a:xfrm>
          <a:prstGeom prst="rect">
            <a:avLst/>
          </a:prstGeom>
          <a:noFill/>
        </p:spPr>
      </p:pic>
      <p:pic>
        <p:nvPicPr>
          <p:cNvPr id="17413" name="Picture 5" descr="MC90034649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825" y="4005263"/>
            <a:ext cx="1547813" cy="17922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/>
              <a:t>Kdyby jste byli nadřízeným</a:t>
            </a:r>
            <a:r>
              <a:rPr lang="cs-CZ" smtClean="0">
                <a:latin typeface="Arial" charset="0"/>
              </a:rPr>
              <a:t>i</a:t>
            </a:r>
            <a:r>
              <a:rPr lang="cs-CZ" smtClean="0"/>
              <a:t> několika zaměstnanců. Jaké povinnosti by museli plnit vaši podřízení?</a:t>
            </a:r>
          </a:p>
          <a:p>
            <a:pPr marL="68263" indent="0" eaLnBrk="1" hangingPunct="1">
              <a:buFont typeface="Wingdings 2" pitchFamily="18" charset="2"/>
              <a:buNone/>
            </a:pPr>
            <a:endParaRPr lang="cs-CZ" smtClean="0"/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/>
              <a:t>Jak by jste docílili toho, aby tyto požadované povinnosti zaměstnanci plnili?</a:t>
            </a:r>
          </a:p>
          <a:p>
            <a:pPr marL="68263" indent="0"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FF0000"/>
                </a:solidFill>
              </a:rPr>
              <a:t>Úkol: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Zaměstnanci v pracovním poměru přísluší dovolená na zotavenou za kalendářní rok, jestliže odpracoval alespoň 60 dnů.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Základní délka dovolené jsou 4 </a:t>
            </a:r>
            <a:r>
              <a:rPr lang="cs-CZ" dirty="0" smtClean="0"/>
              <a:t>týdny,                           </a:t>
            </a:r>
            <a:r>
              <a:rPr lang="cs-CZ" dirty="0" smtClean="0"/>
              <a:t>tzn. 20 dnů.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V některých zaměstnáních se uděluje další dovolená: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Dodatková (horníci)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Další dovolená (nepřízeň počasí)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Dovolená na zotavenou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Zaměstnavatel má právo na krácení dovolené zaměstnanci v těchto případech: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Neomluvená zameškaná směna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Výkon trestu odnětí svobody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Dlouhodobá nepřítomnost v práci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Krácení dovolené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263" indent="0" algn="ctr" eaLnBrk="1" hangingPunct="1">
              <a:buFont typeface="Wingdings 2" pitchFamily="18" charset="2"/>
              <a:buNone/>
            </a:pPr>
            <a:r>
              <a:rPr lang="cs-CZ" smtClean="0">
                <a:solidFill>
                  <a:srgbClr val="FF0000"/>
                </a:solidFill>
              </a:rPr>
              <a:t>Dobu čerpání dovolené určuje zaměstnavatel.</a:t>
            </a:r>
          </a:p>
          <a:p>
            <a:pPr marL="68263" indent="0" algn="ctr" eaLnBrk="1" hangingPunct="1">
              <a:buFont typeface="Wingdings 2" pitchFamily="18" charset="2"/>
              <a:buNone/>
            </a:pPr>
            <a:endParaRPr lang="cs-CZ" smtClean="0">
              <a:solidFill>
                <a:srgbClr val="FF0000"/>
              </a:solidFill>
            </a:endParaRP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Zbývající část nevyčerpané dovolené se převádí do dalšího kalendářního roku</a:t>
            </a:r>
            <a:r>
              <a:rPr lang="cs-CZ" smtClean="0">
                <a:solidFill>
                  <a:schemeClr val="tx1"/>
                </a:solidFill>
                <a:latin typeface="Arial" charset="0"/>
              </a:rPr>
              <a:t>.</a:t>
            </a:r>
          </a:p>
          <a:p>
            <a:pPr marL="68263" indent="0" eaLnBrk="1" hangingPunct="1">
              <a:buFont typeface="Wingdings 2" pitchFamily="18" charset="2"/>
              <a:buNone/>
            </a:pPr>
            <a:endParaRPr lang="cs-CZ" smtClean="0">
              <a:solidFill>
                <a:schemeClr val="tx1"/>
              </a:solidFill>
            </a:endParaRP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>
                <a:solidFill>
                  <a:schemeClr val="tx1"/>
                </a:solidFill>
              </a:rPr>
              <a:t>Za dobu dovolené obdrží zaměstnanec náhradu mzdy ve výši průměrného výdělku.</a:t>
            </a:r>
          </a:p>
          <a:p>
            <a:pPr marL="68263" indent="0" algn="ctr" eaLnBrk="1" hangingPunct="1">
              <a:buFont typeface="Wingdings 2" pitchFamily="18" charset="2"/>
              <a:buNone/>
            </a:pPr>
            <a:endParaRPr lang="cs-CZ" smtClean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2060"/>
                </a:solidFill>
              </a:rPr>
              <a:t>Doba čerpání dovolené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KLÍNSKÝ, Petr; MUNCH, Otto. </a:t>
            </a:r>
            <a:r>
              <a:rPr lang="cs-CZ" i="1" dirty="0" smtClean="0"/>
              <a:t>Ekonomika pro obchodní akademie a ostatní střední školy 1-4</a:t>
            </a:r>
            <a:r>
              <a:rPr lang="cs-CZ" dirty="0" smtClean="0"/>
              <a:t>. Praha: Fortuna, 2006, ISBN 978-80-7402-093-3.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BELLOVÁ, Jana; ZLÁMAL, Jaroslav; MENDL, Zdeněk. </a:t>
            </a:r>
            <a:r>
              <a:rPr lang="cs-CZ" i="1" dirty="0" smtClean="0"/>
              <a:t>Ekonomie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 s.r.o., 2011, ISBN 978-80-7402-093-3. </a:t>
            </a:r>
          </a:p>
          <a:p>
            <a:pPr>
              <a:buNone/>
            </a:pPr>
            <a:r>
              <a:rPr lang="cs-CZ" dirty="0" smtClean="0">
                <a:latin typeface="Arial" charset="0"/>
                <a:hlinkClick r:id="rId2"/>
              </a:rPr>
              <a:t>www.office.</a:t>
            </a:r>
            <a:r>
              <a:rPr lang="cs-CZ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charset="0"/>
                <a:hlinkClick r:id="rId2"/>
              </a:rPr>
              <a:t>m</a:t>
            </a:r>
            <a:r>
              <a:rPr lang="cs-CZ" dirty="0" err="1" smtClean="0">
                <a:solidFill>
                  <a:srgbClr val="FF0000"/>
                </a:solidFill>
                <a:latin typeface="Arial" charset="0"/>
                <a:hlinkClick r:id="rId2"/>
              </a:rPr>
              <a:t>icro</a:t>
            </a:r>
            <a:r>
              <a:rPr lang="cs-CZ" dirty="0" err="1" smtClean="0">
                <a:latin typeface="Arial" charset="0"/>
                <a:hlinkClick r:id="rId2"/>
              </a:rPr>
              <a:t>soft.com</a:t>
            </a:r>
            <a:endParaRPr lang="cs-CZ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</p:txBody>
      </p:sp>
      <p:sp>
        <p:nvSpPr>
          <p:cNvPr id="2560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  <a:latin typeface="Arial" charset="0"/>
              </a:rPr>
              <a:t>Použité 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68</TotalTime>
  <Words>321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ANOTACE</vt:lpstr>
      <vt:lpstr>PRACOVNÍ ŘÁD A PRACOVNÍ KÁZEŇ</vt:lpstr>
      <vt:lpstr>Pracovní řád</vt:lpstr>
      <vt:lpstr>Pracovní kázeň</vt:lpstr>
      <vt:lpstr>Porušení pracovní kázně</vt:lpstr>
      <vt:lpstr>Úkol:</vt:lpstr>
      <vt:lpstr>Dovolená na zotavenou</vt:lpstr>
      <vt:lpstr>Krácení dovolené</vt:lpstr>
      <vt:lpstr>Doba čerpání dovolené</vt:lpstr>
      <vt:lpstr>Použité zdroje</vt:lpstr>
    </vt:vector>
  </TitlesOfParts>
  <Company>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ŘÁD A PRACOVNÍ KÁZEŇ</dc:title>
  <dc:creator>dostalkovaveronika</dc:creator>
  <cp:lastModifiedBy>Dum</cp:lastModifiedBy>
  <cp:revision>13</cp:revision>
  <dcterms:created xsi:type="dcterms:W3CDTF">2012-06-20T07:56:15Z</dcterms:created>
  <dcterms:modified xsi:type="dcterms:W3CDTF">2013-02-21T10:48:34Z</dcterms:modified>
</cp:coreProperties>
</file>