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7" r:id="rId1"/>
  </p:sldMasterIdLst>
  <p:sldIdLst>
    <p:sldId id="268" r:id="rId2"/>
    <p:sldId id="267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6" r:id="rId1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8" d="100"/>
          <a:sy n="78" d="100"/>
        </p:scale>
        <p:origin x="-720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4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9EA8F1D-1279-4752-99AB-E0CEA86E0ED1}" type="doc">
      <dgm:prSet loTypeId="urn:microsoft.com/office/officeart/2005/8/layout/list1" loCatId="list" qsTypeId="urn:microsoft.com/office/officeart/2005/8/quickstyle/simple1#4" qsCatId="simple" csTypeId="urn:microsoft.com/office/officeart/2005/8/colors/accent1_2#4" csCatId="accent1" phldr="1"/>
      <dgm:spPr/>
      <dgm:t>
        <a:bodyPr/>
        <a:lstStyle/>
        <a:p>
          <a:endParaRPr lang="cs-CZ"/>
        </a:p>
      </dgm:t>
    </dgm:pt>
    <dgm:pt modelId="{ECB66C05-B5DC-4129-BDDC-6D426525F2F9}">
      <dgm:prSet phldrT="[Text]" custT="1"/>
      <dgm:spPr/>
      <dgm:t>
        <a:bodyPr/>
        <a:lstStyle/>
        <a:p>
          <a:r>
            <a:rPr lang="cs-CZ" sz="3200" b="1" dirty="0" smtClean="0">
              <a:solidFill>
                <a:srgbClr val="FF0000"/>
              </a:solidFill>
            </a:rPr>
            <a:t>Hrubá mzda</a:t>
          </a:r>
          <a:endParaRPr lang="cs-CZ" sz="3200" b="1" dirty="0">
            <a:solidFill>
              <a:srgbClr val="FF0000"/>
            </a:solidFill>
          </a:endParaRPr>
        </a:p>
      </dgm:t>
    </dgm:pt>
    <dgm:pt modelId="{69AD4BC4-EE4C-4A3C-A1FB-CAB4521B5B04}" type="parTrans" cxnId="{217D5183-5FFD-42BA-A7B1-2309E36C8157}">
      <dgm:prSet/>
      <dgm:spPr/>
      <dgm:t>
        <a:bodyPr/>
        <a:lstStyle/>
        <a:p>
          <a:endParaRPr lang="cs-CZ"/>
        </a:p>
      </dgm:t>
    </dgm:pt>
    <dgm:pt modelId="{9AA47E97-CF7D-49B6-B2A4-A259B3B6EE39}" type="sibTrans" cxnId="{217D5183-5FFD-42BA-A7B1-2309E36C8157}">
      <dgm:prSet/>
      <dgm:spPr/>
      <dgm:t>
        <a:bodyPr/>
        <a:lstStyle/>
        <a:p>
          <a:endParaRPr lang="cs-CZ"/>
        </a:p>
      </dgm:t>
    </dgm:pt>
    <dgm:pt modelId="{C804540C-FFF0-46CA-BCFD-7F24F755168E}">
      <dgm:prSet phldrT="[Text]" custT="1"/>
      <dgm:spPr/>
      <dgm:t>
        <a:bodyPr/>
        <a:lstStyle/>
        <a:p>
          <a:r>
            <a:rPr lang="cs-CZ" sz="2800" b="1" dirty="0" err="1" smtClean="0">
              <a:solidFill>
                <a:srgbClr val="FF0000"/>
              </a:solidFill>
            </a:rPr>
            <a:t>Superhrubá</a:t>
          </a:r>
          <a:r>
            <a:rPr lang="cs-CZ" sz="2800" b="1" dirty="0" smtClean="0">
              <a:solidFill>
                <a:srgbClr val="FF0000"/>
              </a:solidFill>
            </a:rPr>
            <a:t> mzda</a:t>
          </a:r>
          <a:endParaRPr lang="cs-CZ" sz="2800" b="1" dirty="0">
            <a:solidFill>
              <a:srgbClr val="FF0000"/>
            </a:solidFill>
          </a:endParaRPr>
        </a:p>
      </dgm:t>
    </dgm:pt>
    <dgm:pt modelId="{3FA7DFAD-803D-43B6-97FA-8AE580686345}" type="parTrans" cxnId="{7ABBB442-AAA7-4788-A541-E17CE13849DE}">
      <dgm:prSet/>
      <dgm:spPr/>
      <dgm:t>
        <a:bodyPr/>
        <a:lstStyle/>
        <a:p>
          <a:endParaRPr lang="cs-CZ"/>
        </a:p>
      </dgm:t>
    </dgm:pt>
    <dgm:pt modelId="{85ABBD67-7686-4F8F-B784-1E0354BE8AFC}" type="sibTrans" cxnId="{7ABBB442-AAA7-4788-A541-E17CE13849DE}">
      <dgm:prSet/>
      <dgm:spPr/>
      <dgm:t>
        <a:bodyPr/>
        <a:lstStyle/>
        <a:p>
          <a:endParaRPr lang="cs-CZ"/>
        </a:p>
      </dgm:t>
    </dgm:pt>
    <dgm:pt modelId="{C49056DF-4D8F-4521-BDA0-7FEC2ECD3153}">
      <dgm:prSet phldrT="[Text]" custT="1"/>
      <dgm:spPr/>
      <dgm:t>
        <a:bodyPr/>
        <a:lstStyle/>
        <a:p>
          <a:r>
            <a:rPr lang="cs-CZ" sz="2800" b="1" dirty="0" smtClean="0">
              <a:solidFill>
                <a:srgbClr val="FF0000"/>
              </a:solidFill>
            </a:rPr>
            <a:t>Čistá mzda</a:t>
          </a:r>
          <a:endParaRPr lang="cs-CZ" sz="2800" b="1" dirty="0">
            <a:solidFill>
              <a:srgbClr val="FF0000"/>
            </a:solidFill>
          </a:endParaRPr>
        </a:p>
      </dgm:t>
    </dgm:pt>
    <dgm:pt modelId="{3FA78B46-036F-4E26-9BB5-2B16A0A6BDA1}" type="parTrans" cxnId="{0775CF41-5DD4-4828-B4C4-B81002602D38}">
      <dgm:prSet/>
      <dgm:spPr/>
      <dgm:t>
        <a:bodyPr/>
        <a:lstStyle/>
        <a:p>
          <a:endParaRPr lang="cs-CZ"/>
        </a:p>
      </dgm:t>
    </dgm:pt>
    <dgm:pt modelId="{37BB3FB3-56DE-4B48-B9AC-1A24FA276D7B}" type="sibTrans" cxnId="{0775CF41-5DD4-4828-B4C4-B81002602D38}">
      <dgm:prSet/>
      <dgm:spPr/>
      <dgm:t>
        <a:bodyPr/>
        <a:lstStyle/>
        <a:p>
          <a:endParaRPr lang="cs-CZ"/>
        </a:p>
      </dgm:t>
    </dgm:pt>
    <dgm:pt modelId="{84E7743A-3656-4649-9459-0EBE8397EA81}" type="pres">
      <dgm:prSet presAssocID="{49EA8F1D-1279-4752-99AB-E0CEA86E0ED1}" presName="linear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6CA1EED6-D81C-4EE1-9527-C7344C7D446C}" type="pres">
      <dgm:prSet presAssocID="{ECB66C05-B5DC-4129-BDDC-6D426525F2F9}" presName="parentLin" presStyleCnt="0"/>
      <dgm:spPr/>
    </dgm:pt>
    <dgm:pt modelId="{FCF1404E-B1BD-4A22-9C78-18EFD868B248}" type="pres">
      <dgm:prSet presAssocID="{ECB66C05-B5DC-4129-BDDC-6D426525F2F9}" presName="parentLeftMargin" presStyleLbl="node1" presStyleIdx="0" presStyleCnt="3"/>
      <dgm:spPr/>
      <dgm:t>
        <a:bodyPr/>
        <a:lstStyle/>
        <a:p>
          <a:endParaRPr lang="cs-CZ"/>
        </a:p>
      </dgm:t>
    </dgm:pt>
    <dgm:pt modelId="{DDF5944E-DF27-474D-94BA-ED43CBC4FF4D}" type="pres">
      <dgm:prSet presAssocID="{ECB66C05-B5DC-4129-BDDC-6D426525F2F9}" presName="parentText" presStyleLbl="node1" presStyleIdx="0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39CA0B1-143C-4185-BED7-055C8C256769}" type="pres">
      <dgm:prSet presAssocID="{ECB66C05-B5DC-4129-BDDC-6D426525F2F9}" presName="negativeSpace" presStyleCnt="0"/>
      <dgm:spPr/>
    </dgm:pt>
    <dgm:pt modelId="{783C6AAA-F84F-434E-B6D2-98B0EC405251}" type="pres">
      <dgm:prSet presAssocID="{ECB66C05-B5DC-4129-BDDC-6D426525F2F9}" presName="childText" presStyleLbl="conFgAcc1" presStyleIdx="0" presStyleCnt="3" custLinFactY="-116457" custLinFactNeighborX="60345" custLinFactNeighborY="-200000">
        <dgm:presLayoutVars>
          <dgm:bulletEnabled val="1"/>
        </dgm:presLayoutVars>
      </dgm:prSet>
      <dgm:spPr/>
    </dgm:pt>
    <dgm:pt modelId="{4A1DBD97-FC7C-4D76-8AFF-762639FA8AEA}" type="pres">
      <dgm:prSet presAssocID="{9AA47E97-CF7D-49B6-B2A4-A259B3B6EE39}" presName="spaceBetweenRectangles" presStyleCnt="0"/>
      <dgm:spPr/>
    </dgm:pt>
    <dgm:pt modelId="{C9390A2A-EE0D-4DF6-B657-A7AD9F9C71C8}" type="pres">
      <dgm:prSet presAssocID="{C804540C-FFF0-46CA-BCFD-7F24F755168E}" presName="parentLin" presStyleCnt="0"/>
      <dgm:spPr/>
    </dgm:pt>
    <dgm:pt modelId="{3446FA41-DBA1-4A2A-BCAD-4FECD62356B8}" type="pres">
      <dgm:prSet presAssocID="{C804540C-FFF0-46CA-BCFD-7F24F755168E}" presName="parentLeftMargin" presStyleLbl="node1" presStyleIdx="0" presStyleCnt="3"/>
      <dgm:spPr/>
      <dgm:t>
        <a:bodyPr/>
        <a:lstStyle/>
        <a:p>
          <a:endParaRPr lang="cs-CZ"/>
        </a:p>
      </dgm:t>
    </dgm:pt>
    <dgm:pt modelId="{5747F96D-E58A-49D6-AA9A-73B666AB37C5}" type="pres">
      <dgm:prSet presAssocID="{C804540C-FFF0-46CA-BCFD-7F24F755168E}" presName="parentText" presStyleLbl="node1" presStyleIdx="1" presStyleCnt="3" custScaleX="13694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85B231D-26A3-437D-8C3C-470EFAC026CF}" type="pres">
      <dgm:prSet presAssocID="{C804540C-FFF0-46CA-BCFD-7F24F755168E}" presName="negativeSpace" presStyleCnt="0"/>
      <dgm:spPr/>
    </dgm:pt>
    <dgm:pt modelId="{E03E8BA2-BF23-47D6-BEEB-813DB9BE50D9}" type="pres">
      <dgm:prSet presAssocID="{C804540C-FFF0-46CA-BCFD-7F24F755168E}" presName="childText" presStyleLbl="conFgAcc1" presStyleIdx="1" presStyleCnt="3">
        <dgm:presLayoutVars>
          <dgm:bulletEnabled val="1"/>
        </dgm:presLayoutVars>
      </dgm:prSet>
      <dgm:spPr/>
    </dgm:pt>
    <dgm:pt modelId="{B8899C6D-F994-4C6C-AF0D-4CF40C246A98}" type="pres">
      <dgm:prSet presAssocID="{85ABBD67-7686-4F8F-B784-1E0354BE8AFC}" presName="spaceBetweenRectangles" presStyleCnt="0"/>
      <dgm:spPr/>
    </dgm:pt>
    <dgm:pt modelId="{A8C2B912-E06D-4ADE-8226-429DAA2C5F4B}" type="pres">
      <dgm:prSet presAssocID="{C49056DF-4D8F-4521-BDA0-7FEC2ECD3153}" presName="parentLin" presStyleCnt="0"/>
      <dgm:spPr/>
    </dgm:pt>
    <dgm:pt modelId="{464266DC-C765-4935-B6C5-A26567B53DAE}" type="pres">
      <dgm:prSet presAssocID="{C49056DF-4D8F-4521-BDA0-7FEC2ECD3153}" presName="parentLeftMargin" presStyleLbl="node1" presStyleIdx="1" presStyleCnt="3"/>
      <dgm:spPr/>
      <dgm:t>
        <a:bodyPr/>
        <a:lstStyle/>
        <a:p>
          <a:endParaRPr lang="cs-CZ"/>
        </a:p>
      </dgm:t>
    </dgm:pt>
    <dgm:pt modelId="{4EE7CC36-D0C8-4451-B407-CD2794306D62}" type="pres">
      <dgm:prSet presAssocID="{C49056DF-4D8F-4521-BDA0-7FEC2ECD3153}" presName="parentText" presStyleLbl="node1" presStyleIdx="2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0921587-EE94-411C-A192-CF3F9323657F}" type="pres">
      <dgm:prSet presAssocID="{C49056DF-4D8F-4521-BDA0-7FEC2ECD3153}" presName="negativeSpace" presStyleCnt="0"/>
      <dgm:spPr/>
    </dgm:pt>
    <dgm:pt modelId="{FF6445A6-FAB8-4DE8-BF36-09389DACD8FB}" type="pres">
      <dgm:prSet presAssocID="{C49056DF-4D8F-4521-BDA0-7FEC2ECD3153}" presName="childText" presStyleLbl="conFgAcc1" presStyleIdx="2" presStyleCnt="3">
        <dgm:presLayoutVars>
          <dgm:bulletEnabled val="1"/>
        </dgm:presLayoutVars>
      </dgm:prSet>
      <dgm:spPr/>
    </dgm:pt>
  </dgm:ptLst>
  <dgm:cxnLst>
    <dgm:cxn modelId="{5CACD8CD-2304-4FAD-ACAF-75925172C8CC}" type="presOf" srcId="{ECB66C05-B5DC-4129-BDDC-6D426525F2F9}" destId="{FCF1404E-B1BD-4A22-9C78-18EFD868B248}" srcOrd="0" destOrd="0" presId="urn:microsoft.com/office/officeart/2005/8/layout/list1"/>
    <dgm:cxn modelId="{0775CF41-5DD4-4828-B4C4-B81002602D38}" srcId="{49EA8F1D-1279-4752-99AB-E0CEA86E0ED1}" destId="{C49056DF-4D8F-4521-BDA0-7FEC2ECD3153}" srcOrd="2" destOrd="0" parTransId="{3FA78B46-036F-4E26-9BB5-2B16A0A6BDA1}" sibTransId="{37BB3FB3-56DE-4B48-B9AC-1A24FA276D7B}"/>
    <dgm:cxn modelId="{08FDF1FF-FA71-4E09-B755-8DBCF9335A2F}" type="presOf" srcId="{C804540C-FFF0-46CA-BCFD-7F24F755168E}" destId="{5747F96D-E58A-49D6-AA9A-73B666AB37C5}" srcOrd="1" destOrd="0" presId="urn:microsoft.com/office/officeart/2005/8/layout/list1"/>
    <dgm:cxn modelId="{7ABBB442-AAA7-4788-A541-E17CE13849DE}" srcId="{49EA8F1D-1279-4752-99AB-E0CEA86E0ED1}" destId="{C804540C-FFF0-46CA-BCFD-7F24F755168E}" srcOrd="1" destOrd="0" parTransId="{3FA7DFAD-803D-43B6-97FA-8AE580686345}" sibTransId="{85ABBD67-7686-4F8F-B784-1E0354BE8AFC}"/>
    <dgm:cxn modelId="{943E5CEF-B087-4A94-98F9-F9D82727BEDD}" type="presOf" srcId="{C49056DF-4D8F-4521-BDA0-7FEC2ECD3153}" destId="{464266DC-C765-4935-B6C5-A26567B53DAE}" srcOrd="0" destOrd="0" presId="urn:microsoft.com/office/officeart/2005/8/layout/list1"/>
    <dgm:cxn modelId="{F5960CF2-3ACC-4D6B-98D5-540E3532BDDA}" type="presOf" srcId="{ECB66C05-B5DC-4129-BDDC-6D426525F2F9}" destId="{DDF5944E-DF27-474D-94BA-ED43CBC4FF4D}" srcOrd="1" destOrd="0" presId="urn:microsoft.com/office/officeart/2005/8/layout/list1"/>
    <dgm:cxn modelId="{B7FDF29F-CEA5-4080-A03E-CD92B14D36B6}" type="presOf" srcId="{C49056DF-4D8F-4521-BDA0-7FEC2ECD3153}" destId="{4EE7CC36-D0C8-4451-B407-CD2794306D62}" srcOrd="1" destOrd="0" presId="urn:microsoft.com/office/officeart/2005/8/layout/list1"/>
    <dgm:cxn modelId="{B9582028-0730-4E0B-8C6A-E0760628B702}" type="presOf" srcId="{49EA8F1D-1279-4752-99AB-E0CEA86E0ED1}" destId="{84E7743A-3656-4649-9459-0EBE8397EA81}" srcOrd="0" destOrd="0" presId="urn:microsoft.com/office/officeart/2005/8/layout/list1"/>
    <dgm:cxn modelId="{217D5183-5FFD-42BA-A7B1-2309E36C8157}" srcId="{49EA8F1D-1279-4752-99AB-E0CEA86E0ED1}" destId="{ECB66C05-B5DC-4129-BDDC-6D426525F2F9}" srcOrd="0" destOrd="0" parTransId="{69AD4BC4-EE4C-4A3C-A1FB-CAB4521B5B04}" sibTransId="{9AA47E97-CF7D-49B6-B2A4-A259B3B6EE39}"/>
    <dgm:cxn modelId="{DA201A3D-03C0-4BF2-8ACD-15E5046536A3}" type="presOf" srcId="{C804540C-FFF0-46CA-BCFD-7F24F755168E}" destId="{3446FA41-DBA1-4A2A-BCAD-4FECD62356B8}" srcOrd="0" destOrd="0" presId="urn:microsoft.com/office/officeart/2005/8/layout/list1"/>
    <dgm:cxn modelId="{48BD8CC4-0AC5-4D16-A629-36FC563DC183}" type="presParOf" srcId="{84E7743A-3656-4649-9459-0EBE8397EA81}" destId="{6CA1EED6-D81C-4EE1-9527-C7344C7D446C}" srcOrd="0" destOrd="0" presId="urn:microsoft.com/office/officeart/2005/8/layout/list1"/>
    <dgm:cxn modelId="{A71A87E5-2DCD-48C3-B432-B11D8A2ACD27}" type="presParOf" srcId="{6CA1EED6-D81C-4EE1-9527-C7344C7D446C}" destId="{FCF1404E-B1BD-4A22-9C78-18EFD868B248}" srcOrd="0" destOrd="0" presId="urn:microsoft.com/office/officeart/2005/8/layout/list1"/>
    <dgm:cxn modelId="{EE246A2F-DC7C-4749-B882-96B1C61807B7}" type="presParOf" srcId="{6CA1EED6-D81C-4EE1-9527-C7344C7D446C}" destId="{DDF5944E-DF27-474D-94BA-ED43CBC4FF4D}" srcOrd="1" destOrd="0" presId="urn:microsoft.com/office/officeart/2005/8/layout/list1"/>
    <dgm:cxn modelId="{A73B37C5-A9CB-494A-99D2-A84D3D72975D}" type="presParOf" srcId="{84E7743A-3656-4649-9459-0EBE8397EA81}" destId="{A39CA0B1-143C-4185-BED7-055C8C256769}" srcOrd="1" destOrd="0" presId="urn:microsoft.com/office/officeart/2005/8/layout/list1"/>
    <dgm:cxn modelId="{D05644CB-FA46-4D87-865E-F1973D0E511D}" type="presParOf" srcId="{84E7743A-3656-4649-9459-0EBE8397EA81}" destId="{783C6AAA-F84F-434E-B6D2-98B0EC405251}" srcOrd="2" destOrd="0" presId="urn:microsoft.com/office/officeart/2005/8/layout/list1"/>
    <dgm:cxn modelId="{C4614712-E4C4-43DB-8753-D642F8F2BCE4}" type="presParOf" srcId="{84E7743A-3656-4649-9459-0EBE8397EA81}" destId="{4A1DBD97-FC7C-4D76-8AFF-762639FA8AEA}" srcOrd="3" destOrd="0" presId="urn:microsoft.com/office/officeart/2005/8/layout/list1"/>
    <dgm:cxn modelId="{A1E86DA7-B19A-4EE1-8997-DBF3712B530B}" type="presParOf" srcId="{84E7743A-3656-4649-9459-0EBE8397EA81}" destId="{C9390A2A-EE0D-4DF6-B657-A7AD9F9C71C8}" srcOrd="4" destOrd="0" presId="urn:microsoft.com/office/officeart/2005/8/layout/list1"/>
    <dgm:cxn modelId="{22C8D4A1-0E17-496D-B94B-D5A4791F4147}" type="presParOf" srcId="{C9390A2A-EE0D-4DF6-B657-A7AD9F9C71C8}" destId="{3446FA41-DBA1-4A2A-BCAD-4FECD62356B8}" srcOrd="0" destOrd="0" presId="urn:microsoft.com/office/officeart/2005/8/layout/list1"/>
    <dgm:cxn modelId="{1FA77D57-6B9B-43E7-A8F7-C257CC0921E5}" type="presParOf" srcId="{C9390A2A-EE0D-4DF6-B657-A7AD9F9C71C8}" destId="{5747F96D-E58A-49D6-AA9A-73B666AB37C5}" srcOrd="1" destOrd="0" presId="urn:microsoft.com/office/officeart/2005/8/layout/list1"/>
    <dgm:cxn modelId="{12C12C22-C507-403B-B796-E5267E46D303}" type="presParOf" srcId="{84E7743A-3656-4649-9459-0EBE8397EA81}" destId="{685B231D-26A3-437D-8C3C-470EFAC026CF}" srcOrd="5" destOrd="0" presId="urn:microsoft.com/office/officeart/2005/8/layout/list1"/>
    <dgm:cxn modelId="{347ADE46-49C5-45FA-91F1-42F3818A6573}" type="presParOf" srcId="{84E7743A-3656-4649-9459-0EBE8397EA81}" destId="{E03E8BA2-BF23-47D6-BEEB-813DB9BE50D9}" srcOrd="6" destOrd="0" presId="urn:microsoft.com/office/officeart/2005/8/layout/list1"/>
    <dgm:cxn modelId="{ECC3B492-3858-4002-B963-257D2B178A07}" type="presParOf" srcId="{84E7743A-3656-4649-9459-0EBE8397EA81}" destId="{B8899C6D-F994-4C6C-AF0D-4CF40C246A98}" srcOrd="7" destOrd="0" presId="urn:microsoft.com/office/officeart/2005/8/layout/list1"/>
    <dgm:cxn modelId="{AA5B49C4-473E-4FE0-BC35-DC37BC3D1264}" type="presParOf" srcId="{84E7743A-3656-4649-9459-0EBE8397EA81}" destId="{A8C2B912-E06D-4ADE-8226-429DAA2C5F4B}" srcOrd="8" destOrd="0" presId="urn:microsoft.com/office/officeart/2005/8/layout/list1"/>
    <dgm:cxn modelId="{4E132DC8-AD5E-4A2F-A4EF-FBB23FE3550B}" type="presParOf" srcId="{A8C2B912-E06D-4ADE-8226-429DAA2C5F4B}" destId="{464266DC-C765-4935-B6C5-A26567B53DAE}" srcOrd="0" destOrd="0" presId="urn:microsoft.com/office/officeart/2005/8/layout/list1"/>
    <dgm:cxn modelId="{AFFEB975-2980-4335-8199-B518E9A2DD8B}" type="presParOf" srcId="{A8C2B912-E06D-4ADE-8226-429DAA2C5F4B}" destId="{4EE7CC36-D0C8-4451-B407-CD2794306D62}" srcOrd="1" destOrd="0" presId="urn:microsoft.com/office/officeart/2005/8/layout/list1"/>
    <dgm:cxn modelId="{343CF375-D2D4-400D-870A-0CA85AE10FD6}" type="presParOf" srcId="{84E7743A-3656-4649-9459-0EBE8397EA81}" destId="{70921587-EE94-411C-A192-CF3F9323657F}" srcOrd="9" destOrd="0" presId="urn:microsoft.com/office/officeart/2005/8/layout/list1"/>
    <dgm:cxn modelId="{5DC6FE84-B523-4303-B625-7BCAF12E1211}" type="presParOf" srcId="{84E7743A-3656-4649-9459-0EBE8397EA81}" destId="{FF6445A6-FAB8-4DE8-BF36-09389DACD8FB}" srcOrd="1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783C6AAA-F84F-434E-B6D2-98B0EC405251}">
      <dsp:nvSpPr>
        <dsp:cNvPr id="0" name=""/>
        <dsp:cNvSpPr/>
      </dsp:nvSpPr>
      <dsp:spPr>
        <a:xfrm>
          <a:off x="0" y="0"/>
          <a:ext cx="4176464" cy="554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DF5944E-DF27-474D-94BA-ED43CBC4FF4D}">
      <dsp:nvSpPr>
        <dsp:cNvPr id="0" name=""/>
        <dsp:cNvSpPr/>
      </dsp:nvSpPr>
      <dsp:spPr>
        <a:xfrm>
          <a:off x="208823" y="54459"/>
          <a:ext cx="2923524" cy="6494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502" tIns="0" rIns="110502" bIns="0" numCol="1" spcCol="1270" anchor="ctr" anchorCtr="0">
          <a:noAutofit/>
        </a:bodyPr>
        <a:lstStyle/>
        <a:p>
          <a:pPr lvl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b="1" kern="1200" dirty="0" smtClean="0">
              <a:solidFill>
                <a:srgbClr val="FF0000"/>
              </a:solidFill>
            </a:rPr>
            <a:t>Hrubá mzda</a:t>
          </a:r>
          <a:endParaRPr lang="cs-CZ" sz="3200" b="1" kern="1200" dirty="0">
            <a:solidFill>
              <a:srgbClr val="FF0000"/>
            </a:solidFill>
          </a:endParaRPr>
        </a:p>
      </dsp:txBody>
      <dsp:txXfrm>
        <a:off x="208823" y="54459"/>
        <a:ext cx="2923524" cy="649440"/>
      </dsp:txXfrm>
    </dsp:sp>
    <dsp:sp modelId="{E03E8BA2-BF23-47D6-BEEB-813DB9BE50D9}">
      <dsp:nvSpPr>
        <dsp:cNvPr id="0" name=""/>
        <dsp:cNvSpPr/>
      </dsp:nvSpPr>
      <dsp:spPr>
        <a:xfrm>
          <a:off x="0" y="1377099"/>
          <a:ext cx="4176464" cy="554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747F96D-E58A-49D6-AA9A-73B666AB37C5}">
      <dsp:nvSpPr>
        <dsp:cNvPr id="0" name=""/>
        <dsp:cNvSpPr/>
      </dsp:nvSpPr>
      <dsp:spPr>
        <a:xfrm>
          <a:off x="206987" y="1052380"/>
          <a:ext cx="3968461" cy="6494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502" tIns="0" rIns="110502" bIns="0" numCol="1" spcCol="1270" anchor="ctr" anchorCtr="0">
          <a:noAutofit/>
        </a:bodyPr>
        <a:lstStyle/>
        <a:p>
          <a:pPr lvl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b="1" kern="1200" dirty="0" err="1" smtClean="0">
              <a:solidFill>
                <a:srgbClr val="FF0000"/>
              </a:solidFill>
            </a:rPr>
            <a:t>Superhrubá</a:t>
          </a:r>
          <a:r>
            <a:rPr lang="cs-CZ" sz="2800" b="1" kern="1200" dirty="0" smtClean="0">
              <a:solidFill>
                <a:srgbClr val="FF0000"/>
              </a:solidFill>
            </a:rPr>
            <a:t> mzda</a:t>
          </a:r>
          <a:endParaRPr lang="cs-CZ" sz="2800" b="1" kern="1200" dirty="0">
            <a:solidFill>
              <a:srgbClr val="FF0000"/>
            </a:solidFill>
          </a:endParaRPr>
        </a:p>
      </dsp:txBody>
      <dsp:txXfrm>
        <a:off x="206987" y="1052380"/>
        <a:ext cx="3968461" cy="649440"/>
      </dsp:txXfrm>
    </dsp:sp>
    <dsp:sp modelId="{FF6445A6-FAB8-4DE8-BF36-09389DACD8FB}">
      <dsp:nvSpPr>
        <dsp:cNvPr id="0" name=""/>
        <dsp:cNvSpPr/>
      </dsp:nvSpPr>
      <dsp:spPr>
        <a:xfrm>
          <a:off x="0" y="2375020"/>
          <a:ext cx="4176464" cy="554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EE7CC36-D0C8-4451-B407-CD2794306D62}">
      <dsp:nvSpPr>
        <dsp:cNvPr id="0" name=""/>
        <dsp:cNvSpPr/>
      </dsp:nvSpPr>
      <dsp:spPr>
        <a:xfrm>
          <a:off x="208823" y="2050299"/>
          <a:ext cx="2923524" cy="6494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502" tIns="0" rIns="110502" bIns="0" numCol="1" spcCol="1270" anchor="ctr" anchorCtr="0">
          <a:noAutofit/>
        </a:bodyPr>
        <a:lstStyle/>
        <a:p>
          <a:pPr lvl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b="1" kern="1200" dirty="0" smtClean="0">
              <a:solidFill>
                <a:srgbClr val="FF0000"/>
              </a:solidFill>
            </a:rPr>
            <a:t>Čistá mzda</a:t>
          </a:r>
          <a:endParaRPr lang="cs-CZ" sz="2800" b="1" kern="1200" dirty="0">
            <a:solidFill>
              <a:srgbClr val="FF0000"/>
            </a:solidFill>
          </a:endParaRPr>
        </a:p>
      </dsp:txBody>
      <dsp:txXfrm>
        <a:off x="208823" y="2050299"/>
        <a:ext cx="2923524" cy="64944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4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fld id="{7FD01B57-27F2-4AD3-B06D-8DEB2B8053B2}" type="datetimeFigureOut">
              <a:rPr lang="cs-CZ" smtClean="0"/>
              <a:pPr>
                <a:defRPr/>
              </a:pPr>
              <a:t>10.2.2013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fld id="{78B20C6F-B691-4007-AA39-EA034B1C4FA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5ABBC6F0-A609-4F59-9145-CF99CC8C69AF}" type="datetimeFigureOut">
              <a:rPr lang="cs-CZ" smtClean="0"/>
              <a:pPr>
                <a:defRPr/>
              </a:pPr>
              <a:t>10.2.2013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C73B6F02-D37F-4FA3-8F10-E919FD573CCB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8DAC7B1F-635F-4A8A-8CCE-046209B34724}" type="datetimeFigureOut">
              <a:rPr lang="cs-CZ" smtClean="0"/>
              <a:pPr>
                <a:defRPr/>
              </a:pPr>
              <a:t>10.2.2013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8F631746-AE65-442B-83E1-2662FA0E38CB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4F9E7A1F-408E-48E5-96B5-4AEC3371C15E}" type="datetimeFigureOut">
              <a:rPr lang="cs-CZ" smtClean="0"/>
              <a:pPr>
                <a:defRPr/>
              </a:pPr>
              <a:t>10.2.2013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413B775A-E0EF-4F17-AF34-B4011E3CD7A6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A6694AD4-D9EC-48B1-B980-D365453DB887}" type="datetimeFigureOut">
              <a:rPr lang="cs-CZ" smtClean="0"/>
              <a:pPr>
                <a:defRPr/>
              </a:pPr>
              <a:t>10.2.2013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B5025E86-6589-4B4D-8008-061166DD34C4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47FC549F-BAE4-4FFE-A2C0-F6E31947199A}" type="datetimeFigureOut">
              <a:rPr lang="cs-CZ" smtClean="0"/>
              <a:pPr>
                <a:defRPr/>
              </a:pPr>
              <a:t>10.2.2013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E1DEEADE-5520-4DE0-8ED9-0585919AD0AD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215AC68A-C2FA-43F3-9AC9-D93C00E1F466}" type="datetimeFigureOut">
              <a:rPr lang="cs-CZ" smtClean="0"/>
              <a:pPr>
                <a:defRPr/>
              </a:pPr>
              <a:t>10.2.2013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C0D6B614-1640-417A-A949-B66960FBA68F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pPr>
              <a:defRPr/>
            </a:pPr>
            <a:fld id="{47938B7A-54B3-4B17-BB69-F49C7BCC810D}" type="datetimeFigureOut">
              <a:rPr lang="cs-CZ" smtClean="0"/>
              <a:pPr>
                <a:defRPr/>
              </a:pPr>
              <a:t>10.2.2013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3D6CDA42-9E4A-4789-B9CE-40DA6AC286DE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fld id="{791B9E64-831F-4433-9198-882AF88BE1C3}" type="datetimeFigureOut">
              <a:rPr lang="cs-CZ" smtClean="0"/>
              <a:pPr>
                <a:defRPr/>
              </a:pPr>
              <a:t>10.2.2013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fld id="{8FA1A0BB-366C-4B6A-A2F2-87DC811C9B2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364CA218-A3F4-4587-A976-0844E3C42763}" type="datetimeFigureOut">
              <a:rPr lang="cs-CZ" smtClean="0"/>
              <a:pPr>
                <a:defRPr/>
              </a:pPr>
              <a:t>10.2.2013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8DB2AC1E-F389-4E29-B8FE-6186ADBD88B7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A6DE0212-C801-49E5-BCE2-4E5D10D4B069}" type="datetimeFigureOut">
              <a:rPr lang="cs-CZ" smtClean="0"/>
              <a:pPr>
                <a:defRPr/>
              </a:pPr>
              <a:t>10.2.2013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81193AA6-11F5-4C88-B1A3-1F5EC17D9032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fld id="{AAF4C350-6F4D-4EA9-85B9-CA0CFCB0C7D6}" type="datetimeFigureOut">
              <a:rPr lang="cs-CZ" smtClean="0"/>
              <a:pPr>
                <a:defRPr/>
              </a:pPr>
              <a:t>10.2.2013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fld id="{55FB8F29-5FFE-4386-9DF7-BB84F44DF80E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689" r:id="rId2"/>
    <p:sldLayoutId id="2147483690" r:id="rId3"/>
    <p:sldLayoutId id="2147483691" r:id="rId4"/>
    <p:sldLayoutId id="2147483692" r:id="rId5"/>
    <p:sldLayoutId id="2147483693" r:id="rId6"/>
    <p:sldLayoutId id="2147483694" r:id="rId7"/>
    <p:sldLayoutId id="2147483695" r:id="rId8"/>
    <p:sldLayoutId id="2147483696" r:id="rId9"/>
    <p:sldLayoutId id="2147483697" r:id="rId10"/>
    <p:sldLayoutId id="2147483698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619919" y="0"/>
            <a:ext cx="9555163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123" name="Rectangle 5"/>
          <p:cNvSpPr>
            <a:spLocks noChangeArrowheads="1"/>
          </p:cNvSpPr>
          <p:nvPr/>
        </p:nvSpPr>
        <p:spPr bwMode="auto">
          <a:xfrm>
            <a:off x="3203575" y="2133600"/>
            <a:ext cx="348615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r>
              <a:rPr lang="cs-CZ" b="1"/>
              <a:t>Ing. Veronika Dostálková MBA</a:t>
            </a:r>
          </a:p>
        </p:txBody>
      </p:sp>
      <p:sp>
        <p:nvSpPr>
          <p:cNvPr id="5124" name="Rectangle 6"/>
          <p:cNvSpPr>
            <a:spLocks noChangeArrowheads="1"/>
          </p:cNvSpPr>
          <p:nvPr/>
        </p:nvSpPr>
        <p:spPr bwMode="auto">
          <a:xfrm>
            <a:off x="3276600" y="2708275"/>
            <a:ext cx="2436051" cy="3385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r>
              <a:rPr lang="cs-CZ" sz="1600" b="1" dirty="0" smtClean="0"/>
              <a:t>ODMĚŇOVÁNÍ A MZDA</a:t>
            </a:r>
            <a:endParaRPr lang="cs-CZ" sz="1600" b="1" dirty="0"/>
          </a:p>
        </p:txBody>
      </p:sp>
      <p:sp>
        <p:nvSpPr>
          <p:cNvPr id="5125" name="Rectangle 7"/>
          <p:cNvSpPr>
            <a:spLocks noChangeArrowheads="1"/>
          </p:cNvSpPr>
          <p:nvPr/>
        </p:nvSpPr>
        <p:spPr bwMode="auto">
          <a:xfrm>
            <a:off x="3348038" y="3429000"/>
            <a:ext cx="227965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r>
              <a:rPr lang="cs-CZ" b="1"/>
              <a:t>Podnik a podnikání</a:t>
            </a:r>
          </a:p>
        </p:txBody>
      </p:sp>
      <p:sp>
        <p:nvSpPr>
          <p:cNvPr id="5126" name="Rectangle 8"/>
          <p:cNvSpPr>
            <a:spLocks noChangeArrowheads="1"/>
          </p:cNvSpPr>
          <p:nvPr/>
        </p:nvSpPr>
        <p:spPr bwMode="auto">
          <a:xfrm>
            <a:off x="3563938" y="4005263"/>
            <a:ext cx="1187450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r>
              <a:rPr lang="cs-CZ" b="1"/>
              <a:t> 3. ročník</a:t>
            </a:r>
          </a:p>
        </p:txBody>
      </p:sp>
      <p:sp>
        <p:nvSpPr>
          <p:cNvPr id="5127" name="Rectangle 9"/>
          <p:cNvSpPr>
            <a:spLocks noChangeArrowheads="1"/>
          </p:cNvSpPr>
          <p:nvPr/>
        </p:nvSpPr>
        <p:spPr bwMode="auto">
          <a:xfrm>
            <a:off x="3419475" y="5229225"/>
            <a:ext cx="146685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r>
              <a:rPr lang="cs-CZ" b="1"/>
              <a:t>Srpen 2012 </a:t>
            </a:r>
          </a:p>
        </p:txBody>
      </p:sp>
    </p:spTree>
    <p:extLst>
      <p:ext uri="{BB962C8B-B14F-4D97-AF65-F5344CB8AC3E}">
        <p14:creationId xmlns:p14="http://schemas.microsoft.com/office/powerpoint/2010/main" xmlns="" val="2148355222"/>
      </p:ext>
    </p:extLst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cs-CZ" dirty="0" smtClean="0">
                <a:latin typeface="Arial" charset="0"/>
                <a:cs typeface="Arial" charset="0"/>
              </a:rPr>
              <a:t>Záměrem této sady výukových materiálů s názvem </a:t>
            </a:r>
            <a:r>
              <a:rPr lang="cs-CZ" u="sng" dirty="0" smtClean="0">
                <a:latin typeface="Arial" charset="0"/>
                <a:cs typeface="Arial" charset="0"/>
              </a:rPr>
              <a:t>Podnik a podnikání </a:t>
            </a:r>
            <a:r>
              <a:rPr lang="cs-CZ" b="1" u="sng" dirty="0" smtClean="0">
                <a:latin typeface="Arial" charset="0"/>
                <a:cs typeface="Arial" charset="0"/>
              </a:rPr>
              <a:t> </a:t>
            </a:r>
            <a:r>
              <a:rPr lang="cs-CZ" dirty="0" smtClean="0">
                <a:latin typeface="Arial" charset="0"/>
                <a:cs typeface="Arial" charset="0"/>
              </a:rPr>
              <a:t>je poskytnout žákům potřebné informace o pojmu ekonomie, podnik a podnikání. </a:t>
            </a:r>
          </a:p>
          <a:p>
            <a:pPr>
              <a:lnSpc>
                <a:spcPct val="90000"/>
              </a:lnSpc>
            </a:pPr>
            <a:r>
              <a:rPr lang="cs-CZ" dirty="0" smtClean="0">
                <a:latin typeface="Arial" charset="0"/>
                <a:cs typeface="Arial" charset="0"/>
              </a:rPr>
              <a:t>Jednotlivé </a:t>
            </a:r>
            <a:r>
              <a:rPr lang="cs-CZ" dirty="0" err="1" smtClean="0">
                <a:latin typeface="Arial" charset="0"/>
                <a:cs typeface="Arial" charset="0"/>
              </a:rPr>
              <a:t>DUMy</a:t>
            </a:r>
            <a:r>
              <a:rPr lang="cs-CZ" dirty="0" smtClean="0">
                <a:latin typeface="Arial" charset="0"/>
                <a:cs typeface="Arial" charset="0"/>
              </a:rPr>
              <a:t> (prezentace) v této sadě popíší postupně tematické oblasti, které jsou probírány v předmětu </a:t>
            </a:r>
            <a:r>
              <a:rPr lang="cs-CZ" dirty="0" smtClean="0">
                <a:latin typeface="Arial" charset="0"/>
                <a:cs typeface="Arial" charset="0"/>
              </a:rPr>
              <a:t>Ekonomie </a:t>
            </a:r>
            <a:r>
              <a:rPr lang="cs-CZ" dirty="0" smtClean="0">
                <a:latin typeface="Arial" charset="0"/>
                <a:cs typeface="Arial" charset="0"/>
              </a:rPr>
              <a:t>na naší SŠ. </a:t>
            </a:r>
          </a:p>
          <a:p>
            <a:pPr>
              <a:lnSpc>
                <a:spcPct val="90000"/>
              </a:lnSpc>
            </a:pPr>
            <a:r>
              <a:rPr lang="cs-CZ" dirty="0" smtClean="0">
                <a:latin typeface="Arial" charset="0"/>
                <a:cs typeface="Arial" charset="0"/>
              </a:rPr>
              <a:t>Konkrétně tato prezentace je zaměřena na </a:t>
            </a:r>
            <a:r>
              <a:rPr lang="cs-CZ" u="sng" dirty="0" smtClean="0">
                <a:latin typeface="Arial" charset="0"/>
                <a:cs typeface="Arial" charset="0"/>
              </a:rPr>
              <a:t>odměňování a mzdu.</a:t>
            </a:r>
          </a:p>
        </p:txBody>
      </p:sp>
      <p:sp>
        <p:nvSpPr>
          <p:cNvPr id="1433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>
                <a:solidFill>
                  <a:schemeClr val="tx1"/>
                </a:solidFill>
              </a:rPr>
              <a:t>ANOTACE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Nadpis 1"/>
          <p:cNvSpPr>
            <a:spLocks noGrp="1"/>
          </p:cNvSpPr>
          <p:nvPr>
            <p:ph type="ctrTitle"/>
          </p:nvPr>
        </p:nvSpPr>
        <p:spPr>
          <a:xfrm>
            <a:off x="3491880" y="2130425"/>
            <a:ext cx="4966320" cy="1470025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cs-CZ" b="1" dirty="0" smtClean="0">
                <a:solidFill>
                  <a:srgbClr val="002060"/>
                </a:solidFill>
              </a:rPr>
              <a:t>Odměňování a mzda</a:t>
            </a:r>
          </a:p>
        </p:txBody>
      </p:sp>
      <p:pic>
        <p:nvPicPr>
          <p:cNvPr id="15363" name="Picture 4" descr="MC900403981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2564904"/>
            <a:ext cx="2519362" cy="2519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916832"/>
            <a:ext cx="8229600" cy="4525963"/>
          </a:xfrm>
        </p:spPr>
        <p:txBody>
          <a:bodyPr/>
          <a:lstStyle/>
          <a:p>
            <a:pPr eaLnBrk="1" hangingPunct="1"/>
            <a:r>
              <a:rPr lang="cs-CZ" dirty="0" smtClean="0"/>
              <a:t>Úroveň zaměstnanosti v místě pracoviště (rozdíl platů Praha x </a:t>
            </a:r>
            <a:r>
              <a:rPr lang="cs-CZ" dirty="0" err="1" smtClean="0"/>
              <a:t>Uh</a:t>
            </a:r>
            <a:r>
              <a:rPr lang="cs-CZ" dirty="0" smtClean="0"/>
              <a:t>. Brod)</a:t>
            </a:r>
          </a:p>
          <a:p>
            <a:pPr eaLnBrk="1" hangingPunct="1"/>
            <a:r>
              <a:rPr lang="cs-CZ" dirty="0" smtClean="0"/>
              <a:t>Kvalifikace a profesní znalosti zaměstnance</a:t>
            </a:r>
          </a:p>
          <a:p>
            <a:pPr eaLnBrk="1" hangingPunct="1"/>
            <a:r>
              <a:rPr lang="cs-CZ" dirty="0" smtClean="0"/>
              <a:t>Ekonomická a sociální politika státu (daně, podpora v nezaměstnanosti)</a:t>
            </a:r>
          </a:p>
          <a:p>
            <a:pPr eaLnBrk="1" hangingPunct="1"/>
            <a:r>
              <a:rPr lang="cs-CZ" dirty="0" smtClean="0"/>
              <a:t>Výše mezd u konkurenčních podniků v regionu.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b="1" dirty="0" smtClean="0">
                <a:solidFill>
                  <a:srgbClr val="002060"/>
                </a:solidFill>
              </a:rPr>
              <a:t>Vlivy působící na odměňování</a:t>
            </a:r>
            <a:endParaRPr lang="cs-CZ" b="1" dirty="0">
              <a:solidFill>
                <a:srgbClr val="00206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72816"/>
            <a:ext cx="8229600" cy="4525963"/>
          </a:xfrm>
        </p:spPr>
        <p:txBody>
          <a:bodyPr/>
          <a:lstStyle/>
          <a:p>
            <a:pPr marL="68263" indent="0" eaLnBrk="1" hangingPunct="1">
              <a:buFont typeface="Wingdings 2" pitchFamily="18" charset="2"/>
              <a:buNone/>
            </a:pPr>
            <a:r>
              <a:rPr lang="cs-CZ" dirty="0" smtClean="0"/>
              <a:t>Mzda je odměna zaměstnanci za vykonanou práci.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b="1" smtClean="0">
                <a:solidFill>
                  <a:srgbClr val="002060"/>
                </a:solidFill>
              </a:rPr>
              <a:t>Mzda</a:t>
            </a:r>
          </a:p>
        </p:txBody>
      </p:sp>
      <p:pic>
        <p:nvPicPr>
          <p:cNvPr id="17411" name="Picture 2" descr="C:\Documents and Settings\dostalkovaveronika\Local Settings\Temporary Internet Files\Content.IE5\K8YFC425\MC900440391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57525" y="3284538"/>
            <a:ext cx="2743200" cy="2743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marL="68580" indent="0" eaLnBrk="1" fontAlgn="auto" hangingPunct="1">
              <a:spcAft>
                <a:spcPts val="0"/>
              </a:spcAft>
              <a:buFont typeface="Wingdings 2" pitchFamily="18" charset="2"/>
              <a:buNone/>
              <a:defRPr/>
            </a:pPr>
            <a:endParaRPr lang="cs-CZ" b="1" dirty="0" smtClean="0"/>
          </a:p>
          <a:p>
            <a:pPr marL="68580" indent="0" eaLnBrk="1" fontAlgn="auto" hangingPunct="1"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b="1" dirty="0" smtClean="0"/>
              <a:t>Základní formy</a:t>
            </a:r>
          </a:p>
          <a:p>
            <a:pPr indent="-274320" eaLnBrk="1" fontAlgn="auto" hangingPunct="1">
              <a:spcAft>
                <a:spcPts val="0"/>
              </a:spcAft>
              <a:defRPr/>
            </a:pPr>
            <a:r>
              <a:rPr lang="cs-CZ" dirty="0" smtClean="0"/>
              <a:t>Časová mzda (úředník)</a:t>
            </a:r>
          </a:p>
          <a:p>
            <a:pPr indent="-274320" eaLnBrk="1" fontAlgn="auto" hangingPunct="1">
              <a:spcAft>
                <a:spcPts val="0"/>
              </a:spcAft>
              <a:defRPr/>
            </a:pPr>
            <a:r>
              <a:rPr lang="cs-CZ" dirty="0" smtClean="0"/>
              <a:t>Úkolová či výkonová mzda (dělník)</a:t>
            </a:r>
          </a:p>
          <a:p>
            <a:pPr indent="-274320" eaLnBrk="1" fontAlgn="auto" hangingPunct="1">
              <a:spcAft>
                <a:spcPts val="0"/>
              </a:spcAft>
              <a:defRPr/>
            </a:pPr>
            <a:r>
              <a:rPr lang="cs-CZ" dirty="0" smtClean="0"/>
              <a:t>Podílová mzda (provize – obchodník)</a:t>
            </a:r>
          </a:p>
          <a:p>
            <a:pPr indent="-274320" eaLnBrk="1" fontAlgn="auto" hangingPunct="1">
              <a:spcAft>
                <a:spcPts val="0"/>
              </a:spcAft>
              <a:defRPr/>
            </a:pPr>
            <a:r>
              <a:rPr lang="cs-CZ" dirty="0" smtClean="0"/>
              <a:t>Kombinace uvedených forem (číšník)</a:t>
            </a:r>
          </a:p>
          <a:p>
            <a:pPr indent="-274320" eaLnBrk="1" fontAlgn="auto" hangingPunct="1">
              <a:spcAft>
                <a:spcPts val="0"/>
              </a:spcAft>
              <a:defRPr/>
            </a:pPr>
            <a:r>
              <a:rPr lang="cs-CZ" dirty="0" smtClean="0"/>
              <a:t>Smluvní mzda (vedoucí pracovníci)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b="1" smtClean="0">
                <a:solidFill>
                  <a:srgbClr val="002060"/>
                </a:solidFill>
              </a:rPr>
              <a:t>Formy mezd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marL="68580" indent="0" eaLnBrk="1" fontAlgn="auto" hangingPunct="1"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b="1" dirty="0" smtClean="0"/>
              <a:t>Doplňkové formy mezd</a:t>
            </a:r>
          </a:p>
          <a:p>
            <a:pPr indent="-274320" eaLnBrk="1" fontAlgn="auto" hangingPunct="1">
              <a:spcAft>
                <a:spcPts val="0"/>
              </a:spcAft>
              <a:defRPr/>
            </a:pPr>
            <a:r>
              <a:rPr lang="cs-CZ" dirty="0" smtClean="0"/>
              <a:t>Prémie</a:t>
            </a:r>
          </a:p>
          <a:p>
            <a:pPr indent="-274320" eaLnBrk="1" fontAlgn="auto" hangingPunct="1">
              <a:spcAft>
                <a:spcPts val="0"/>
              </a:spcAft>
              <a:defRPr/>
            </a:pPr>
            <a:r>
              <a:rPr lang="cs-CZ" dirty="0" smtClean="0"/>
              <a:t>Odměny, osobní ohodnocení</a:t>
            </a:r>
          </a:p>
          <a:p>
            <a:pPr indent="-274320" eaLnBrk="1" fontAlgn="auto" hangingPunct="1">
              <a:spcAft>
                <a:spcPts val="0"/>
              </a:spcAft>
              <a:defRPr/>
            </a:pPr>
            <a:r>
              <a:rPr lang="cs-CZ" dirty="0" smtClean="0"/>
              <a:t>Povinné příplatky ke mzdě (stanovené v zákoníku práce)</a:t>
            </a:r>
          </a:p>
          <a:p>
            <a:pPr indent="-274320" eaLnBrk="1" fontAlgn="auto" hangingPunct="1">
              <a:spcAft>
                <a:spcPts val="0"/>
              </a:spcAft>
              <a:defRPr/>
            </a:pPr>
            <a:r>
              <a:rPr lang="cs-CZ" dirty="0" smtClean="0"/>
              <a:t>Zaměstnanecké akcie</a:t>
            </a:r>
          </a:p>
          <a:p>
            <a:pPr indent="-274320" eaLnBrk="1" fontAlgn="auto" hangingPunct="1">
              <a:spcAft>
                <a:spcPts val="0"/>
              </a:spcAft>
              <a:defRPr/>
            </a:pPr>
            <a:r>
              <a:rPr lang="cs-CZ" dirty="0" smtClean="0"/>
              <a:t>Důchodové připojištění zaměstnanců</a:t>
            </a:r>
          </a:p>
          <a:p>
            <a:pPr indent="-274320" eaLnBrk="1" fontAlgn="auto" hangingPunct="1">
              <a:spcAft>
                <a:spcPts val="0"/>
              </a:spcAft>
              <a:defRPr/>
            </a:pPr>
            <a:r>
              <a:rPr lang="cs-CZ" dirty="0" smtClean="0"/>
              <a:t>Odměny za zlepšovací návrhy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b="1" smtClean="0">
                <a:solidFill>
                  <a:srgbClr val="002060"/>
                </a:solidFill>
              </a:rPr>
              <a:t>Formy mezd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68263" indent="0" eaLnBrk="1" hangingPunct="1">
              <a:buFont typeface="Wingdings 2" pitchFamily="18" charset="2"/>
              <a:buNone/>
            </a:pPr>
            <a:r>
              <a:rPr lang="cs-CZ" b="1" smtClean="0"/>
              <a:t>Hlavní pojmy:</a:t>
            </a:r>
          </a:p>
          <a:p>
            <a:pPr marL="68263" indent="0" eaLnBrk="1" hangingPunct="1">
              <a:buFont typeface="Wingdings 2" pitchFamily="18" charset="2"/>
              <a:buNone/>
            </a:pPr>
            <a:endParaRPr lang="cs-CZ" smtClean="0"/>
          </a:p>
          <a:p>
            <a:pPr marL="68263" indent="0" eaLnBrk="1" hangingPunct="1">
              <a:buFont typeface="Wingdings 2" pitchFamily="18" charset="2"/>
              <a:buNone/>
            </a:pPr>
            <a:endParaRPr lang="cs-CZ" smtClean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b="1" smtClean="0">
                <a:solidFill>
                  <a:srgbClr val="002060"/>
                </a:solidFill>
              </a:rPr>
              <a:t>Výpočet mezd</a:t>
            </a:r>
          </a:p>
        </p:txBody>
      </p:sp>
      <p:graphicFrame>
        <p:nvGraphicFramePr>
          <p:cNvPr id="4" name="Diagram 3"/>
          <p:cNvGraphicFramePr/>
          <p:nvPr/>
        </p:nvGraphicFramePr>
        <p:xfrm>
          <a:off x="3491880" y="2636912"/>
          <a:ext cx="4176464" cy="29838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marL="68580" indent="0" eaLnBrk="1" fontAlgn="auto" hangingPunct="1"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600" b="1" dirty="0">
                <a:solidFill>
                  <a:schemeClr val="tx1"/>
                </a:solidFill>
              </a:rPr>
              <a:t>Hrubá mzda (HM</a:t>
            </a:r>
            <a:r>
              <a:rPr lang="cs-CZ" sz="2600" b="1" dirty="0" smtClean="0">
                <a:solidFill>
                  <a:schemeClr val="tx1"/>
                </a:solidFill>
              </a:rPr>
              <a:t>)</a:t>
            </a:r>
          </a:p>
          <a:p>
            <a:pPr marL="68580" indent="0" eaLnBrk="1" fontAlgn="auto" hangingPunct="1"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600" dirty="0"/>
              <a:t/>
            </a:r>
            <a:br>
              <a:rPr lang="cs-CZ" sz="2600" dirty="0"/>
            </a:br>
            <a:r>
              <a:rPr lang="cs-CZ" sz="2600" dirty="0"/>
              <a:t>Součet veškerých položek, které připadají zaměstnanci za práci odvedenou v příslušném kalendářním měsíci. </a:t>
            </a:r>
            <a:endParaRPr lang="cs-CZ" sz="2600" dirty="0" smtClean="0"/>
          </a:p>
          <a:p>
            <a:pPr marL="68580" indent="0" eaLnBrk="1" fontAlgn="auto" hangingPunct="1">
              <a:spcAft>
                <a:spcPts val="0"/>
              </a:spcAft>
              <a:buFont typeface="Wingdings 2" pitchFamily="18" charset="2"/>
              <a:buNone/>
              <a:defRPr/>
            </a:pPr>
            <a:endParaRPr lang="cs-CZ" sz="2600" dirty="0"/>
          </a:p>
          <a:p>
            <a:pPr marL="68580" indent="0" eaLnBrk="1" fontAlgn="auto" hangingPunct="1"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600" dirty="0" smtClean="0"/>
              <a:t>Skládá </a:t>
            </a:r>
            <a:r>
              <a:rPr lang="cs-CZ" sz="2600" dirty="0"/>
              <a:t>se ze základní mzdy, příplatků, odměn, náhrad mzdy (dovolená, svátek) a dalších plnění.</a:t>
            </a:r>
            <a:br>
              <a:rPr lang="cs-CZ" sz="2600" dirty="0"/>
            </a:b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b="1" smtClean="0">
                <a:solidFill>
                  <a:srgbClr val="002060"/>
                </a:solidFill>
              </a:rPr>
              <a:t>Hrubá mzda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2988" y="2324100"/>
            <a:ext cx="6777037" cy="3841750"/>
          </a:xfrm>
        </p:spPr>
        <p:txBody>
          <a:bodyPr>
            <a:normAutofit fontScale="85000" lnSpcReduction="20000"/>
          </a:bodyPr>
          <a:lstStyle/>
          <a:p>
            <a:pPr marL="68263" indent="0" eaLnBrk="1" hangingPunct="1">
              <a:buFont typeface="Wingdings 2" pitchFamily="18" charset="2"/>
              <a:buNone/>
            </a:pPr>
            <a:r>
              <a:rPr lang="cs-CZ" b="1" smtClean="0">
                <a:solidFill>
                  <a:srgbClr val="CC0000"/>
                </a:solidFill>
              </a:rPr>
              <a:t>Superhrubá mzda</a:t>
            </a:r>
            <a:r>
              <a:rPr lang="cs-CZ" smtClean="0"/>
              <a:t/>
            </a:r>
            <a:br>
              <a:rPr lang="cs-CZ" smtClean="0"/>
            </a:br>
            <a:r>
              <a:rPr lang="cs-CZ" smtClean="0"/>
              <a:t>Tento pojem v zákoně nenajdeme, ale zjednodušeně můžeme říci, že to je hrubá mzda zvýšená o částku odpovídající pojistnému na sociální a zdravotní pojištění placenou zaměstnavatelem za své zaměstnance.</a:t>
            </a:r>
            <a:br>
              <a:rPr lang="cs-CZ" smtClean="0"/>
            </a:br>
            <a:r>
              <a:rPr lang="cs-CZ" b="1" smtClean="0">
                <a:solidFill>
                  <a:schemeClr val="tx1"/>
                </a:solidFill>
              </a:rPr>
              <a:t>Sazba daně z příjmů</a:t>
            </a:r>
            <a:r>
              <a:rPr lang="cs-CZ" smtClean="0">
                <a:solidFill>
                  <a:schemeClr val="accent2"/>
                </a:solidFill>
              </a:rPr>
              <a:t/>
            </a:r>
            <a:br>
              <a:rPr lang="cs-CZ" smtClean="0">
                <a:solidFill>
                  <a:schemeClr val="accent2"/>
                </a:solidFill>
              </a:rPr>
            </a:br>
            <a:r>
              <a:rPr lang="cs-CZ" smtClean="0"/>
              <a:t>Pro rok 2012 je sazba daně 15 % ze superhrubé mzdy</a:t>
            </a:r>
            <a:r>
              <a:rPr lang="cs-CZ" smtClean="0">
                <a:latin typeface="Arial" charset="0"/>
              </a:rPr>
              <a:t>.</a:t>
            </a:r>
            <a:r>
              <a:rPr lang="cs-CZ" smtClean="0"/>
              <a:t/>
            </a:r>
            <a:br>
              <a:rPr lang="cs-CZ" smtClean="0"/>
            </a:br>
            <a:r>
              <a:rPr lang="cs-CZ" smtClean="0"/>
              <a:t/>
            </a:r>
            <a:br>
              <a:rPr lang="cs-CZ" smtClean="0"/>
            </a:br>
            <a:endParaRPr lang="cs-CZ" smtClean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2988" y="1052513"/>
            <a:ext cx="7024687" cy="1143000"/>
          </a:xfrm>
        </p:spPr>
        <p:txBody>
          <a:bodyPr/>
          <a:lstStyle/>
          <a:p>
            <a:pPr eaLnBrk="1" hangingPunct="1"/>
            <a:r>
              <a:rPr lang="cs-CZ" b="1" smtClean="0">
                <a:solidFill>
                  <a:srgbClr val="002060"/>
                </a:solidFill>
              </a:rPr>
              <a:t>Superhrubá mzda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  <a:buFont typeface="Wingdings 2" pitchFamily="18" charset="2"/>
              <a:buNone/>
            </a:pPr>
            <a:r>
              <a:rPr lang="cs-CZ" dirty="0" smtClean="0"/>
              <a:t>KLÍNSKÝ, Petr; MUNCH, Otto. </a:t>
            </a:r>
            <a:r>
              <a:rPr lang="cs-CZ" i="1" dirty="0" smtClean="0"/>
              <a:t>Ekonomika pro obchodní akademie a ostatní střední školy 1-4</a:t>
            </a:r>
            <a:r>
              <a:rPr lang="cs-CZ" dirty="0" smtClean="0"/>
              <a:t>. Praha: Fortuna, 2006, ISBN 978-80-7402-093-3. </a:t>
            </a:r>
          </a:p>
          <a:p>
            <a:pPr eaLnBrk="1" hangingPunct="1">
              <a:lnSpc>
                <a:spcPct val="90000"/>
              </a:lnSpc>
              <a:buFont typeface="Wingdings 2" pitchFamily="18" charset="2"/>
              <a:buNone/>
            </a:pPr>
            <a:endParaRPr lang="cs-CZ" dirty="0" smtClean="0"/>
          </a:p>
          <a:p>
            <a:pPr eaLnBrk="1" hangingPunct="1">
              <a:lnSpc>
                <a:spcPct val="90000"/>
              </a:lnSpc>
              <a:buFont typeface="Wingdings 2" pitchFamily="18" charset="2"/>
              <a:buNone/>
            </a:pPr>
            <a:r>
              <a:rPr lang="cs-CZ" dirty="0" smtClean="0"/>
              <a:t>BELLOVÁ, Jana; ZLÁMAL, Jaroslav; MENDL, Zdeněk. </a:t>
            </a:r>
            <a:r>
              <a:rPr lang="cs-CZ" i="1" dirty="0" smtClean="0"/>
              <a:t>Ekonomie</a:t>
            </a:r>
            <a:r>
              <a:rPr lang="cs-CZ" dirty="0" smtClean="0"/>
              <a:t>. Kralice na Hané: </a:t>
            </a:r>
            <a:r>
              <a:rPr lang="cs-CZ" dirty="0" err="1" smtClean="0"/>
              <a:t>Computer</a:t>
            </a:r>
            <a:r>
              <a:rPr lang="cs-CZ" dirty="0" smtClean="0"/>
              <a:t> Media s.r.o., 2011, ISBN 978-80-7402-093-3. </a:t>
            </a:r>
          </a:p>
          <a:p>
            <a:pPr eaLnBrk="1" hangingPunct="1">
              <a:lnSpc>
                <a:spcPct val="90000"/>
              </a:lnSpc>
              <a:buFont typeface="Wingdings 2" pitchFamily="18" charset="2"/>
              <a:buNone/>
            </a:pPr>
            <a:r>
              <a:rPr lang="cs-CZ" dirty="0" smtClean="0"/>
              <a:t>www.microsoftoffice.c</a:t>
            </a:r>
            <a:r>
              <a:rPr lang="cs-CZ" dirty="0" smtClean="0">
                <a:latin typeface="Arial" charset="0"/>
              </a:rPr>
              <a:t>om</a:t>
            </a:r>
          </a:p>
          <a:p>
            <a:pPr eaLnBrk="1" hangingPunct="1">
              <a:lnSpc>
                <a:spcPct val="90000"/>
              </a:lnSpc>
            </a:pPr>
            <a:endParaRPr lang="cs-CZ" dirty="0" smtClean="0"/>
          </a:p>
          <a:p>
            <a:pPr>
              <a:lnSpc>
                <a:spcPct val="90000"/>
              </a:lnSpc>
              <a:buFont typeface="Wingdings 2" pitchFamily="18" charset="2"/>
              <a:buNone/>
            </a:pPr>
            <a:endParaRPr lang="cs-CZ" dirty="0" smtClean="0"/>
          </a:p>
        </p:txBody>
      </p:sp>
      <p:sp>
        <p:nvSpPr>
          <p:cNvPr id="23553" name="Rectangle 2"/>
          <p:cNvSpPr>
            <a:spLocks noGrp="1"/>
          </p:cNvSpPr>
          <p:nvPr>
            <p:ph type="title"/>
          </p:nvPr>
        </p:nvSpPr>
        <p:spPr>
          <a:xfrm>
            <a:off x="1115616" y="404664"/>
            <a:ext cx="7024687" cy="1143000"/>
          </a:xfrm>
        </p:spPr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  <a:latin typeface="Arial" charset="0"/>
              </a:rPr>
              <a:t>Použité zdroje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86</TotalTime>
  <Words>225</Words>
  <Application>Microsoft Office PowerPoint</Application>
  <PresentationFormat>Předvádění na obrazovce (4:3)</PresentationFormat>
  <Paragraphs>50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Shluk</vt:lpstr>
      <vt:lpstr>Snímek 1</vt:lpstr>
      <vt:lpstr>ANOTACE</vt:lpstr>
      <vt:lpstr>Odměňování a mzda</vt:lpstr>
      <vt:lpstr>Vlivy působící na odměňování</vt:lpstr>
      <vt:lpstr>Mzda</vt:lpstr>
      <vt:lpstr>Formy mezd</vt:lpstr>
      <vt:lpstr>Formy mezd</vt:lpstr>
      <vt:lpstr>Výpočet mezd</vt:lpstr>
      <vt:lpstr>Hrubá mzda</vt:lpstr>
      <vt:lpstr>Superhrubá mzda</vt:lpstr>
      <vt:lpstr>Použité zdroje</vt:lpstr>
    </vt:vector>
  </TitlesOfParts>
  <Company>SOU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Odměňování a mzdy</dc:title>
  <dc:creator>dostalkovaveronika</dc:creator>
  <cp:lastModifiedBy>Veronika Dostálková</cp:lastModifiedBy>
  <cp:revision>13</cp:revision>
  <dcterms:created xsi:type="dcterms:W3CDTF">2012-06-20T08:58:25Z</dcterms:created>
  <dcterms:modified xsi:type="dcterms:W3CDTF">2013-02-10T17:11:27Z</dcterms:modified>
</cp:coreProperties>
</file>