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7" r:id="rId1"/>
  </p:sldMasterIdLst>
  <p:sldIdLst>
    <p:sldId id="267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72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9E6836C-DBA0-4448-A0DB-B779F06CBF5D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F59D920-35E9-4F2C-A746-909CE639C57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B86EDD4-D5C2-4A28-BC84-8CC13B1E38AA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28CA312-7207-4704-B6BF-3FB8B83772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DDCC5E4-5AE8-4E9D-87A1-A84D6932A98C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E7F50B3-77ED-4310-B6AA-929FB170E87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FD9CA849-F961-4401-9F7C-593DDE0385BD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CB28DE06-F52F-4002-9902-429BDEDB9F2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F0F9E3D-FBFA-4310-9528-BFFD2E7DFC10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44C0FC2D-F8BD-417E-AA2F-B3ADEAF2651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04C443E-66C8-4543-8952-F01BC23394A8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656ABF9-564F-4EC3-87FB-ECBFA8929B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9AED1CC-469F-42E5-BCD4-3D9BFB87A39B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EEE2972-6E2B-40EE-A76A-B0B65CE0A78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pPr>
              <a:defRPr/>
            </a:pPr>
            <a:fld id="{5DCF07E6-84F1-4F89-AFD1-F2AC06EBD2D7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2FDD9D8-C0C8-4327-8B77-864C8826685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BF90798A-C903-41E7-A721-A0B030C56F7E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76285409-91F0-4643-9F4E-BFB5A7884BC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9AD691F-63BA-42D4-9B7F-6E9C195F50B5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BADA63E1-3DAF-42B5-9430-75C7DB4039E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72475EB-3B04-4876-A1B7-820226E37115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A6A12757-67F0-4DF6-AC09-47E0605001E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6B44982-AD66-47B4-B7D9-5E6B02B3F95C}" type="datetimeFigureOut">
              <a:rPr lang="cs-CZ" smtClean="0"/>
              <a:pPr>
                <a:defRPr/>
              </a:pPr>
              <a:t>10.2.2013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EFF63067-9506-4A89-9C40-5B07B2E0121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ustice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zp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19919" y="0"/>
            <a:ext cx="9555163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Rectangle 5"/>
          <p:cNvSpPr>
            <a:spLocks noChangeArrowheads="1"/>
          </p:cNvSpPr>
          <p:nvPr/>
        </p:nvSpPr>
        <p:spPr bwMode="auto">
          <a:xfrm>
            <a:off x="3203575" y="2133600"/>
            <a:ext cx="3486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Ing. Veronika Dostálková MBA</a:t>
            </a:r>
          </a:p>
        </p:txBody>
      </p:sp>
      <p:sp>
        <p:nvSpPr>
          <p:cNvPr id="5124" name="Rectangle 6"/>
          <p:cNvSpPr>
            <a:spLocks noChangeArrowheads="1"/>
          </p:cNvSpPr>
          <p:nvPr/>
        </p:nvSpPr>
        <p:spPr bwMode="auto">
          <a:xfrm>
            <a:off x="3276600" y="2708275"/>
            <a:ext cx="2167581" cy="338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1600" b="1" dirty="0" smtClean="0"/>
              <a:t> PODNIKÁNÍ - ÚVOD</a:t>
            </a:r>
            <a:endParaRPr lang="cs-CZ" sz="1600" b="1" dirty="0"/>
          </a:p>
        </p:txBody>
      </p:sp>
      <p:sp>
        <p:nvSpPr>
          <p:cNvPr id="5125" name="Rectangle 7"/>
          <p:cNvSpPr>
            <a:spLocks noChangeArrowheads="1"/>
          </p:cNvSpPr>
          <p:nvPr/>
        </p:nvSpPr>
        <p:spPr bwMode="auto">
          <a:xfrm>
            <a:off x="3348038" y="3429000"/>
            <a:ext cx="2279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Podnik a podnikání</a:t>
            </a:r>
          </a:p>
        </p:txBody>
      </p:sp>
      <p:sp>
        <p:nvSpPr>
          <p:cNvPr id="5126" name="Rectangle 8"/>
          <p:cNvSpPr>
            <a:spLocks noChangeArrowheads="1"/>
          </p:cNvSpPr>
          <p:nvPr/>
        </p:nvSpPr>
        <p:spPr bwMode="auto">
          <a:xfrm>
            <a:off x="3563938" y="4005263"/>
            <a:ext cx="11874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 3. ročník</a:t>
            </a:r>
          </a:p>
        </p:txBody>
      </p:sp>
      <p:sp>
        <p:nvSpPr>
          <p:cNvPr id="512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xmlns="" val="2479625139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Záměrem této sady výukových materiálů s názvem </a:t>
            </a:r>
            <a:r>
              <a:rPr lang="cs-CZ" u="sng" dirty="0" smtClean="0">
                <a:latin typeface="Arial" charset="0"/>
                <a:cs typeface="Arial" charset="0"/>
              </a:rPr>
              <a:t>Podnik a podnikání </a:t>
            </a:r>
            <a:r>
              <a:rPr lang="cs-CZ" b="1" u="sng" dirty="0" smtClean="0">
                <a:latin typeface="Arial" charset="0"/>
                <a:cs typeface="Arial" charset="0"/>
              </a:rPr>
              <a:t> </a:t>
            </a:r>
            <a:r>
              <a:rPr lang="cs-CZ" dirty="0" smtClean="0">
                <a:latin typeface="Arial" charset="0"/>
                <a:cs typeface="Arial" charset="0"/>
              </a:rPr>
              <a:t>je poskytnout žákům potřebné informace o pojmu ekonomie, podnik a podnikání. 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latin typeface="Arial" charset="0"/>
                <a:cs typeface="Arial" charset="0"/>
              </a:rPr>
              <a:t>Jednotlivé </a:t>
            </a:r>
            <a:r>
              <a:rPr lang="cs-CZ" dirty="0" err="1">
                <a:latin typeface="Arial" charset="0"/>
                <a:cs typeface="Arial" charset="0"/>
              </a:rPr>
              <a:t>DUMy</a:t>
            </a:r>
            <a:r>
              <a:rPr lang="cs-CZ" dirty="0">
                <a:latin typeface="Arial" charset="0"/>
                <a:cs typeface="Arial" charset="0"/>
              </a:rPr>
              <a:t> (prezentace) v této sadě popíší postupně tematické oblasti, které jsou probírány v </a:t>
            </a:r>
            <a:r>
              <a:rPr lang="cs-CZ" dirty="0" smtClean="0">
                <a:latin typeface="Arial" charset="0"/>
                <a:cs typeface="Arial" charset="0"/>
              </a:rPr>
              <a:t>předmětu </a:t>
            </a:r>
            <a:r>
              <a:rPr lang="cs-CZ" dirty="0" smtClean="0">
                <a:latin typeface="Arial" charset="0"/>
                <a:cs typeface="Arial" charset="0"/>
              </a:rPr>
              <a:t>Ekonomie </a:t>
            </a:r>
            <a:r>
              <a:rPr lang="cs-CZ" dirty="0">
                <a:latin typeface="Arial" charset="0"/>
                <a:cs typeface="Arial" charset="0"/>
              </a:rPr>
              <a:t>na naší SŠ. </a:t>
            </a:r>
          </a:p>
          <a:p>
            <a:pPr>
              <a:lnSpc>
                <a:spcPct val="90000"/>
              </a:lnSpc>
            </a:pPr>
            <a:r>
              <a:rPr lang="cs-CZ" dirty="0">
                <a:latin typeface="Arial" charset="0"/>
                <a:cs typeface="Arial" charset="0"/>
              </a:rPr>
              <a:t>Konkrétně tato prezentace je zaměřena na </a:t>
            </a:r>
            <a:r>
              <a:rPr lang="cs-CZ" u="sng" dirty="0" smtClean="0">
                <a:latin typeface="Arial" charset="0"/>
                <a:cs typeface="Arial" charset="0"/>
              </a:rPr>
              <a:t>úvod k tématu podnikání.</a:t>
            </a:r>
            <a:endParaRPr lang="cs-CZ" u="sng" dirty="0"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>
          <a:xfrm>
            <a:off x="5364088" y="2564904"/>
            <a:ext cx="3313113" cy="170180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rgbClr val="0070C0"/>
                </a:solidFill>
              </a:rPr>
              <a:t>Podnikání - úvod</a:t>
            </a:r>
          </a:p>
        </p:txBody>
      </p:sp>
      <p:pic>
        <p:nvPicPr>
          <p:cNvPr id="14339" name="Picture 4" descr="MP90031683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1125538"/>
            <a:ext cx="4535487" cy="319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060848"/>
            <a:ext cx="8229600" cy="4525963"/>
          </a:xfrm>
        </p:spPr>
        <p:txBody>
          <a:bodyPr/>
          <a:lstStyle/>
          <a:p>
            <a:pPr marL="68263" indent="0" eaLnBrk="1" hangingPunct="1">
              <a:buFont typeface="Wingdings 2" pitchFamily="18" charset="2"/>
              <a:buNone/>
            </a:pPr>
            <a:r>
              <a:rPr lang="cs-CZ" b="1" dirty="0" smtClean="0"/>
              <a:t>Podnikání:</a:t>
            </a:r>
          </a:p>
          <a:p>
            <a:pPr marL="68263" indent="0" eaLnBrk="1" hangingPunct="1">
              <a:buFont typeface="Wingdings 2" pitchFamily="18" charset="2"/>
              <a:buNone/>
            </a:pPr>
            <a:r>
              <a:rPr lang="cs-CZ" dirty="0" smtClean="0"/>
              <a:t>Je to soustavná cílevědomá činnost vykonávaná podnikatelem za účelem dosažení zisku.</a:t>
            </a:r>
          </a:p>
          <a:p>
            <a:pPr marL="68263" indent="0" eaLnBrk="1" hangingPunct="1">
              <a:buFont typeface="Wingdings 2" pitchFamily="18" charset="2"/>
              <a:buNone/>
            </a:pPr>
            <a:r>
              <a:rPr lang="cs-CZ" b="1" dirty="0" smtClean="0"/>
              <a:t>Podnikatel:</a:t>
            </a:r>
          </a:p>
          <a:p>
            <a:pPr marL="68263" indent="0" eaLnBrk="1" hangingPunct="1">
              <a:buFont typeface="Wingdings 2" pitchFamily="18" charset="2"/>
              <a:buNone/>
            </a:pPr>
            <a:r>
              <a:rPr lang="cs-CZ" dirty="0" smtClean="0"/>
              <a:t>Osoba starší 18 let, trestně bezúhonná, způsobilá k právním úkonům.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Podnikání a podnikatel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Základní jednotka národního hospodářství státu.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Jednotka podnikající s cílem dosažení zisku.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/>
              <a:t>Podnik tvoří následující složky: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Osobní: pracovní síla (lidé)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Hmotné: budovy, stroje, materiál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Nehmotné: patenty, licence, vynálezy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Podnik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/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Dělíme je podle jednotlivých kritérií: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u="sng" dirty="0" smtClean="0"/>
              <a:t>Podle činnosti: </a:t>
            </a:r>
            <a:r>
              <a:rPr lang="cs-CZ" dirty="0" smtClean="0"/>
              <a:t>podniky vyrábějící hmotné a nehmotné statky a služby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u="sng" dirty="0" smtClean="0"/>
              <a:t>Podle vlastníka: </a:t>
            </a:r>
            <a:r>
              <a:rPr lang="cs-CZ" dirty="0" smtClean="0"/>
              <a:t>soukromé, státní, družstevní, s kombinovanou účastí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u="sng" dirty="0" smtClean="0"/>
              <a:t>Podle velikosti: </a:t>
            </a:r>
            <a:r>
              <a:rPr lang="cs-CZ" dirty="0" smtClean="0"/>
              <a:t>malé, střední a velké</a:t>
            </a:r>
            <a:endParaRPr lang="cs-CZ" u="sng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Základní typy podniků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Všechny právnické osoby podnikající na území ČR musí být povinně zapsány do 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/>
              <a:t>Obchodního rejstříku, </a:t>
            </a:r>
            <a:r>
              <a:rPr lang="cs-CZ" dirty="0" smtClean="0"/>
              <a:t>který obsahuje tyto informace: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Obchodní jméno, sídlo, místo podnikání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IČ (identifikační číslo)</a:t>
            </a:r>
          </a:p>
          <a:p>
            <a:pPr indent="-274320"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Předmět podnikání a právní formu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>
                <a:hlinkClick r:id="rId2"/>
              </a:rPr>
              <a:t>http://www.justice.cz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Obchodní rejstřík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/>
              <a:t>Podnikatel prokazuje své živnostenské oprávnění výpisem z 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/>
              <a:t>živnostenského rejstříku.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b="1" dirty="0" smtClean="0"/>
              <a:t>Živnostenský rejstřík </a:t>
            </a:r>
            <a:r>
              <a:rPr lang="cs-CZ" dirty="0" smtClean="0"/>
              <a:t>představuje informační systém veřejné správy. Jeho správcem je Živnostenský úřad České republiky a provozovatelem vždy obecní živnostenský úřad.</a:t>
            </a:r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hlinkClick r:id="rId2"/>
              </a:rPr>
              <a:t>http://www.rzp.cz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Živnostenský rejstřík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52578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Vyhledejte na internetu obchodní rejstřík libovolné společnosti a poznačte si, jaké informace obsahuje.</a:t>
            </a:r>
          </a:p>
          <a:p>
            <a:pPr marL="52578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Vyhledejte živnostenský rejstřík na internetu a poznačte si, jaké informace obsahuje.</a:t>
            </a:r>
          </a:p>
          <a:p>
            <a:pPr marL="52578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Kde získáte v Uh. Brodě výpis z rejstříku trestů?</a:t>
            </a:r>
          </a:p>
          <a:p>
            <a:pPr marL="525780" indent="-457200" eaLnBrk="1" fontAlgn="auto" hangingPunct="1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Kde se v Uh. Brodě nachází </a:t>
            </a:r>
            <a:r>
              <a:rPr lang="cs-CZ" smtClean="0"/>
              <a:t>Živnostenský úřad?</a:t>
            </a:r>
            <a:endParaRPr lang="cs-CZ" dirty="0" smtClean="0"/>
          </a:p>
          <a:p>
            <a:pPr marL="6858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/>
          </a:p>
        </p:txBody>
      </p:sp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>
                <a:solidFill>
                  <a:srgbClr val="FF0000"/>
                </a:solidFill>
              </a:rPr>
              <a:t>Úkol: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dirty="0" smtClean="0"/>
              <a:t>KLÍNSKÝ, Petr; MUNCH, Otto. </a:t>
            </a:r>
            <a:r>
              <a:rPr lang="cs-CZ" i="1" dirty="0" smtClean="0"/>
              <a:t>Ekonomika pro obchodní akademie a ostatní střední školy 1-4</a:t>
            </a:r>
            <a:r>
              <a:rPr lang="cs-CZ" dirty="0" smtClean="0"/>
              <a:t>. Praha: Fortuna, 2006, ISBN 978-80-7402-093-3. 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dirty="0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dirty="0" smtClean="0"/>
              <a:t>BELLOVÁ, Jana; ZLÁMAL, Jaroslav; MENDL, Zdeněk. </a:t>
            </a:r>
            <a:r>
              <a:rPr lang="cs-CZ" i="1" dirty="0" smtClean="0"/>
              <a:t>Ekonomie</a:t>
            </a:r>
            <a:r>
              <a:rPr lang="cs-CZ" dirty="0" smtClean="0"/>
              <a:t>. Kralice na Hané: </a:t>
            </a:r>
            <a:r>
              <a:rPr lang="cs-CZ" dirty="0" err="1" smtClean="0"/>
              <a:t>Computer</a:t>
            </a:r>
            <a:r>
              <a:rPr lang="cs-CZ" dirty="0" smtClean="0"/>
              <a:t> Media s.r.o., 2011, ISBN 978-80-7402-093-3. </a:t>
            </a:r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r>
              <a:rPr lang="cs-CZ" smtClean="0">
                <a:hlinkClick r:id="rId2"/>
              </a:rPr>
              <a:t>www.microsoftoffice.com</a:t>
            </a:r>
            <a:endParaRPr lang="cs-CZ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dirty="0" smtClean="0"/>
          </a:p>
          <a:p>
            <a:pPr eaLnBrk="1" hangingPunct="1">
              <a:lnSpc>
                <a:spcPct val="90000"/>
              </a:lnSpc>
            </a:pPr>
            <a:endParaRPr lang="cs-CZ" dirty="0" smtClean="0"/>
          </a:p>
          <a:p>
            <a:pPr eaLnBrk="1" hangingPunct="1">
              <a:lnSpc>
                <a:spcPct val="90000"/>
              </a:lnSpc>
              <a:buFont typeface="Wingdings 2" pitchFamily="18" charset="2"/>
              <a:buNone/>
            </a:pPr>
            <a:endParaRPr lang="cs-CZ" dirty="0" smtClean="0"/>
          </a:p>
        </p:txBody>
      </p:sp>
      <p:sp>
        <p:nvSpPr>
          <p:cNvPr id="21505" name="Rectangle 2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24687" cy="1143000"/>
          </a:xfrm>
        </p:spPr>
        <p:txBody>
          <a:bodyPr/>
          <a:lstStyle/>
          <a:p>
            <a:pPr eaLnBrk="1" hangingPunct="1"/>
            <a:r>
              <a:rPr lang="cs-CZ" b="1" dirty="0" smtClean="0">
                <a:solidFill>
                  <a:schemeClr val="tx1"/>
                </a:solidFill>
                <a:latin typeface="Arial" charset="0"/>
              </a:rPr>
              <a:t>Použité zdroje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84</TotalTime>
  <Words>331</Words>
  <Application>Microsoft Office PowerPoint</Application>
  <PresentationFormat>Předvádění na obrazovce (4:3)</PresentationFormat>
  <Paragraphs>51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Snímek 1</vt:lpstr>
      <vt:lpstr>ANOTACE</vt:lpstr>
      <vt:lpstr>Podnikání - úvod</vt:lpstr>
      <vt:lpstr>Podnikání a podnikatel</vt:lpstr>
      <vt:lpstr>Podnik</vt:lpstr>
      <vt:lpstr>Základní typy podniků</vt:lpstr>
      <vt:lpstr>Obchodní rejstřík</vt:lpstr>
      <vt:lpstr>Živnostenský rejstřík</vt:lpstr>
      <vt:lpstr>Úkol: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Podnikání - úvod</dc:title>
  <dc:creator>dostalkovaveronika</dc:creator>
  <cp:lastModifiedBy>Veronika Dostálková</cp:lastModifiedBy>
  <cp:revision>15</cp:revision>
  <dcterms:created xsi:type="dcterms:W3CDTF">2012-06-20T10:20:11Z</dcterms:created>
  <dcterms:modified xsi:type="dcterms:W3CDTF">2013-02-10T17:15:43Z</dcterms:modified>
</cp:coreProperties>
</file>