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1" r:id="rId14"/>
    <p:sldId id="272" r:id="rId15"/>
    <p:sldId id="273" r:id="rId16"/>
    <p:sldId id="274" r:id="rId17"/>
    <p:sldId id="262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FAB061-43F5-42A8-BB94-61D4C38055F2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C6BAE0-3B82-40FE-9073-1BECACBF27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591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1A8F7DC-7941-48C6-B56F-6AAB79C694A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D9B36-85F1-4B3E-B890-41ACEAA7187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C992-FD9E-4E07-986A-F00EA25EC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D9B36-85F1-4B3E-B890-41ACEAA7187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C992-FD9E-4E07-986A-F00EA25EC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D9B36-85F1-4B3E-B890-41ACEAA7187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C992-FD9E-4E07-986A-F00EA25EC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D9B36-85F1-4B3E-B890-41ACEAA7187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C992-FD9E-4E07-986A-F00EA25EC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D9B36-85F1-4B3E-B890-41ACEAA7187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C992-FD9E-4E07-986A-F00EA25EC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D9B36-85F1-4B3E-B890-41ACEAA7187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C992-FD9E-4E07-986A-F00EA25EC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D9B36-85F1-4B3E-B890-41ACEAA7187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C992-FD9E-4E07-986A-F00EA25EC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D9B36-85F1-4B3E-B890-41ACEAA7187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C992-FD9E-4E07-986A-F00EA25EC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D9B36-85F1-4B3E-B890-41ACEAA7187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C992-FD9E-4E07-986A-F00EA25EC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D9B36-85F1-4B3E-B890-41ACEAA7187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C992-FD9E-4E07-986A-F00EA25EC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8D9B36-85F1-4B3E-B890-41ACEAA7187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A6C992-FD9E-4E07-986A-F00EA25EC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8D9B36-85F1-4B3E-B890-41ACEAA7187B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A6C992-FD9E-4E07-986A-F00EA25EC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eblog.clovicek.net/prispevek-kobylka-zelena---smutny-konec.html" TargetMode="External"/><Relationship Id="rId2" Type="http://schemas.openxmlformats.org/officeDocument/2006/relationships/hyperlink" Target="http://fotoblog.in/clanek/15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lukiisek.webnode.cz/clanky/vcela-medonosna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ynx-t.net/ptaci/vrabec-polni-20-22609920-0.html" TargetMode="External"/><Relationship Id="rId2" Type="http://schemas.openxmlformats.org/officeDocument/2006/relationships/hyperlink" Target="http://www.biolib.cz/cz/taxonimage/id20495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333375"/>
            <a:ext cx="6083300" cy="148748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755650" y="2492375"/>
            <a:ext cx="7561263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0D0D0D"/>
                </a:solidFill>
              </a:rPr>
              <a:t>Registrační číslo projektu: CZ.1.07/1.4.00/21.1689</a:t>
            </a:r>
          </a:p>
          <a:p>
            <a:endParaRPr lang="cs-CZ" b="1" dirty="0">
              <a:solidFill>
                <a:srgbClr val="0D0D0D"/>
              </a:solidFill>
            </a:endParaRPr>
          </a:p>
          <a:p>
            <a:r>
              <a:rPr lang="cs-CZ" b="1" dirty="0">
                <a:solidFill>
                  <a:srgbClr val="0D0D0D"/>
                </a:solidFill>
              </a:rPr>
              <a:t>Název</a:t>
            </a:r>
            <a:r>
              <a:rPr lang="cs-CZ" b="1">
                <a:solidFill>
                  <a:srgbClr val="0D0D0D"/>
                </a:solidFill>
              </a:rPr>
              <a:t>: </a:t>
            </a:r>
            <a:r>
              <a:rPr lang="cs-CZ" b="1" smtClean="0">
                <a:solidFill>
                  <a:srgbClr val="0D0D0D"/>
                </a:solidFill>
              </a:rPr>
              <a:t>VY_32_INOVACE_038_</a:t>
            </a:r>
            <a:r>
              <a:rPr lang="cs-CZ" b="1" smtClean="0">
                <a:solidFill>
                  <a:srgbClr val="898989"/>
                </a:solidFill>
              </a:rPr>
              <a:t> </a:t>
            </a:r>
            <a:r>
              <a:rPr lang="cs-CZ" b="1" dirty="0">
                <a:solidFill>
                  <a:srgbClr val="898989"/>
                </a:solidFill>
              </a:rPr>
              <a:t>Inovace a zkvalitnění výuky prostřednictvím ICT		</a:t>
            </a:r>
          </a:p>
          <a:p>
            <a:endParaRPr lang="cs-CZ" dirty="0">
              <a:solidFill>
                <a:srgbClr val="0D0D0D"/>
              </a:solidFill>
            </a:endParaRPr>
          </a:p>
          <a:p>
            <a:r>
              <a:rPr lang="cs-CZ" b="1" dirty="0">
                <a:solidFill>
                  <a:srgbClr val="0D0D0D"/>
                </a:solidFill>
              </a:rPr>
              <a:t>Šablona: III/2</a:t>
            </a:r>
          </a:p>
          <a:p>
            <a:r>
              <a:rPr lang="cs-CZ" dirty="0">
                <a:solidFill>
                  <a:srgbClr val="0D0D0D"/>
                </a:solidFill>
              </a:rPr>
              <a:t>Název školy: Základní škola Panenský Týnec</a:t>
            </a:r>
          </a:p>
          <a:p>
            <a:r>
              <a:rPr lang="cs-CZ" dirty="0">
                <a:solidFill>
                  <a:srgbClr val="0D0D0D"/>
                </a:solidFill>
              </a:rPr>
              <a:t>                    439 05 Panenský Týnec 166</a:t>
            </a:r>
          </a:p>
          <a:p>
            <a:endParaRPr lang="cs-CZ" dirty="0">
              <a:solidFill>
                <a:srgbClr val="0D0D0D"/>
              </a:solidFill>
            </a:endParaRPr>
          </a:p>
          <a:p>
            <a:r>
              <a:rPr lang="cs-CZ" b="1" dirty="0">
                <a:solidFill>
                  <a:srgbClr val="0D0D0D"/>
                </a:solidFill>
              </a:rPr>
              <a:t>Téma:</a:t>
            </a:r>
            <a:r>
              <a:rPr lang="cs-CZ" dirty="0">
                <a:solidFill>
                  <a:srgbClr val="0D0D0D"/>
                </a:solidFill>
              </a:rPr>
              <a:t> </a:t>
            </a:r>
            <a:r>
              <a:rPr lang="cs-CZ" i="1" dirty="0" smtClean="0">
                <a:solidFill>
                  <a:srgbClr val="0D0D0D"/>
                </a:solidFill>
              </a:rPr>
              <a:t>Živočichové na loukách</a:t>
            </a:r>
            <a:endParaRPr lang="cs-CZ" i="1" dirty="0">
              <a:solidFill>
                <a:srgbClr val="0D0D0D"/>
              </a:solidFill>
            </a:endParaRPr>
          </a:p>
          <a:p>
            <a:endParaRPr lang="cs-CZ" dirty="0">
              <a:solidFill>
                <a:srgbClr val="0D0D0D"/>
              </a:solidFill>
            </a:endParaRPr>
          </a:p>
          <a:p>
            <a:r>
              <a:rPr lang="cs-CZ" dirty="0">
                <a:solidFill>
                  <a:srgbClr val="0D0D0D"/>
                </a:solidFill>
              </a:rPr>
              <a:t>Ročník: 4.</a:t>
            </a:r>
          </a:p>
          <a:p>
            <a:r>
              <a:rPr lang="cs-CZ" dirty="0">
                <a:solidFill>
                  <a:srgbClr val="0D0D0D"/>
                </a:solidFill>
              </a:rPr>
              <a:t>Autor: Petra </a:t>
            </a:r>
            <a:r>
              <a:rPr lang="cs-CZ" dirty="0" err="1">
                <a:solidFill>
                  <a:srgbClr val="0D0D0D"/>
                </a:solidFill>
              </a:rPr>
              <a:t>Brethová</a:t>
            </a:r>
            <a:endParaRPr lang="cs-CZ" dirty="0">
              <a:solidFill>
                <a:srgbClr val="0D0D0D"/>
              </a:solidFill>
            </a:endParaRPr>
          </a:p>
          <a:p>
            <a:r>
              <a:rPr lang="cs-CZ" dirty="0">
                <a:solidFill>
                  <a:srgbClr val="0D0D0D"/>
                </a:solidFill>
              </a:rPr>
              <a:t>Datum: </a:t>
            </a:r>
            <a:r>
              <a:rPr lang="cs-CZ" dirty="0" smtClean="0">
                <a:solidFill>
                  <a:srgbClr val="0D0D0D"/>
                </a:solidFill>
              </a:rPr>
              <a:t>12. 2. 2013</a:t>
            </a:r>
            <a:endParaRPr lang="cs-CZ" dirty="0">
              <a:solidFill>
                <a:srgbClr val="0D0D0D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4239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Klíčová slova:</a:t>
            </a:r>
            <a:br>
              <a:rPr lang="cs-CZ" dirty="0" smtClean="0"/>
            </a:br>
            <a:r>
              <a:rPr lang="cs-CZ" dirty="0" smtClean="0"/>
              <a:t>bezobratlí živočichové</a:t>
            </a:r>
            <a:br>
              <a:rPr lang="cs-CZ" dirty="0" smtClean="0"/>
            </a:br>
            <a:r>
              <a:rPr lang="cs-CZ" dirty="0" smtClean="0"/>
              <a:t>plazi</a:t>
            </a:r>
            <a:br>
              <a:rPr lang="cs-CZ" dirty="0" smtClean="0"/>
            </a:br>
            <a:r>
              <a:rPr lang="cs-CZ" dirty="0" smtClean="0"/>
              <a:t>ptáci</a:t>
            </a:r>
            <a:br>
              <a:rPr lang="cs-CZ" dirty="0" smtClean="0"/>
            </a:br>
            <a:r>
              <a:rPr lang="cs-CZ" dirty="0" smtClean="0"/>
              <a:t>savci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05064"/>
            <a:ext cx="8229600" cy="2121099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Vyjmenuje typické zástupce živočichů na </a:t>
            </a:r>
            <a:r>
              <a:rPr lang="cs-CZ" smtClean="0"/>
              <a:t>našich loukách.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na loukách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Bezobratlí živočichové</a:t>
            </a:r>
          </a:p>
          <a:p>
            <a:r>
              <a:rPr lang="cs-CZ" dirty="0" smtClean="0"/>
              <a:t>Plazi</a:t>
            </a:r>
          </a:p>
          <a:p>
            <a:r>
              <a:rPr lang="cs-CZ" dirty="0" smtClean="0"/>
              <a:t>Ptáci</a:t>
            </a:r>
          </a:p>
          <a:p>
            <a:r>
              <a:rPr lang="cs-CZ" dirty="0" smtClean="0"/>
              <a:t>Savci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Saranče a kobylky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Bezobratlí živočichové</a:t>
            </a:r>
          </a:p>
          <a:p>
            <a:r>
              <a:rPr lang="cs-CZ" dirty="0" smtClean="0"/>
              <a:t>Mají tři páry končetin</a:t>
            </a:r>
          </a:p>
          <a:p>
            <a:r>
              <a:rPr lang="cs-CZ" dirty="0" smtClean="0"/>
              <a:t>Třetí pár je přeměněn v silné skákavé nohy,díky nímž se přemísťují pomocí skákavých pohybů.</a:t>
            </a:r>
          </a:p>
          <a:p>
            <a:r>
              <a:rPr lang="cs-CZ" dirty="0" smtClean="0"/>
              <a:t>Vydávají výrazné vrzavé zvuky</a:t>
            </a:r>
          </a:p>
          <a:p>
            <a:r>
              <a:rPr lang="cs-CZ" dirty="0" smtClean="0"/>
              <a:t>Saranče je býložravá</a:t>
            </a:r>
          </a:p>
          <a:p>
            <a:r>
              <a:rPr lang="cs-CZ" dirty="0" smtClean="0"/>
              <a:t>Kobylka je všežravec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Saranče:</a:t>
            </a:r>
            <a:endParaRPr lang="cs-CZ" dirty="0"/>
          </a:p>
        </p:txBody>
      </p:sp>
      <p:pic>
        <p:nvPicPr>
          <p:cNvPr id="4" name="Zástupný symbol pro obsah 3" descr="260940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91734" y="1600200"/>
            <a:ext cx="5960532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Kobylka:</a:t>
            </a:r>
            <a:endParaRPr lang="cs-CZ" dirty="0"/>
          </a:p>
        </p:txBody>
      </p:sp>
      <p:pic>
        <p:nvPicPr>
          <p:cNvPr id="4" name="Zástupný symbol pro obsah 3" descr="kobylka_zelena03.jpg"/>
          <p:cNvPicPr>
            <a:picLocks noGrp="1" noChangeAspect="1"/>
          </p:cNvPicPr>
          <p:nvPr>
            <p:ph idx="1"/>
          </p:nvPr>
        </p:nvPicPr>
        <p:blipFill rotWithShape="1">
          <a:blip r:embed="rId2" cstate="print"/>
          <a:srcRect t="7087"/>
          <a:stretch/>
        </p:blipFill>
        <p:spPr>
          <a:xfrm>
            <a:off x="1397000" y="1966585"/>
            <a:ext cx="6350000" cy="410639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Včela medonosná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Žije v úlu, kde si staví hnízdo</a:t>
            </a:r>
          </a:p>
          <a:p>
            <a:r>
              <a:rPr lang="cs-CZ" dirty="0" smtClean="0"/>
              <a:t>V jednom úlu žije jediná </a:t>
            </a:r>
            <a:r>
              <a:rPr lang="cs-CZ" b="1" dirty="0" smtClean="0"/>
              <a:t>královna</a:t>
            </a:r>
            <a:r>
              <a:rPr lang="cs-CZ" dirty="0" smtClean="0"/>
              <a:t> – matka,která klade vajíčka</a:t>
            </a:r>
          </a:p>
          <a:p>
            <a:r>
              <a:rPr lang="cs-CZ" dirty="0" smtClean="0"/>
              <a:t>Spolu s ní zde žijí včelí samečci- </a:t>
            </a:r>
            <a:r>
              <a:rPr lang="cs-CZ" b="1" dirty="0" smtClean="0"/>
              <a:t>trubci,</a:t>
            </a:r>
            <a:r>
              <a:rPr lang="cs-CZ" dirty="0" smtClean="0"/>
              <a:t> jejich jediným úkolem je oplodnit královnu, po oplodnění hynou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260350"/>
            <a:ext cx="8229600" cy="586581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Celý úl zabezpečují dělnice -  mladé dělnice čistí úl, starší krmí larvy a staví voskové plásty</a:t>
            </a:r>
          </a:p>
          <a:p>
            <a:endParaRPr lang="cs-CZ" dirty="0" smtClean="0"/>
          </a:p>
          <a:p>
            <a:r>
              <a:rPr lang="cs-CZ" dirty="0" smtClean="0"/>
              <a:t>Nejstarší dělnice sbírají pyl a nektar a vyrábějí med, kterým krmí larvy, trubce i královnu</a:t>
            </a:r>
          </a:p>
          <a:p>
            <a:endParaRPr lang="cs-CZ" dirty="0" smtClean="0"/>
          </a:p>
          <a:p>
            <a:r>
              <a:rPr lang="cs-CZ" dirty="0" smtClean="0"/>
              <a:t>Tím, jak přenášejí pyl z květu na květ, zajišťují opylení rostlin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Včela medonosná:</a:t>
            </a:r>
            <a:endParaRPr lang="cs-CZ" dirty="0"/>
          </a:p>
        </p:txBody>
      </p:sp>
      <p:pic>
        <p:nvPicPr>
          <p:cNvPr id="4" name="Zástupný symbol pro obsah 3" descr="medono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96532" y="1600200"/>
            <a:ext cx="4950936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Čmeláci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Mají zavalitější tělo než včely a mají ho porostlé chloupky.</a:t>
            </a:r>
          </a:p>
          <a:p>
            <a:r>
              <a:rPr lang="cs-CZ" dirty="0" smtClean="0"/>
              <a:t>Opylují rostliny.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Motýli</a:t>
            </a:r>
            <a:endParaRPr lang="cs-CZ" dirty="0"/>
          </a:p>
        </p:txBody>
      </p:sp>
      <p:pic>
        <p:nvPicPr>
          <p:cNvPr id="4" name="Zástupný symbol pro obsah 3" descr="258px-Tagpfauenaug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916832"/>
            <a:ext cx="4896544" cy="375850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Ještěrka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Plaz</a:t>
            </a:r>
          </a:p>
          <a:p>
            <a:r>
              <a:rPr lang="cs-CZ" dirty="0" smtClean="0"/>
              <a:t>Vyskytuje se na slunných a suchých místech</a:t>
            </a:r>
          </a:p>
          <a:p>
            <a:r>
              <a:rPr lang="cs-CZ" dirty="0" smtClean="0"/>
              <a:t>Živí se hmyzem, pavouky a slimáky</a:t>
            </a:r>
          </a:p>
          <a:p>
            <a:endParaRPr lang="cs-CZ" dirty="0"/>
          </a:p>
        </p:txBody>
      </p:sp>
      <p:pic>
        <p:nvPicPr>
          <p:cNvPr id="4" name="Obrázek 3" descr="imag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3717032"/>
            <a:ext cx="3600400" cy="25202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Vrabec polní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Žije na louce i poli</a:t>
            </a:r>
          </a:p>
          <a:p>
            <a:r>
              <a:rPr lang="cs-CZ" dirty="0" smtClean="0"/>
              <a:t>Vytváří hejna</a:t>
            </a:r>
          </a:p>
          <a:p>
            <a:r>
              <a:rPr lang="cs-CZ" dirty="0" smtClean="0"/>
              <a:t>V létě se živí většinou živočišnou potravou, v zimě rostlinnou</a:t>
            </a:r>
          </a:p>
          <a:p>
            <a:endParaRPr lang="cs-CZ" dirty="0"/>
          </a:p>
        </p:txBody>
      </p:sp>
      <p:pic>
        <p:nvPicPr>
          <p:cNvPr id="4" name="Obrázek 3" descr="Vrabec-polni_1_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4365104"/>
            <a:ext cx="3816424" cy="18230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Čáp bílý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Staví si svá hnízda v blízkosti lidských sídel</a:t>
            </a:r>
          </a:p>
          <a:p>
            <a:r>
              <a:rPr lang="cs-CZ" dirty="0" smtClean="0"/>
              <a:t>Na vlhkých loukách v blízkosti polí si vyhledává potravu</a:t>
            </a:r>
            <a:endParaRPr lang="cs-CZ" dirty="0"/>
          </a:p>
        </p:txBody>
      </p:sp>
      <p:pic>
        <p:nvPicPr>
          <p:cNvPr id="4" name="Obrázek 3" descr="images (1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76650" y="3068960"/>
            <a:ext cx="2551534" cy="29523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Sysel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Vyhledává plochy s nízkým porostem, aby měl dobrý výhled po okolí</a:t>
            </a:r>
          </a:p>
          <a:p>
            <a:r>
              <a:rPr lang="cs-CZ" dirty="0" smtClean="0"/>
              <a:t>Když je vyrušen, panáčkuje</a:t>
            </a:r>
          </a:p>
          <a:p>
            <a:r>
              <a:rPr lang="cs-CZ" dirty="0" smtClean="0"/>
              <a:t>Vyskytuje se vzácně</a:t>
            </a:r>
          </a:p>
          <a:p>
            <a:r>
              <a:rPr lang="cs-CZ" dirty="0" smtClean="0"/>
              <a:t>Žije v koloniích a živí se převážně rostlinnou stravou</a:t>
            </a:r>
          </a:p>
          <a:p>
            <a:r>
              <a:rPr lang="cs-CZ" dirty="0" smtClean="0"/>
              <a:t>Vyhrabává si podzemní chodby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sysel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41070" y="333375"/>
            <a:ext cx="3861859" cy="57927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http://fotoblog.in/clanek/150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http://weblog.clovicek.net/prispevek-kobylka-zelena---smutny-konec.html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http://lukiisek.webnode.cz/clanky/vcela-medonosna/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 smtClean="0"/>
              <a:t>://cs.wikipedia.org/wiki/Mot%C3%BDli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260350"/>
            <a:ext cx="8229600" cy="5865813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biolib.cz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taxonimage</a:t>
            </a:r>
            <a:r>
              <a:rPr lang="cs-CZ" dirty="0" smtClean="0">
                <a:hlinkClick r:id="rId2"/>
              </a:rPr>
              <a:t>/id20495/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jynx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t.net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ptaci</a:t>
            </a:r>
            <a:r>
              <a:rPr lang="cs-CZ" dirty="0" smtClean="0">
                <a:hlinkClick r:id="rId3"/>
              </a:rPr>
              <a:t>/vrabec-</a:t>
            </a:r>
            <a:r>
              <a:rPr lang="cs-CZ" dirty="0" err="1" smtClean="0">
                <a:hlinkClick r:id="rId3"/>
              </a:rPr>
              <a:t>polni</a:t>
            </a:r>
            <a:r>
              <a:rPr lang="cs-CZ" dirty="0" smtClean="0">
                <a:hlinkClick r:id="rId3"/>
              </a:rPr>
              <a:t>-20-22609920-0.html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priroda.cz</a:t>
            </a:r>
            <a:r>
              <a:rPr lang="cs-CZ" dirty="0" smtClean="0"/>
              <a:t>/lexikon.</a:t>
            </a:r>
            <a:r>
              <a:rPr lang="cs-CZ" dirty="0" err="1" smtClean="0"/>
              <a:t>php</a:t>
            </a:r>
            <a:r>
              <a:rPr lang="cs-CZ" dirty="0" smtClean="0"/>
              <a:t>?detail=247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298</Words>
  <Application>Microsoft Office PowerPoint</Application>
  <PresentationFormat>Předvádění na obrazovce (4:3)</PresentationFormat>
  <Paragraphs>71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Klíčová slova: bezobratlí živočichové plazi ptáci savci </vt:lpstr>
      <vt:lpstr>Živočichové na loukách</vt:lpstr>
      <vt:lpstr>Saranče a kobylky</vt:lpstr>
      <vt:lpstr>Saranče:</vt:lpstr>
      <vt:lpstr>Kobylka:</vt:lpstr>
      <vt:lpstr>Včela medonosná</vt:lpstr>
      <vt:lpstr>Prezentace aplikace PowerPoint</vt:lpstr>
      <vt:lpstr>Včela medonosná:</vt:lpstr>
      <vt:lpstr>Čmeláci</vt:lpstr>
      <vt:lpstr>Motýli</vt:lpstr>
      <vt:lpstr>Ještěrka obecná</vt:lpstr>
      <vt:lpstr>Vrabec polní</vt:lpstr>
      <vt:lpstr>Čáp bílý</vt:lpstr>
      <vt:lpstr>Sysel obecný</vt:lpstr>
      <vt:lpstr>Prezentace aplikace PowerPoint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Martin a Lída</cp:lastModifiedBy>
  <cp:revision>20</cp:revision>
  <dcterms:created xsi:type="dcterms:W3CDTF">2013-01-02T17:29:11Z</dcterms:created>
  <dcterms:modified xsi:type="dcterms:W3CDTF">2013-02-21T10:44:30Z</dcterms:modified>
</cp:coreProperties>
</file>