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73" r:id="rId2"/>
    <p:sldId id="272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57" r:id="rId16"/>
    <p:sldId id="258" r:id="rId17"/>
    <p:sldId id="270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7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B0F4077-ACBC-4F5C-966F-B4AAEEE68DEB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0C12F30-9CBE-49BC-BA61-408FC392D3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132BAF8-463D-4371-AAB8-0CF671EF8E0D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0FAA50D-5BD4-439E-A599-C0392DC4DA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F82CBBA-AA85-432D-98DC-EBEFBF19361F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1DE4DED-1633-4A24-81F3-9035E522A1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044610-06D3-4DA4-BF4F-8A5DF1FC17A9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FE15471-F610-470F-9A36-079AF0552E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EA9AC30-8B11-43ED-BAC3-987AE1136DEE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846E8E1-099E-4F70-9403-49D870CD0A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2481CA3-CF35-4D54-892B-0973D2F77E61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78B1C2-247D-4187-90D0-47135306A0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E36CA1D-508D-49D3-A03E-FC55F9B0B21F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D103E74-FF34-4550-99C2-55AFEFA50C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D3584DAB-53D7-4B27-B496-24E08B126622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1A9F178-CD86-4C84-96EA-3C7FCF46B4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8EF3E92-CAC6-4E70-B394-DD198715BB4D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F9CFFA5-BF4A-4701-BE6B-357BEFA585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4638992-4920-4DF9-9506-1AB64F8AE8D6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56C7BB7-183A-42B0-A48A-F5EA0B2FBA9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C9025E5-BDFF-4A1F-8993-806FFF6AC38D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0D336A4-9BCE-4460-A088-5C85F00C23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75728D8-666F-4E65-A9AF-4C3374DBEA29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0C3F13EE-7D97-402A-94D0-49B16DA5B5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19919" y="0"/>
            <a:ext cx="95551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Ing. Veronika Dostálková MBA</a:t>
            </a:r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3276600" y="2708275"/>
            <a:ext cx="292810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600" b="1" dirty="0" smtClean="0"/>
              <a:t> SAMOSTATNÉ OPAKOVÁNÍ</a:t>
            </a:r>
            <a:endParaRPr lang="cs-CZ" sz="1600" b="1" dirty="0"/>
          </a:p>
        </p:txBody>
      </p:sp>
      <p:sp>
        <p:nvSpPr>
          <p:cNvPr id="5125" name="Rectangle 7"/>
          <p:cNvSpPr>
            <a:spLocks noChangeArrowheads="1"/>
          </p:cNvSpPr>
          <p:nvPr/>
        </p:nvSpPr>
        <p:spPr bwMode="auto">
          <a:xfrm>
            <a:off x="3348038" y="3429000"/>
            <a:ext cx="2279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Podnik a podnikání</a:t>
            </a:r>
          </a:p>
        </p:txBody>
      </p:sp>
      <p:sp>
        <p:nvSpPr>
          <p:cNvPr id="5126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 3. ročník</a:t>
            </a:r>
          </a:p>
        </p:txBody>
      </p:sp>
      <p:sp>
        <p:nvSpPr>
          <p:cNvPr id="512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xmlns="" val="82416455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Podnik a podnikání </a:t>
            </a:r>
            <a:r>
              <a:rPr lang="cs-CZ" b="1" u="sng" dirty="0" smtClean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je poskytnout žákům potřebné informace o pojmu ekonomie, podnik a podnikání. 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</a:t>
            </a:r>
            <a:r>
              <a:rPr lang="cs-CZ" dirty="0" smtClean="0">
                <a:latin typeface="Arial" charset="0"/>
                <a:cs typeface="Arial" charset="0"/>
              </a:rPr>
              <a:t>Ekonomie </a:t>
            </a:r>
            <a:r>
              <a:rPr lang="cs-CZ" dirty="0">
                <a:latin typeface="Arial" charset="0"/>
                <a:cs typeface="Arial" charset="0"/>
              </a:rPr>
              <a:t>na naší SŠ. 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u="sng" dirty="0" smtClean="0">
                <a:latin typeface="Arial" charset="0"/>
                <a:cs typeface="Arial" charset="0"/>
              </a:rPr>
              <a:t>samostatné opakování témat podniku a podnikání.</a:t>
            </a:r>
            <a:endParaRPr lang="cs-CZ" u="sng" dirty="0">
              <a:latin typeface="Arial" charset="0"/>
              <a:cs typeface="Arial" charset="0"/>
            </a:endParaRPr>
          </a:p>
        </p:txBody>
      </p:sp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Samostatné opakování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AutoNum type="arabicPeriod"/>
            </a:pPr>
            <a:r>
              <a:rPr lang="cs-CZ" smtClean="0"/>
              <a:t>Čím se zabývá ekonomie?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cs-CZ" smtClean="0"/>
              <a:t>Jak se ekonomie dělí?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cs-CZ" smtClean="0"/>
              <a:t>Jakými ekonomickými subjekty se zabývá?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cs-CZ" smtClean="0"/>
              <a:t>Jaká jsou tři základní ekonomické otázky?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cs-CZ" smtClean="0"/>
              <a:t>Jaká ekonomické systémy znáte?</a:t>
            </a:r>
          </a:p>
        </p:txBody>
      </p:sp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1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AutoNum type="arabicPeriod"/>
            </a:pPr>
            <a:r>
              <a:rPr lang="cs-CZ" smtClean="0"/>
              <a:t>Co jsou to potřeby a jak se dělí?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cs-CZ" smtClean="0"/>
              <a:t>Čím jsou naše potřeby uspokojovány?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cs-CZ" smtClean="0"/>
              <a:t>Tři výrobní faktory. Vysvětlete jednotlivé pojmy.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cs-CZ" smtClean="0"/>
              <a:t>Na konkrétním příklady vysvětlete koloběh ekonomiky.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cs-CZ" smtClean="0"/>
              <a:t>Vysvětlete pojem efektivní a neefektivní chování.</a:t>
            </a:r>
          </a:p>
        </p:txBody>
      </p:sp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71500" indent="-571500" fontAlgn="auto">
              <a:spcAft>
                <a:spcPts val="0"/>
              </a:spcAft>
              <a:buFont typeface="Wingdings" pitchFamily="2" charset="2"/>
              <a:buAutoNum type="arabicPeriod"/>
              <a:defRPr/>
            </a:pPr>
            <a:r>
              <a:rPr lang="cs-CZ"/>
              <a:t>Napište a vysvětlete znění zákona poptávky.</a:t>
            </a:r>
          </a:p>
          <a:p>
            <a:pPr marL="571500" indent="-571500" fontAlgn="auto">
              <a:spcAft>
                <a:spcPts val="0"/>
              </a:spcAft>
              <a:buFont typeface="Wingdings" pitchFamily="2" charset="2"/>
              <a:buAutoNum type="arabicPeriod"/>
              <a:defRPr/>
            </a:pPr>
            <a:r>
              <a:rPr lang="cs-CZ"/>
              <a:t>Napište a vysvětlete znění zákona nabídky.</a:t>
            </a:r>
          </a:p>
          <a:p>
            <a:pPr marL="571500" indent="-571500" fontAlgn="auto">
              <a:spcAft>
                <a:spcPts val="0"/>
              </a:spcAft>
              <a:buFont typeface="Wingdings" pitchFamily="2" charset="2"/>
              <a:buAutoNum type="arabicPeriod"/>
              <a:defRPr/>
            </a:pPr>
            <a:r>
              <a:rPr lang="cs-CZ"/>
              <a:t>Nakreslete graf tržní rovnováhy a vysvětlete pojmy: bod rovnováhy, tržní cena, přebytek, či nedostatek množství.</a:t>
            </a:r>
          </a:p>
          <a:p>
            <a:pPr marL="571500" indent="-571500" fontAlgn="auto">
              <a:spcAft>
                <a:spcPts val="0"/>
              </a:spcAft>
              <a:buFont typeface="Wingdings" pitchFamily="2" charset="2"/>
              <a:buAutoNum type="arabicPeriod"/>
              <a:defRPr/>
            </a:pPr>
            <a:r>
              <a:rPr lang="cs-CZ"/>
              <a:t>Vysvětlete pojmy substitut a komplement.</a:t>
            </a:r>
          </a:p>
          <a:p>
            <a:pPr marL="571500" indent="-571500" fontAlgn="auto">
              <a:spcAft>
                <a:spcPts val="0"/>
              </a:spcAft>
              <a:buFont typeface="Wingdings" pitchFamily="2" charset="2"/>
              <a:buAutoNum type="arabicPeriod"/>
              <a:defRPr/>
            </a:pPr>
            <a:endParaRPr lang="cs-CZ"/>
          </a:p>
        </p:txBody>
      </p:sp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3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40080" lvl="1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000"/>
              <a:t>1. Vyjmenujte druhy trhů.</a:t>
            </a:r>
          </a:p>
          <a:p>
            <a:pPr marL="640080" lvl="1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000"/>
              <a:t>2. Vysvětlete pojem cena.</a:t>
            </a:r>
          </a:p>
          <a:p>
            <a:pPr marL="640080" lvl="1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000"/>
              <a:t>3. Co je to konkurence?</a:t>
            </a:r>
          </a:p>
          <a:p>
            <a:pPr marL="640080" lvl="1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000"/>
              <a:t>4. Jaká je úloha zisku v tržní ekonomice?</a:t>
            </a:r>
          </a:p>
          <a:p>
            <a:pPr marL="640080" lvl="1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000"/>
              <a:t>5. Jaká je úloha státu v tržní ekonomice?</a:t>
            </a:r>
          </a:p>
        </p:txBody>
      </p:sp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4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Jakými způsoby je možné si hledat práci?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Co to je a k čemu slouží profesní životopis?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Co to je Úřad práce a jak můžete využít jeho služeb?</a:t>
            </a:r>
          </a:p>
        </p:txBody>
      </p:sp>
      <p:sp>
        <p:nvSpPr>
          <p:cNvPr id="20481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5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Jak vzniká pracovní poměr?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Jaké jsou nezbytné náležitosti pracovní smlouvy?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Jakými způsoby dochází k rozvázání pracovního poměru?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Vysvětlete pojmy dohoda o provedení práce a dohoda o pracovní činnosti.</a:t>
            </a:r>
          </a:p>
        </p:txBody>
      </p:sp>
      <p:sp>
        <p:nvSpPr>
          <p:cNvPr id="21505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6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Vysvětlete pojem dovolená na zotavenou.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Co je to mzda a z jakých složek se skládá?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K čemu slouží pracovní řád?</a:t>
            </a:r>
          </a:p>
        </p:txBody>
      </p:sp>
      <p:sp>
        <p:nvSpPr>
          <p:cNvPr id="22529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7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Kdo je to podnikatel?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Co je to podnikání?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Jaký je hlavní cíl podnikatele?</a:t>
            </a:r>
          </a:p>
        </p:txBody>
      </p:sp>
      <p:sp>
        <p:nvSpPr>
          <p:cNvPr id="23553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8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Jak dělíme obchodní společnosti?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Stručně popište jednotlivé právní formy obchodních společností.</a:t>
            </a:r>
          </a:p>
        </p:txBody>
      </p:sp>
      <p:sp>
        <p:nvSpPr>
          <p:cNvPr id="24577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9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Kdo je to živnostník?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Jak dělíme živnosti?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Stručně charakterizujte jednotlivé formy živností.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Kdy dochází ke vzniku a zániku živnosti.</a:t>
            </a:r>
          </a:p>
          <a:p>
            <a:pPr marL="533400" indent="-533400"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25601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10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Obchodní rejstřík – co to je, k čemu slouží, kde najdu výpis z obchodního rejstříku?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Živnostenský rejstřík – co to je, k čemu slouží, kde najdu výpis z živnostenského rejstříku?</a:t>
            </a:r>
          </a:p>
          <a:p>
            <a:pPr marL="533400" indent="-533400">
              <a:buFont typeface="Wingdings" pitchFamily="2" charset="2"/>
              <a:buAutoNum type="arabicPeriod"/>
            </a:pPr>
            <a:r>
              <a:rPr lang="cs-CZ" smtClean="0"/>
              <a:t>Jaké jsou povinnosti podnikatele vyplývající z  živnostenského zákona?</a:t>
            </a:r>
          </a:p>
          <a:p>
            <a:pPr marL="533400" indent="-533400">
              <a:buFont typeface="Wingdings" pitchFamily="2" charset="2"/>
              <a:buAutoNum type="arabicPeriod"/>
            </a:pPr>
            <a:endParaRPr lang="cs-CZ" smtClean="0"/>
          </a:p>
        </p:txBody>
      </p:sp>
      <p:sp>
        <p:nvSpPr>
          <p:cNvPr id="26625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11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24078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Vysvětli pojem management.</a:t>
            </a:r>
          </a:p>
          <a:p>
            <a:pPr marL="624078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Co je to plánování a jak dělíme druhy plánování z časového hlediska?</a:t>
            </a:r>
          </a:p>
          <a:p>
            <a:pPr marL="624078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K čemu se v podniku využívá organizování?</a:t>
            </a:r>
          </a:p>
          <a:p>
            <a:pPr marL="624078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Vytvoř organizační strukturu své fiktivní firmy.</a:t>
            </a:r>
          </a:p>
          <a:p>
            <a:pPr marL="624078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Vysvětli pojmy delegování, pravomoc a odpovědnost.</a:t>
            </a:r>
          </a:p>
          <a:p>
            <a:pPr marL="624078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Vysvětli pojem rozhodování.</a:t>
            </a:r>
            <a:endParaRPr lang="cs-CZ" dirty="0"/>
          </a:p>
        </p:txBody>
      </p:sp>
      <p:sp>
        <p:nvSpPr>
          <p:cNvPr id="2764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 12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3888" indent="-514350">
              <a:buFont typeface="Century Gothic" pitchFamily="34" charset="0"/>
              <a:buAutoNum type="arabicPeriod"/>
            </a:pPr>
            <a:r>
              <a:rPr lang="cs-CZ" dirty="0" smtClean="0"/>
              <a:t>Co je to motivace?</a:t>
            </a:r>
          </a:p>
          <a:p>
            <a:pPr marL="623888" indent="-514350">
              <a:buFont typeface="Century Gothic" pitchFamily="34" charset="0"/>
              <a:buAutoNum type="arabicPeriod"/>
            </a:pPr>
            <a:r>
              <a:rPr lang="cs-CZ" dirty="0" smtClean="0"/>
              <a:t>Jakými způsoby můžeme zaměstnance motivovat?</a:t>
            </a:r>
          </a:p>
          <a:p>
            <a:pPr marL="623888" indent="-514350">
              <a:buFont typeface="Century Gothic" pitchFamily="34" charset="0"/>
              <a:buAutoNum type="arabicPeriod"/>
            </a:pPr>
            <a:r>
              <a:rPr lang="cs-CZ" dirty="0" smtClean="0"/>
              <a:t>Charakterizuj následující typy vedení lidí:</a:t>
            </a:r>
          </a:p>
          <a:p>
            <a:pPr marL="623888" indent="-514350">
              <a:buFont typeface="Wingdings 2" pitchFamily="18" charset="2"/>
              <a:buNone/>
            </a:pPr>
            <a:r>
              <a:rPr lang="cs-CZ" dirty="0" smtClean="0"/>
              <a:t>     Autokratický, liberální, demokratický.</a:t>
            </a:r>
          </a:p>
          <a:p>
            <a:pPr marL="623888" indent="-514350">
              <a:buFont typeface="Wingdings 2" pitchFamily="18" charset="2"/>
              <a:buAutoNum type="arabicPeriod"/>
            </a:pPr>
            <a:r>
              <a:rPr lang="cs-CZ" dirty="0" smtClean="0"/>
              <a:t> Vy světli pojem a význam kontroly v podniku.</a:t>
            </a:r>
          </a:p>
          <a:p>
            <a:pPr marL="623888" indent="-514350">
              <a:buFont typeface="Wingdings 2" pitchFamily="18" charset="2"/>
              <a:buNone/>
            </a:pPr>
            <a:endParaRPr lang="cs-CZ" dirty="0" smtClean="0"/>
          </a:p>
        </p:txBody>
      </p:sp>
      <p:sp>
        <p:nvSpPr>
          <p:cNvPr id="28673" name="Nadpis 2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687" cy="1143000"/>
          </a:xfrm>
        </p:spPr>
        <p:txBody>
          <a:bodyPr/>
          <a:lstStyle/>
          <a:p>
            <a:r>
              <a:rPr lang="cs-CZ" dirty="0" smtClean="0"/>
              <a:t>Úkol č. 13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KLÍNSKÝ, Petr; MUNCH, Otto. </a:t>
            </a:r>
            <a:r>
              <a:rPr lang="cs-CZ" i="1" dirty="0" smtClean="0"/>
              <a:t>Ekonomika pro obchodní akademie a ostatní střední školy 1-4</a:t>
            </a:r>
            <a:r>
              <a:rPr lang="cs-CZ" dirty="0" smtClean="0"/>
              <a:t>. Praha: Fortuna, 2006, ISBN 978-80-7402-093-3. 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BELLOVÁ, Jana; ZLÁMAL, Jaroslav; MENDL, Zdeněk. </a:t>
            </a:r>
            <a:r>
              <a:rPr lang="cs-CZ" i="1" dirty="0" smtClean="0"/>
              <a:t>Ekonomie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 s.r.o., 2011, ISBN 978-80-7402-093-3</a:t>
            </a:r>
          </a:p>
        </p:txBody>
      </p:sp>
      <p:sp>
        <p:nvSpPr>
          <p:cNvPr id="2969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  <a:latin typeface="Arial" charset="0"/>
              </a:rPr>
              <a:t>Použité zdroje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34</TotalTime>
  <Words>545</Words>
  <Application>Microsoft Office PowerPoint</Application>
  <PresentationFormat>Předvádění na obrazovce (4:3)</PresentationFormat>
  <Paragraphs>79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ANOTACE</vt:lpstr>
      <vt:lpstr>Samostatné opakování</vt:lpstr>
      <vt:lpstr>Úkol č. 1 </vt:lpstr>
      <vt:lpstr>Úkol č. 2</vt:lpstr>
      <vt:lpstr>Úkol č. 3</vt:lpstr>
      <vt:lpstr>Úkol č. 4</vt:lpstr>
      <vt:lpstr>Úkol č. 5</vt:lpstr>
      <vt:lpstr>Úkol č. 6</vt:lpstr>
      <vt:lpstr>Úkol č. 7</vt:lpstr>
      <vt:lpstr>Úkol č. 8</vt:lpstr>
      <vt:lpstr>Úkol č. 9</vt:lpstr>
      <vt:lpstr>Úkol č. 10</vt:lpstr>
      <vt:lpstr>Úkol č. 11</vt:lpstr>
      <vt:lpstr>Úkol č. 12</vt:lpstr>
      <vt:lpstr>Úkol č. 13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Samostatné opakování</dc:title>
  <dc:creator>Veronika Dostálková</dc:creator>
  <cp:lastModifiedBy>Veronika Dostálková</cp:lastModifiedBy>
  <cp:revision>7</cp:revision>
  <dcterms:created xsi:type="dcterms:W3CDTF">2012-08-04T08:13:06Z</dcterms:created>
  <dcterms:modified xsi:type="dcterms:W3CDTF">2013-02-10T17:40:40Z</dcterms:modified>
</cp:coreProperties>
</file>