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pPr>
              <a:solidFill>
                <a:srgbClr val="FF0000"/>
              </a:solidFill>
            </c:spPr>
          </c:marker>
          <c:xVal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2</c:v>
                </c:pt>
                <c:pt idx="1">
                  <c:v>4</c:v>
                </c:pt>
                <c:pt idx="2">
                  <c:v>6</c:v>
                </c:pt>
                <c:pt idx="3">
                  <c:v>8</c:v>
                </c:pt>
                <c:pt idx="4">
                  <c:v>10</c:v>
                </c:pt>
                <c:pt idx="5">
                  <c:v>12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858240"/>
        <c:axId val="6859776"/>
      </c:scatterChart>
      <c:valAx>
        <c:axId val="685824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6859776"/>
        <c:crosses val="autoZero"/>
        <c:crossBetween val="midCat"/>
      </c:valAx>
      <c:valAx>
        <c:axId val="685977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6858240"/>
        <c:crosses val="autoZero"/>
        <c:crossBetween val="midCat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23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096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893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830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159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612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224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252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384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666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889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6BDCB-4CA4-43C1-BD86-5C25A5779D51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0D674-2942-4CBF-A0A1-45CBC8AFD5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30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web.cz/prirozena-cisl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0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2319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6479361"/>
              </p:ext>
            </p:extLst>
          </p:nvPr>
        </p:nvGraphicFramePr>
        <p:xfrm>
          <a:off x="1084263" y="515938"/>
          <a:ext cx="6854825" cy="6083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3" imgW="11041586" imgH="9771955" progId="Word.Document.8">
                  <p:embed/>
                </p:oleObj>
              </mc:Choice>
              <mc:Fallback>
                <p:oleObj name="Document" r:id="rId3" imgW="11041586" imgH="977195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4263" y="515938"/>
                        <a:ext cx="6854825" cy="6083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0186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POSLOUPNOSTI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Způsoby zadání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325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posloupnost?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Posloupnost je funkce, jejímž definičním oborem je </a:t>
            </a:r>
            <a:r>
              <a:rPr lang="cs-CZ" dirty="0" smtClean="0">
                <a:hlinkClick r:id="rId2"/>
              </a:rPr>
              <a:t>množina přirozených čísel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Posloupnost může být buď nekonečná pokud je jejím definičním oborem celá množina přirozených čísel</a:t>
            </a:r>
          </a:p>
          <a:p>
            <a:r>
              <a:rPr lang="cs-CZ" dirty="0" smtClean="0"/>
              <a:t>Konečná pokud definičním oborem je pouze část množiny přirozených čísel.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1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tabulkou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237525"/>
              </p:ext>
            </p:extLst>
          </p:nvPr>
        </p:nvGraphicFramePr>
        <p:xfrm>
          <a:off x="457200" y="1600200"/>
          <a:ext cx="82295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</a:t>
                      </a:r>
                      <a:r>
                        <a:rPr lang="cs-CZ" sz="1600" dirty="0" err="1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612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Vzorcem, pro n-</a:t>
            </a:r>
            <a:r>
              <a:rPr lang="cs-CZ" dirty="0" err="1" smtClean="0"/>
              <a:t>tý</a:t>
            </a:r>
            <a:r>
              <a:rPr lang="cs-CZ" dirty="0" smtClean="0"/>
              <a:t> člen posloupnosti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err="1" smtClean="0"/>
              <a:t>a</a:t>
            </a:r>
            <a:r>
              <a:rPr lang="cs-CZ" sz="2800" dirty="0" err="1" smtClean="0"/>
              <a:t>n</a:t>
            </a:r>
            <a:r>
              <a:rPr lang="cs-CZ" sz="6000" dirty="0" smtClean="0"/>
              <a:t> = </a:t>
            </a:r>
            <a:r>
              <a:rPr lang="cs-CZ" sz="6000" dirty="0" smtClean="0"/>
              <a:t>2.n</a:t>
            </a:r>
          </a:p>
          <a:p>
            <a:pPr marL="0" indent="0">
              <a:buNone/>
            </a:pPr>
            <a:r>
              <a:rPr lang="cs-CZ" sz="4000" dirty="0" smtClean="0"/>
              <a:t>n – pořadí členu</a:t>
            </a:r>
          </a:p>
          <a:p>
            <a:pPr marL="0" indent="0">
              <a:buNone/>
            </a:pPr>
            <a:r>
              <a:rPr lang="cs-CZ" sz="4000" dirty="0" err="1" smtClean="0"/>
              <a:t>a</a:t>
            </a:r>
            <a:r>
              <a:rPr lang="cs-CZ" sz="1600" dirty="0" err="1" smtClean="0"/>
              <a:t>n</a:t>
            </a:r>
            <a:r>
              <a:rPr lang="cs-CZ" sz="1600" dirty="0" smtClean="0"/>
              <a:t> </a:t>
            </a:r>
            <a:r>
              <a:rPr lang="cs-CZ" sz="4000" dirty="0" smtClean="0"/>
              <a:t> </a:t>
            </a:r>
            <a:r>
              <a:rPr lang="cs-CZ" sz="4000" smtClean="0"/>
              <a:t>- n-tý</a:t>
            </a:r>
            <a:r>
              <a:rPr lang="cs-CZ" sz="4000" dirty="0" smtClean="0"/>
              <a:t> člen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0680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Rekurentním vzorcem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a </a:t>
            </a:r>
            <a:r>
              <a:rPr lang="cs-CZ" sz="2800" dirty="0" smtClean="0"/>
              <a:t>n + 1 </a:t>
            </a:r>
            <a:r>
              <a:rPr lang="cs-CZ" sz="6000" dirty="0" smtClean="0"/>
              <a:t>= a </a:t>
            </a:r>
            <a:r>
              <a:rPr lang="cs-CZ" sz="2800" dirty="0" smtClean="0"/>
              <a:t>n</a:t>
            </a:r>
            <a:r>
              <a:rPr lang="cs-CZ" sz="6000" dirty="0" smtClean="0"/>
              <a:t> + </a:t>
            </a:r>
            <a:r>
              <a:rPr lang="cs-CZ" sz="6000" dirty="0" smtClean="0"/>
              <a:t>2</a:t>
            </a:r>
          </a:p>
          <a:p>
            <a:pPr marL="0" indent="0">
              <a:buNone/>
            </a:pPr>
            <a:r>
              <a:rPr lang="cs-CZ" sz="2800" dirty="0"/>
              <a:t>a </a:t>
            </a:r>
            <a:r>
              <a:rPr lang="cs-CZ" sz="1800" dirty="0"/>
              <a:t>n + </a:t>
            </a:r>
            <a:r>
              <a:rPr lang="cs-CZ" sz="1800" dirty="0" smtClean="0"/>
              <a:t>1 </a:t>
            </a:r>
            <a:r>
              <a:rPr lang="cs-CZ" sz="2800" dirty="0" smtClean="0"/>
              <a:t>– člen následující</a:t>
            </a:r>
          </a:p>
          <a:p>
            <a:pPr marL="0" indent="0">
              <a:buNone/>
            </a:pPr>
            <a:r>
              <a:rPr lang="cs-CZ" sz="2800" dirty="0"/>
              <a:t>a </a:t>
            </a:r>
            <a:r>
              <a:rPr lang="cs-CZ" sz="1800" dirty="0" smtClean="0"/>
              <a:t>n </a:t>
            </a:r>
            <a:r>
              <a:rPr lang="cs-CZ" sz="2800" dirty="0" smtClean="0"/>
              <a:t> - člen předcházející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5173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Grafem</a:t>
            </a:r>
            <a:br>
              <a:rPr lang="cs-CZ" dirty="0" smtClean="0"/>
            </a:br>
            <a:r>
              <a:rPr lang="cs-CZ" sz="3100" dirty="0" err="1" smtClean="0"/>
              <a:t>grafem</a:t>
            </a:r>
            <a:r>
              <a:rPr lang="cs-CZ" sz="3100" dirty="0" smtClean="0"/>
              <a:t> posloupnosti jsou </a:t>
            </a:r>
            <a:r>
              <a:rPr lang="cs-CZ" sz="3100" dirty="0" smtClean="0">
                <a:solidFill>
                  <a:srgbClr val="FF0000"/>
                </a:solidFill>
              </a:rPr>
              <a:t>izolované body</a:t>
            </a:r>
            <a:endParaRPr lang="cs-CZ" sz="31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8665189"/>
              </p:ext>
            </p:extLst>
          </p:nvPr>
        </p:nvGraphicFramePr>
        <p:xfrm>
          <a:off x="395536" y="1556792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04195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Autorská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108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 aplikace Microsoft Word 97–2003</vt:lpstr>
      <vt:lpstr>Prezentace aplikace PowerPoint</vt:lpstr>
      <vt:lpstr>POSLOUPNOSTI</vt:lpstr>
      <vt:lpstr>Co je posloupnost?</vt:lpstr>
      <vt:lpstr>Zadání tabulkou</vt:lpstr>
      <vt:lpstr>Vzorcem, pro n-tý člen posloupnosti</vt:lpstr>
      <vt:lpstr>Rekurentním vzorcem</vt:lpstr>
      <vt:lpstr>Grafem grafem posloupnosti jsou izolované body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POSLOUPNOSTI</dc:title>
  <dc:creator>Husáková Jitka</dc:creator>
  <cp:lastModifiedBy>Husáková Jitka</cp:lastModifiedBy>
  <cp:revision>8</cp:revision>
  <dcterms:created xsi:type="dcterms:W3CDTF">2013-02-21T08:24:04Z</dcterms:created>
  <dcterms:modified xsi:type="dcterms:W3CDTF">2013-02-21T12:47:12Z</dcterms:modified>
</cp:coreProperties>
</file>