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8"/>
  </p:notesMasterIdLst>
  <p:sldIdLst>
    <p:sldId id="278" r:id="rId2"/>
    <p:sldId id="277" r:id="rId3"/>
    <p:sldId id="279" r:id="rId4"/>
    <p:sldId id="280" r:id="rId5"/>
    <p:sldId id="286" r:id="rId6"/>
    <p:sldId id="281" r:id="rId7"/>
    <p:sldId id="282" r:id="rId8"/>
    <p:sldId id="283" r:id="rId9"/>
    <p:sldId id="284" r:id="rId10"/>
    <p:sldId id="285" r:id="rId11"/>
    <p:sldId id="287" r:id="rId12"/>
    <p:sldId id="288" r:id="rId13"/>
    <p:sldId id="289" r:id="rId14"/>
    <p:sldId id="290" r:id="rId15"/>
    <p:sldId id="291" r:id="rId16"/>
    <p:sldId id="29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0" y="-8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4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4E371-9844-4D4C-8E4F-09D86A1EE47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5FEC4-51BA-475F-BC0A-98088F5B3A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273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35FEC4-51BA-475F-BC0A-98088F5B3A5D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5.bin"/><Relationship Id="rId4" Type="http://schemas.openxmlformats.org/officeDocument/2006/relationships/image" Target="../media/image3.wmf"/><Relationship Id="rId9" Type="http://schemas.openxmlformats.org/officeDocument/2006/relationships/image" Target="../media/image8.png"/><Relationship Id="rId1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20.png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4.wmf"/><Relationship Id="rId17" Type="http://schemas.openxmlformats.org/officeDocument/2006/relationships/image" Target="../media/image16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5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5" Type="http://schemas.openxmlformats.org/officeDocument/2006/relationships/image" Target="../media/image15.wmf"/><Relationship Id="rId10" Type="http://schemas.openxmlformats.org/officeDocument/2006/relationships/image" Target="../media/image13.wmf"/><Relationship Id="rId4" Type="http://schemas.openxmlformats.org/officeDocument/2006/relationships/image" Target="../media/image10.wmf"/><Relationship Id="rId9" Type="http://schemas.openxmlformats.org/officeDocument/2006/relationships/oleObject" Target="../embeddings/oleObject12.bin"/><Relationship Id="rId1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image" Target="../media/image21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12" Type="http://schemas.openxmlformats.org/officeDocument/2006/relationships/oleObject" Target="../embeddings/oleObject20.bin"/><Relationship Id="rId17" Type="http://schemas.openxmlformats.org/officeDocument/2006/relationships/image" Target="../media/image23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2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wmf"/><Relationship Id="rId11" Type="http://schemas.openxmlformats.org/officeDocument/2006/relationships/image" Target="../media/image20.wmf"/><Relationship Id="rId5" Type="http://schemas.openxmlformats.org/officeDocument/2006/relationships/oleObject" Target="../embeddings/oleObject17.bin"/><Relationship Id="rId15" Type="http://schemas.openxmlformats.org/officeDocument/2006/relationships/image" Target="../media/image22.wmf"/><Relationship Id="rId10" Type="http://schemas.openxmlformats.org/officeDocument/2006/relationships/oleObject" Target="../embeddings/oleObject19.bin"/><Relationship Id="rId4" Type="http://schemas.openxmlformats.org/officeDocument/2006/relationships/image" Target="../media/image17.wmf"/><Relationship Id="rId9" Type="http://schemas.openxmlformats.org/officeDocument/2006/relationships/image" Target="../media/image28.png"/><Relationship Id="rId14" Type="http://schemas.openxmlformats.org/officeDocument/2006/relationships/oleObject" Target="../embeddings/oleObject2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4.bin"/><Relationship Id="rId11" Type="http://schemas.openxmlformats.org/officeDocument/2006/relationships/image" Target="../media/image27.wmf"/><Relationship Id="rId5" Type="http://schemas.openxmlformats.org/officeDocument/2006/relationships/image" Target="../media/image24.wmf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3.bin"/><Relationship Id="rId9" Type="http://schemas.openxmlformats.org/officeDocument/2006/relationships/image" Target="../media/image26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3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31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30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oleObject" Target="../embeddings/oleObject37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3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36.wmf"/><Relationship Id="rId4" Type="http://schemas.openxmlformats.org/officeDocument/2006/relationships/image" Target="../media/image33.wmf"/><Relationship Id="rId9" Type="http://schemas.openxmlformats.org/officeDocument/2006/relationships/oleObject" Target="../embeddings/oleObject35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39.bin"/><Relationship Id="rId10" Type="http://schemas.openxmlformats.org/officeDocument/2006/relationships/image" Target="../media/image41.wmf"/><Relationship Id="rId4" Type="http://schemas.openxmlformats.org/officeDocument/2006/relationships/image" Target="../media/image38.wmf"/><Relationship Id="rId9" Type="http://schemas.openxmlformats.org/officeDocument/2006/relationships/oleObject" Target="../embeddings/oleObject41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1902656172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Lineární rovnice a nerovnice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Rovnice a nerovnice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Září 2012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Rovnice a nerovnice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je seznámit žáky s různými typy rovnic a jejich řešením. Sada j</a:t>
            </a:r>
            <a:r>
              <a:rPr lang="cs-CZ" sz="2800" dirty="0" smtClean="0">
                <a:latin typeface="Arial" charset="0"/>
                <a:cs typeface="Arial" charset="0"/>
              </a:rPr>
              <a:t>e vhodná pro přímou výuku i k samostudiu</a:t>
            </a:r>
            <a:endParaRPr lang="cs-CZ" sz="2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</a:t>
            </a:r>
            <a:r>
              <a:rPr lang="en-US" sz="2800" dirty="0" smtClean="0">
                <a:latin typeface="Arial" charset="0"/>
                <a:cs typeface="Arial" charset="0"/>
              </a:rPr>
              <a:t>je </a:t>
            </a:r>
            <a:r>
              <a:rPr lang="cs-CZ" sz="2800" dirty="0" smtClean="0">
                <a:latin typeface="Arial" charset="0"/>
                <a:cs typeface="Arial" charset="0"/>
              </a:rPr>
              <a:t>zaměřena na řešení lineárních rovnic a nerovnic. </a:t>
            </a:r>
            <a:endParaRPr lang="cs-CZ" sz="2800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4" y="20608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Lineární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rovnice</a:t>
            </a:r>
            <a:endParaRPr kumimoji="0" lang="cs-CZ" sz="8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Lineární rovnice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95536" y="105273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Lineární rovnice jsou všechny rovnice, které můžeme psát ve tvaru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95536" y="2060848"/>
          <a:ext cx="8208912" cy="135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Rovnice" r:id="rId3" imgW="711000" imgH="177480" progId="Equation.3">
                  <p:embed/>
                </p:oleObj>
              </mc:Choice>
              <mc:Fallback>
                <p:oleObj name="Rovnice" r:id="rId3" imgW="711000" imgH="177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2060848"/>
                        <a:ext cx="8208912" cy="1350150"/>
                      </a:xfrm>
                      <a:prstGeom prst="rect">
                        <a:avLst/>
                      </a:prstGeom>
                      <a:noFill/>
                      <a:ln w="158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Nadpis 1"/>
          <p:cNvSpPr txBox="1">
            <a:spLocks/>
          </p:cNvSpPr>
          <p:nvPr/>
        </p:nvSpPr>
        <p:spPr>
          <a:xfrm>
            <a:off x="467544" y="3717032"/>
            <a:ext cx="8229600" cy="1872208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Pozn.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Neznámá </a:t>
            </a:r>
            <a:r>
              <a:rPr kumimoji="0" lang="cs-CZ" sz="32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x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je pouze v první mocnině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cs-CZ" sz="320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a,b </a:t>
            </a:r>
            <a:r>
              <a:rPr kumimoji="0" lang="cs-CZ" sz="320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jsou reálná čísla </a:t>
            </a:r>
            <a:endParaRPr kumimoji="0" lang="cs-CZ" sz="32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05273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Rovnici upravíme tak, aby výrazy s neznámou byly na jedné straně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rovnice a čísla na druhé straně.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95536" y="321297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Množinu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všech řešení budeme značit </a:t>
            </a:r>
            <a:r>
              <a:rPr kumimoji="0" lang="cs-CZ" sz="3200" b="1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</a:t>
            </a:r>
            <a:endParaRPr kumimoji="0" lang="cs-CZ" sz="32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1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Vyřešte lineární rovnici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0841262"/>
              </p:ext>
            </p:extLst>
          </p:nvPr>
        </p:nvGraphicFramePr>
        <p:xfrm>
          <a:off x="2166938" y="1557338"/>
          <a:ext cx="5095875" cy="1220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Rovnice" r:id="rId3" imgW="1765080" imgH="393480" progId="Equation.3">
                  <p:embed/>
                </p:oleObj>
              </mc:Choice>
              <mc:Fallback>
                <p:oleObj name="Rovnice" r:id="rId3" imgW="17650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6938" y="1557338"/>
                        <a:ext cx="5095875" cy="1220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295650" y="2781300"/>
          <a:ext cx="4135438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Rovnice" r:id="rId5" imgW="1320480" imgH="177480" progId="Equation.3">
                  <p:embed/>
                </p:oleObj>
              </mc:Choice>
              <mc:Fallback>
                <p:oleObj name="Rovnice" r:id="rId5" imgW="132048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5650" y="2781300"/>
                        <a:ext cx="4135438" cy="566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4972050" y="3500438"/>
          <a:ext cx="2466975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2" name="Rovnice" r:id="rId7" imgW="787320" imgH="177480" progId="Equation.3">
                  <p:embed/>
                </p:oleObj>
              </mc:Choice>
              <mc:Fallback>
                <p:oleObj name="Rovnice" r:id="rId7" imgW="78732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3500438"/>
                        <a:ext cx="2466975" cy="566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Nadpis 1"/>
              <p:cNvSpPr txBox="1">
                <a:spLocks/>
              </p:cNvSpPr>
              <p:nvPr/>
            </p:nvSpPr>
            <p:spPr>
              <a:xfrm>
                <a:off x="7524328" y="3429000"/>
                <a:ext cx="108012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3600" b="1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/</a:t>
                </a:r>
                <a14:m>
                  <m:oMath xmlns:m="http://schemas.openxmlformats.org/officeDocument/2006/math"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− 1</m:t>
                    </m:r>
                  </m:oMath>
                </a14:m>
                <a:endParaRPr lang="cs-CZ" sz="3600" dirty="0" smtClean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4328" y="3429000"/>
                <a:ext cx="1080120" cy="720080"/>
              </a:xfrm>
              <a:prstGeom prst="rect">
                <a:avLst/>
              </a:prstGeom>
              <a:blipFill rotWithShape="1">
                <a:blip r:embed="rId9"/>
                <a:stretch>
                  <a:fillRect l="-16949" t="-13559" b="-194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4932040" y="4221088"/>
          <a:ext cx="1909762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3" name="Rovnice" r:id="rId10" imgW="609480" imgH="177480" progId="Equation.3">
                  <p:embed/>
                </p:oleObj>
              </mc:Choice>
              <mc:Fallback>
                <p:oleObj name="Rovnice" r:id="rId10" imgW="60948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4221088"/>
                        <a:ext cx="1909762" cy="566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7380312" y="4149080"/>
                <a:ext cx="108012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3600" b="1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/ </a:t>
                </a:r>
                <a14:m>
                  <m:oMath xmlns:m="http://schemas.openxmlformats.org/officeDocument/2006/math">
                    <m:r>
                      <a:rPr lang="cs-CZ" sz="3600" b="1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2</m:t>
                    </m:r>
                  </m:oMath>
                </a14:m>
                <a:endParaRPr lang="cs-CZ" sz="3600" dirty="0" smtClean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0312" y="4149080"/>
                <a:ext cx="1080120" cy="720080"/>
              </a:xfrm>
              <a:prstGeom prst="rect">
                <a:avLst/>
              </a:prstGeom>
              <a:blipFill rotWithShape="1">
                <a:blip r:embed="rId12"/>
                <a:stretch>
                  <a:fillRect l="-17514" t="-13559" b="-203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4984750" y="4868863"/>
          <a:ext cx="147320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4" name="Rovnice" r:id="rId13" imgW="469800" imgH="177480" progId="Equation.3">
                  <p:embed/>
                </p:oleObj>
              </mc:Choice>
              <mc:Fallback>
                <p:oleObj name="Rovnice" r:id="rId13" imgW="46980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4750" y="4868863"/>
                        <a:ext cx="1473200" cy="566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Nadpis 1"/>
          <p:cNvSpPr txBox="1">
            <a:spLocks/>
          </p:cNvSpPr>
          <p:nvPr/>
        </p:nvSpPr>
        <p:spPr>
          <a:xfrm>
            <a:off x="611560" y="5733256"/>
            <a:ext cx="8229600" cy="792088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Provedeme zkoušku</a:t>
            </a: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 txBox="1">
                <a:spLocks/>
              </p:cNvSpPr>
              <p:nvPr/>
            </p:nvSpPr>
            <p:spPr>
              <a:xfrm>
                <a:off x="539552" y="260648"/>
                <a:ext cx="8229600" cy="114300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36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Zkouška : za </a:t>
                </a:r>
                <a:r>
                  <a:rPr kumimoji="0" lang="cs-CZ" sz="3600" i="1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x</a:t>
                </a:r>
                <a:r>
                  <a:rPr kumimoji="0" lang="cs-CZ" sz="360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dosadíme </a:t>
                </a:r>
                <a14:m>
                  <m:oMath xmlns:m="http://schemas.openxmlformats.org/officeDocument/2006/math">
                    <m:r>
                      <a:rPr kumimoji="0" lang="cs-CZ" sz="360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−2</m:t>
                    </m:r>
                  </m:oMath>
                </a14:m>
                <a:endParaRPr lang="cs-CZ" sz="3600" dirty="0" smtClean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60648"/>
                <a:ext cx="8229600" cy="1143000"/>
              </a:xfrm>
              <a:prstGeom prst="rect">
                <a:avLst/>
              </a:prstGeom>
              <a:blipFill rotWithShape="1">
                <a:blip r:embed="rId3"/>
                <a:stretch>
                  <a:fillRect l="-2296" t="-8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Nadpis 1"/>
          <p:cNvSpPr txBox="1">
            <a:spLocks/>
          </p:cNvSpPr>
          <p:nvPr/>
        </p:nvSpPr>
        <p:spPr>
          <a:xfrm>
            <a:off x="467544" y="1052736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Levá</a:t>
            </a:r>
            <a:r>
              <a:rPr kumimoji="0" lang="cs-CZ" sz="3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strana</a:t>
            </a: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522288" y="1700213"/>
          <a:ext cx="8296275" cy="233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Rovnice" r:id="rId4" imgW="2882880" imgH="812520" progId="Equation.3">
                  <p:embed/>
                </p:oleObj>
              </mc:Choice>
              <mc:Fallback>
                <p:oleObj name="Rovnice" r:id="rId4" imgW="2882880" imgH="81252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88" y="1700213"/>
                        <a:ext cx="8296275" cy="2339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Nadpis 1"/>
          <p:cNvSpPr txBox="1">
            <a:spLocks/>
          </p:cNvSpPr>
          <p:nvPr/>
        </p:nvSpPr>
        <p:spPr>
          <a:xfrm>
            <a:off x="467544" y="4221088"/>
            <a:ext cx="8229600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Pravá strana</a:t>
            </a: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539552" y="4869160"/>
          <a:ext cx="4678363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Rovnice" r:id="rId6" imgW="1625400" imgH="215640" progId="Equation.3">
                  <p:embed/>
                </p:oleObj>
              </mc:Choice>
              <mc:Fallback>
                <p:oleObj name="Rovnice" r:id="rId6" imgW="162540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869160"/>
                        <a:ext cx="4678363" cy="622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Nadpis 1"/>
          <p:cNvSpPr txBox="1">
            <a:spLocks/>
          </p:cNvSpPr>
          <p:nvPr/>
        </p:nvSpPr>
        <p:spPr>
          <a:xfrm>
            <a:off x="611560" y="5733256"/>
            <a:ext cx="129614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 = P</a:t>
            </a: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2051720" y="5733256"/>
            <a:ext cx="309634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⇒ </a:t>
            </a:r>
            <a:r>
              <a:rPr kumimoji="0" lang="cs-CZ" sz="3600" i="0" u="dbl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K= </a:t>
            </a:r>
            <a:r>
              <a:rPr kumimoji="0" lang="en-US" sz="3600" i="0" u="dbl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{-2}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2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Vyřešte lineární rovnici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259632" y="1484784"/>
          <a:ext cx="516890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9" name="Rovnice" r:id="rId3" imgW="1790640" imgH="241200" progId="Equation.3">
                  <p:embed/>
                </p:oleObj>
              </mc:Choice>
              <mc:Fallback>
                <p:oleObj name="Rovnice" r:id="rId3" imgW="1790640" imgH="241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1484784"/>
                        <a:ext cx="5168900" cy="749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2051720" y="2420888"/>
          <a:ext cx="505777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0" name="Rovnice" r:id="rId5" imgW="1752480" imgH="203040" progId="Equation.3">
                  <p:embed/>
                </p:oleObj>
              </mc:Choice>
              <mc:Fallback>
                <p:oleObj name="Rovnice" r:id="rId5" imgW="1752480" imgH="203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2420888"/>
                        <a:ext cx="5057775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2915816" y="3212976"/>
          <a:ext cx="42164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1" name="Rovnice" r:id="rId7" imgW="1460160" imgH="203040" progId="Equation.3">
                  <p:embed/>
                </p:oleObj>
              </mc:Choice>
              <mc:Fallback>
                <p:oleObj name="Rovnice" r:id="rId7" imgW="1460160" imgH="2030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3212976"/>
                        <a:ext cx="4216400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Nadpis 1"/>
          <p:cNvSpPr txBox="1">
            <a:spLocks/>
          </p:cNvSpPr>
          <p:nvPr/>
        </p:nvSpPr>
        <p:spPr>
          <a:xfrm>
            <a:off x="7524328" y="3212976"/>
            <a:ext cx="108012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/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7740352" y="3212976"/>
          <a:ext cx="8429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2" name="Rovnice" r:id="rId9" imgW="291960" imgH="203040" progId="Equation.3">
                  <p:embed/>
                </p:oleObj>
              </mc:Choice>
              <mc:Fallback>
                <p:oleObj name="Rovnice" r:id="rId9" imgW="291960" imgH="203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352" y="3212976"/>
                        <a:ext cx="842963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3419872" y="3933056"/>
          <a:ext cx="3152775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3" name="Rovnice" r:id="rId11" imgW="1091880" imgH="177480" progId="Equation.3">
                  <p:embed/>
                </p:oleObj>
              </mc:Choice>
              <mc:Fallback>
                <p:oleObj name="Rovnice" r:id="rId11" imgW="109188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3933056"/>
                        <a:ext cx="3152775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6804248" y="3861048"/>
                <a:ext cx="2339752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cs-CZ" sz="3600" b="1" i="1" dirty="0">
                        <a:latin typeface="Cambria Math"/>
                        <a:ea typeface="+mj-ea"/>
                        <a:cs typeface="Times New Roman" pitchFamily="18" charset="0"/>
                      </a:rPr>
                      <m:t>/</m:t>
                    </m:r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+2</m:t>
                    </m:r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 − 8</m:t>
                    </m:r>
                  </m:oMath>
                </a14:m>
                <a:r>
                  <a:rPr lang="cs-CZ" sz="3600" b="1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:r>
                  <a:rPr lang="cs-CZ" sz="36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4248" y="3861048"/>
                <a:ext cx="2339752" cy="72008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4572000" y="4581128"/>
          <a:ext cx="124618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4" name="Rovnice" r:id="rId14" imgW="431640" imgH="177480" progId="Equation.3">
                  <p:embed/>
                </p:oleObj>
              </mc:Choice>
              <mc:Fallback>
                <p:oleObj name="Rovnice" r:id="rId14" imgW="431640" imgH="177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4581128"/>
                        <a:ext cx="1246188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5" name="Object 9"/>
          <p:cNvGraphicFramePr>
            <a:graphicFrameLocks noChangeAspect="1"/>
          </p:cNvGraphicFramePr>
          <p:nvPr/>
        </p:nvGraphicFramePr>
        <p:xfrm>
          <a:off x="611560" y="5373216"/>
          <a:ext cx="124618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5" name="Rovnice" r:id="rId16" imgW="431640" imgH="177480" progId="Equation.3">
                  <p:embed/>
                </p:oleObj>
              </mc:Choice>
              <mc:Fallback>
                <p:oleObj name="Rovnice" r:id="rId16" imgW="431640" imgH="177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5373216"/>
                        <a:ext cx="1246188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Nadpis 1"/>
          <p:cNvSpPr txBox="1">
            <a:spLocks/>
          </p:cNvSpPr>
          <p:nvPr/>
        </p:nvSpPr>
        <p:spPr>
          <a:xfrm>
            <a:off x="1979712" y="5301208"/>
            <a:ext cx="4968552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Není </a:t>
            </a:r>
            <a:r>
              <a:rPr kumimoji="0" lang="cs-CZ" sz="36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pravda</a:t>
            </a: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⇒ </a:t>
            </a:r>
            <a:r>
              <a:rPr kumimoji="0" lang="cs-CZ" sz="3600" i="0" u="dbl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K= </a:t>
            </a:r>
            <a:r>
              <a:rPr lang="en-US" sz="3600" u="dbl" dirty="0" smtClean="0">
                <a:solidFill>
                  <a:srgbClr val="0070C0"/>
                </a:solidFill>
                <a:latin typeface="Cambria Math"/>
                <a:ea typeface="Cambria Math"/>
                <a:cs typeface="Times New Roman" pitchFamily="18" charset="0"/>
              </a:rPr>
              <a:t>∅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755576" y="594928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Rovnice nemá řešení</a:t>
            </a: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3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Vyřešte lineární rovnici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057275" y="1524000"/>
          <a:ext cx="557212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2" name="Rovnice" r:id="rId3" imgW="1930320" imgH="215640" progId="Equation.3">
                  <p:embed/>
                </p:oleObj>
              </mc:Choice>
              <mc:Fallback>
                <p:oleObj name="Rovnice" r:id="rId3" imgW="1930320" imgH="215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7275" y="1524000"/>
                        <a:ext cx="5572125" cy="669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1820863" y="2276475"/>
          <a:ext cx="4362450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3" name="Rovnice" r:id="rId5" imgW="1511280" imgH="177480" progId="Equation.3">
                  <p:embed/>
                </p:oleObj>
              </mc:Choice>
              <mc:Fallback>
                <p:oleObj name="Rovnice" r:id="rId5" imgW="151128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0863" y="2276475"/>
                        <a:ext cx="4362450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4"/>
          <p:cNvGraphicFramePr>
            <a:graphicFrameLocks noChangeAspect="1"/>
          </p:cNvGraphicFramePr>
          <p:nvPr/>
        </p:nvGraphicFramePr>
        <p:xfrm>
          <a:off x="3044825" y="2997200"/>
          <a:ext cx="2601913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4" name="Rovnice" r:id="rId7" imgW="901440" imgH="177480" progId="Equation.3">
                  <p:embed/>
                </p:oleObj>
              </mc:Choice>
              <mc:Fallback>
                <p:oleObj name="Rovnice" r:id="rId7" imgW="90144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4825" y="2997200"/>
                        <a:ext cx="2601913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6084168" y="2996952"/>
                <a:ext cx="25922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3600" b="1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/</a:t>
                </a:r>
                <a:r>
                  <a:rPr lang="cs-CZ" sz="36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−3</m:t>
                    </m:r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− 5</m:t>
                    </m:r>
                    <m:r>
                      <a:rPr lang="cs-CZ" sz="3600" b="1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 </m:t>
                    </m:r>
                    <m:r>
                      <a:rPr lang="cs-CZ" sz="36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 </m:t>
                    </m:r>
                  </m:oMath>
                </a14:m>
                <a:endParaRPr lang="cs-CZ" sz="3600" dirty="0" smtClean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2996952"/>
                <a:ext cx="2592288" cy="720080"/>
              </a:xfrm>
              <a:prstGeom prst="rect">
                <a:avLst/>
              </a:prstGeom>
              <a:blipFill rotWithShape="1">
                <a:blip r:embed="rId9"/>
                <a:stretch>
                  <a:fillRect l="-7059" t="-13559" b="-203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2843808" y="3645024"/>
          <a:ext cx="2601913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5" name="Rovnice" r:id="rId10" imgW="901440" imgH="177480" progId="Equation.3">
                  <p:embed/>
                </p:oleObj>
              </mc:Choice>
              <mc:Fallback>
                <p:oleObj name="Rovnice" r:id="rId10" imgW="90144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3645024"/>
                        <a:ext cx="2601913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3419872" y="4221088"/>
          <a:ext cx="1428750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6" name="Rovnice" r:id="rId12" imgW="495000" imgH="177480" progId="Equation.3">
                  <p:embed/>
                </p:oleObj>
              </mc:Choice>
              <mc:Fallback>
                <p:oleObj name="Rovnice" r:id="rId12" imgW="49500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4221088"/>
                        <a:ext cx="1428750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7" name="Object 7"/>
          <p:cNvGraphicFramePr>
            <a:graphicFrameLocks noChangeAspect="1"/>
          </p:cNvGraphicFramePr>
          <p:nvPr/>
        </p:nvGraphicFramePr>
        <p:xfrm>
          <a:off x="3851920" y="4797152"/>
          <a:ext cx="989013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7" name="Rovnice" r:id="rId14" imgW="342720" imgH="177480" progId="Equation.3">
                  <p:embed/>
                </p:oleObj>
              </mc:Choice>
              <mc:Fallback>
                <p:oleObj name="Rovnice" r:id="rId14" imgW="34272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4797152"/>
                        <a:ext cx="989013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8" name="Object 8"/>
          <p:cNvGraphicFramePr>
            <a:graphicFrameLocks noChangeAspect="1"/>
          </p:cNvGraphicFramePr>
          <p:nvPr/>
        </p:nvGraphicFramePr>
        <p:xfrm>
          <a:off x="467544" y="5661248"/>
          <a:ext cx="989013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8" name="Rovnice" r:id="rId16" imgW="342720" imgH="177480" progId="Equation.3">
                  <p:embed/>
                </p:oleObj>
              </mc:Choice>
              <mc:Fallback>
                <p:oleObj name="Rovnice" r:id="rId16" imgW="342720" imgH="177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5661248"/>
                        <a:ext cx="989013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Nadpis 1"/>
          <p:cNvSpPr txBox="1">
            <a:spLocks/>
          </p:cNvSpPr>
          <p:nvPr/>
        </p:nvSpPr>
        <p:spPr>
          <a:xfrm>
            <a:off x="1619672" y="5589240"/>
            <a:ext cx="4968552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solidFill>
                  <a:srgbClr val="FF0000"/>
                </a:solidFill>
                <a:latin typeface="Cambria Math"/>
                <a:ea typeface="Cambria Math"/>
                <a:cs typeface="Times New Roman" pitchFamily="18" charset="0"/>
              </a:rPr>
              <a:t>Je</a:t>
            </a: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 </a:t>
            </a:r>
            <a:r>
              <a:rPr kumimoji="0" lang="cs-CZ" sz="36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pravda</a:t>
            </a: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⇒ </a:t>
            </a:r>
            <a:r>
              <a:rPr kumimoji="0" lang="cs-CZ" sz="3600" i="0" u="dbl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K= </a:t>
            </a:r>
            <a:r>
              <a:rPr lang="cs-CZ" sz="3600" u="dbl" noProof="0" dirty="0" smtClean="0">
                <a:solidFill>
                  <a:srgbClr val="0070C0"/>
                </a:solidFill>
                <a:latin typeface="Cambria Math"/>
                <a:ea typeface="Cambria Math"/>
                <a:cs typeface="Times New Roman" pitchFamily="18" charset="0"/>
              </a:rPr>
              <a:t>R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755576" y="620992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Rovnice má nekonečně mnoho řešení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0608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Lineární nerovnice</a:t>
            </a:r>
            <a:endParaRPr kumimoji="0" lang="cs-CZ" sz="8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Lineární </a:t>
            </a: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ne</a:t>
            </a: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rovnice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95536" y="105273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Lineární nerovnice jsou všechny nerovnice, které můžeme psát ve tvaru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95536" y="2204864"/>
          <a:ext cx="3600400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6" name="Rovnice" r:id="rId4" imgW="711000" imgH="177480" progId="Equation.3">
                  <p:embed/>
                </p:oleObj>
              </mc:Choice>
              <mc:Fallback>
                <p:oleObj name="Rovnice" r:id="rId4" imgW="711000" imgH="177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2204864"/>
                        <a:ext cx="3600400" cy="1008112"/>
                      </a:xfrm>
                      <a:prstGeom prst="rect">
                        <a:avLst/>
                      </a:prstGeom>
                      <a:noFill/>
                      <a:ln w="158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323528" y="3645025"/>
          <a:ext cx="3672408" cy="10081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7" name="Rovnice" r:id="rId6" imgW="711000" imgH="177480" progId="Equation.3">
                  <p:embed/>
                </p:oleObj>
              </mc:Choice>
              <mc:Fallback>
                <p:oleObj name="Rovnice" r:id="rId6" imgW="71100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3645025"/>
                        <a:ext cx="3672408" cy="1008111"/>
                      </a:xfrm>
                      <a:prstGeom prst="rect">
                        <a:avLst/>
                      </a:prstGeom>
                      <a:noFill/>
                      <a:ln w="158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Nadpis 1"/>
          <p:cNvSpPr txBox="1">
            <a:spLocks/>
          </p:cNvSpPr>
          <p:nvPr/>
        </p:nvSpPr>
        <p:spPr>
          <a:xfrm>
            <a:off x="323528" y="3645024"/>
            <a:ext cx="288032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148" name="Object 4"/>
          <p:cNvGraphicFramePr>
            <a:graphicFrameLocks noChangeAspect="1"/>
          </p:cNvGraphicFramePr>
          <p:nvPr/>
        </p:nvGraphicFramePr>
        <p:xfrm>
          <a:off x="4499992" y="2204864"/>
          <a:ext cx="3600450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8" name="Rovnice" r:id="rId8" imgW="711000" imgH="177480" progId="Equation.3">
                  <p:embed/>
                </p:oleObj>
              </mc:Choice>
              <mc:Fallback>
                <p:oleObj name="Rovnice" r:id="rId8" imgW="71100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2204864"/>
                        <a:ext cx="3600450" cy="1008062"/>
                      </a:xfrm>
                      <a:prstGeom prst="rect">
                        <a:avLst/>
                      </a:prstGeom>
                      <a:noFill/>
                      <a:ln w="158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5"/>
          <p:cNvGraphicFramePr>
            <a:graphicFrameLocks noChangeAspect="1"/>
          </p:cNvGraphicFramePr>
          <p:nvPr/>
        </p:nvGraphicFramePr>
        <p:xfrm>
          <a:off x="4499992" y="3645024"/>
          <a:ext cx="3600450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9" name="Rovnice" r:id="rId10" imgW="711000" imgH="177480" progId="Equation.3">
                  <p:embed/>
                </p:oleObj>
              </mc:Choice>
              <mc:Fallback>
                <p:oleObj name="Rovnice" r:id="rId10" imgW="71100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3645024"/>
                        <a:ext cx="3600450" cy="1008062"/>
                      </a:xfrm>
                      <a:prstGeom prst="rect">
                        <a:avLst/>
                      </a:prstGeom>
                      <a:noFill/>
                      <a:ln w="158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3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Vyřešte lineární nerovnici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2483768" y="1484784"/>
          <a:ext cx="2640012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0" name="Rovnice" r:id="rId3" imgW="914400" imgH="177480" progId="Equation.3">
                  <p:embed/>
                </p:oleObj>
              </mc:Choice>
              <mc:Fallback>
                <p:oleObj name="Rovnice" r:id="rId3" imgW="914400" imgH="177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1484784"/>
                        <a:ext cx="2640012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Nadpis 1"/>
          <p:cNvSpPr txBox="1">
            <a:spLocks/>
          </p:cNvSpPr>
          <p:nvPr/>
        </p:nvSpPr>
        <p:spPr>
          <a:xfrm>
            <a:off x="5364088" y="1484784"/>
            <a:ext cx="2016224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/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-5</a:t>
            </a:r>
            <a:r>
              <a:rPr lang="cs-CZ" sz="3600" i="1" dirty="0" smtClean="0">
                <a:latin typeface="Times New Roman" pitchFamily="18" charset="0"/>
                <a:ea typeface="+mj-ea"/>
                <a:cs typeface="Times New Roman" pitchFamily="18" charset="0"/>
              </a:rPr>
              <a:t>x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+ 6</a:t>
            </a: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7171" name="Object 3"/>
          <p:cNvGraphicFramePr>
            <a:graphicFrameLocks noChangeAspect="1"/>
          </p:cNvGraphicFramePr>
          <p:nvPr/>
        </p:nvGraphicFramePr>
        <p:xfrm>
          <a:off x="2267744" y="2132856"/>
          <a:ext cx="2640012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1" name="Rovnice" r:id="rId5" imgW="914400" imgH="177480" progId="Equation.3">
                  <p:embed/>
                </p:oleObj>
              </mc:Choice>
              <mc:Fallback>
                <p:oleObj name="Rovnice" r:id="rId5" imgW="91440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2132856"/>
                        <a:ext cx="2640012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4"/>
          <p:cNvGraphicFramePr>
            <a:graphicFrameLocks noChangeAspect="1"/>
          </p:cNvGraphicFramePr>
          <p:nvPr/>
        </p:nvGraphicFramePr>
        <p:xfrm>
          <a:off x="2771800" y="2780928"/>
          <a:ext cx="1538287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2" name="Rovnice" r:id="rId7" imgW="533160" imgH="177480" progId="Equation.3">
                  <p:embed/>
                </p:oleObj>
              </mc:Choice>
              <mc:Fallback>
                <p:oleObj name="Rovnice" r:id="rId7" imgW="53316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2780928"/>
                        <a:ext cx="1538287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Nadpis 1"/>
          <p:cNvSpPr txBox="1">
            <a:spLocks/>
          </p:cNvSpPr>
          <p:nvPr/>
        </p:nvSpPr>
        <p:spPr>
          <a:xfrm>
            <a:off x="5292080" y="2708920"/>
            <a:ext cx="2016224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/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:(-2)</a:t>
            </a: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7173" name="Object 5"/>
          <p:cNvGraphicFramePr>
            <a:graphicFrameLocks noChangeAspect="1"/>
          </p:cNvGraphicFramePr>
          <p:nvPr/>
        </p:nvGraphicFramePr>
        <p:xfrm>
          <a:off x="3347864" y="3429000"/>
          <a:ext cx="1246188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3" name="Rovnice" r:id="rId9" imgW="431640" imgH="177480" progId="Equation.3">
                  <p:embed/>
                </p:oleObj>
              </mc:Choice>
              <mc:Fallback>
                <p:oleObj name="Rovnice" r:id="rId9" imgW="43164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3429000"/>
                        <a:ext cx="1246188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" name="Skupina 32"/>
          <p:cNvGrpSpPr/>
          <p:nvPr/>
        </p:nvGrpSpPr>
        <p:grpSpPr>
          <a:xfrm>
            <a:off x="899592" y="4581128"/>
            <a:ext cx="7056784" cy="1008112"/>
            <a:chOff x="899592" y="4869160"/>
            <a:chExt cx="7056784" cy="1008112"/>
          </a:xfrm>
        </p:grpSpPr>
        <p:cxnSp>
          <p:nvCxnSpPr>
            <p:cNvPr id="10" name="Přímá spojovací šipka 9"/>
            <p:cNvCxnSpPr/>
            <p:nvPr/>
          </p:nvCxnSpPr>
          <p:spPr>
            <a:xfrm>
              <a:off x="899592" y="5085184"/>
              <a:ext cx="705678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stealt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>
              <a:off x="169168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>
              <a:off x="241176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>
              <a:off x="313184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385192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7200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529208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601216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>
              <a:off x="673224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7452320" y="4869160"/>
              <a:ext cx="0" cy="43204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Nadpis 1"/>
            <p:cNvSpPr txBox="1">
              <a:spLocks/>
            </p:cNvSpPr>
            <p:nvPr/>
          </p:nvSpPr>
          <p:spPr>
            <a:xfrm>
              <a:off x="3491880" y="5229200"/>
              <a:ext cx="720080" cy="648072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3600" b="1" dirty="0" smtClean="0">
                  <a:latin typeface="Cambria Math"/>
                  <a:ea typeface="Cambria Math"/>
                  <a:cs typeface="Times New Roman" pitchFamily="18" charset="0"/>
                </a:rPr>
                <a:t>-4</a:t>
              </a:r>
              <a:endParaRPr kumimoji="0" lang="cs-CZ" sz="3600" b="1" i="0" u="dbl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endParaRPr>
            </a:p>
          </p:txBody>
        </p:sp>
        <p:sp>
          <p:nvSpPr>
            <p:cNvPr id="23" name="Nadpis 1"/>
            <p:cNvSpPr txBox="1">
              <a:spLocks/>
            </p:cNvSpPr>
            <p:nvPr/>
          </p:nvSpPr>
          <p:spPr>
            <a:xfrm>
              <a:off x="4283968" y="5229200"/>
              <a:ext cx="720080" cy="648072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800" dirty="0" smtClean="0">
                  <a:latin typeface="Cambria Math"/>
                  <a:ea typeface="Cambria Math"/>
                  <a:cs typeface="Times New Roman" pitchFamily="18" charset="0"/>
                </a:rPr>
                <a:t>-3</a:t>
              </a:r>
              <a:endParaRPr kumimoji="0" lang="cs-CZ" sz="2800" b="1" i="0" u="dbl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endParaRPr>
            </a:p>
          </p:txBody>
        </p:sp>
        <p:sp>
          <p:nvSpPr>
            <p:cNvPr id="24" name="Nadpis 1"/>
            <p:cNvSpPr txBox="1">
              <a:spLocks/>
            </p:cNvSpPr>
            <p:nvPr/>
          </p:nvSpPr>
          <p:spPr>
            <a:xfrm>
              <a:off x="5004048" y="5229200"/>
              <a:ext cx="720080" cy="648072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800" dirty="0" smtClean="0">
                  <a:latin typeface="Cambria Math"/>
                  <a:ea typeface="Cambria Math"/>
                  <a:cs typeface="Times New Roman" pitchFamily="18" charset="0"/>
                </a:rPr>
                <a:t>-2</a:t>
              </a:r>
              <a:endParaRPr kumimoji="0" lang="cs-CZ" sz="2800" b="1" i="0" u="dbl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endParaRPr>
            </a:p>
          </p:txBody>
        </p:sp>
        <p:sp>
          <p:nvSpPr>
            <p:cNvPr id="25" name="Nadpis 1"/>
            <p:cNvSpPr txBox="1">
              <a:spLocks/>
            </p:cNvSpPr>
            <p:nvPr/>
          </p:nvSpPr>
          <p:spPr>
            <a:xfrm>
              <a:off x="5724128" y="5229200"/>
              <a:ext cx="720080" cy="648072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800" dirty="0" smtClean="0">
                  <a:latin typeface="Cambria Math"/>
                  <a:ea typeface="Cambria Math"/>
                  <a:cs typeface="Times New Roman" pitchFamily="18" charset="0"/>
                </a:rPr>
                <a:t>-1</a:t>
              </a:r>
              <a:endParaRPr kumimoji="0" lang="cs-CZ" sz="2800" b="1" i="0" u="dbl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endParaRPr>
            </a:p>
          </p:txBody>
        </p:sp>
        <p:sp>
          <p:nvSpPr>
            <p:cNvPr id="26" name="Nadpis 1"/>
            <p:cNvSpPr txBox="1">
              <a:spLocks/>
            </p:cNvSpPr>
            <p:nvPr/>
          </p:nvSpPr>
          <p:spPr>
            <a:xfrm>
              <a:off x="2843808" y="5229200"/>
              <a:ext cx="720080" cy="648072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800" dirty="0" smtClean="0">
                  <a:latin typeface="Cambria Math"/>
                  <a:ea typeface="Cambria Math"/>
                  <a:cs typeface="Times New Roman" pitchFamily="18" charset="0"/>
                </a:rPr>
                <a:t>-5</a:t>
              </a:r>
              <a:endParaRPr kumimoji="0" lang="cs-CZ" sz="2800" b="1" i="0" u="dbl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endParaRPr>
            </a:p>
          </p:txBody>
        </p:sp>
        <p:sp>
          <p:nvSpPr>
            <p:cNvPr id="27" name="Nadpis 1"/>
            <p:cNvSpPr txBox="1">
              <a:spLocks/>
            </p:cNvSpPr>
            <p:nvPr/>
          </p:nvSpPr>
          <p:spPr>
            <a:xfrm>
              <a:off x="2123728" y="5229200"/>
              <a:ext cx="720080" cy="648072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800" dirty="0" smtClean="0">
                  <a:latin typeface="Cambria Math"/>
                  <a:ea typeface="Cambria Math"/>
                  <a:cs typeface="Times New Roman" pitchFamily="18" charset="0"/>
                </a:rPr>
                <a:t>-6</a:t>
              </a:r>
              <a:endParaRPr kumimoji="0" lang="cs-CZ" sz="2800" b="1" i="0" u="dbl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endParaRPr>
            </a:p>
          </p:txBody>
        </p:sp>
      </p:grpSp>
      <p:cxnSp>
        <p:nvCxnSpPr>
          <p:cNvPr id="31" name="Přímá spojovací šipka 30"/>
          <p:cNvCxnSpPr/>
          <p:nvPr/>
        </p:nvCxnSpPr>
        <p:spPr>
          <a:xfrm>
            <a:off x="3851920" y="4293096"/>
            <a:ext cx="3672408" cy="0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Skupina 38"/>
          <p:cNvGrpSpPr/>
          <p:nvPr/>
        </p:nvGrpSpPr>
        <p:grpSpPr>
          <a:xfrm>
            <a:off x="3707904" y="4149080"/>
            <a:ext cx="288032" cy="648072"/>
            <a:chOff x="3707904" y="4149080"/>
            <a:chExt cx="288032" cy="648072"/>
          </a:xfrm>
        </p:grpSpPr>
        <p:cxnSp>
          <p:nvCxnSpPr>
            <p:cNvPr id="29" name="Přímá spojovací čára 28"/>
            <p:cNvCxnSpPr/>
            <p:nvPr/>
          </p:nvCxnSpPr>
          <p:spPr>
            <a:xfrm flipV="1">
              <a:off x="3851920" y="4293096"/>
              <a:ext cx="0" cy="5040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Vývojový diagram: spojka 31"/>
            <p:cNvSpPr/>
            <p:nvPr/>
          </p:nvSpPr>
          <p:spPr>
            <a:xfrm>
              <a:off x="3707904" y="4149080"/>
              <a:ext cx="288032" cy="288032"/>
            </a:xfrm>
            <a:prstGeom prst="flowChartConnecto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34" name="Objekt 33"/>
          <p:cNvGraphicFramePr>
            <a:graphicFrameLocks noChangeAspect="1"/>
          </p:cNvGraphicFramePr>
          <p:nvPr/>
        </p:nvGraphicFramePr>
        <p:xfrm>
          <a:off x="2627784" y="5661248"/>
          <a:ext cx="2541459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4" name="Rovnice" r:id="rId11" imgW="761760" imgH="215640" progId="Equation.3">
                  <p:embed/>
                </p:oleObj>
              </mc:Choice>
              <mc:Fallback>
                <p:oleObj name="Rovnice" r:id="rId11" imgW="761760" imgH="2156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5661248"/>
                        <a:ext cx="2541459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7" name="Přímá spojovací čára 36"/>
          <p:cNvCxnSpPr/>
          <p:nvPr/>
        </p:nvCxnSpPr>
        <p:spPr>
          <a:xfrm>
            <a:off x="2627784" y="6237312"/>
            <a:ext cx="2736304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2627784" y="6309320"/>
            <a:ext cx="2736304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bdélník 39"/>
          <p:cNvSpPr/>
          <p:nvPr/>
        </p:nvSpPr>
        <p:spPr>
          <a:xfrm>
            <a:off x="3707904" y="3501008"/>
            <a:ext cx="288032" cy="43204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188640"/>
            <a:ext cx="8229600" cy="568863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Při násobení nebo dělení záporným číslem se </a:t>
            </a: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MĚNÍ</a:t>
            </a:r>
            <a:r>
              <a:rPr kumimoji="0" lang="cs-CZ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znaménko</a:t>
            </a:r>
            <a:r>
              <a:rPr kumimoji="0" lang="cs-CZ" sz="6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nerovnosti</a:t>
            </a: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endParaRPr kumimoji="0" lang="cs-CZ" sz="8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4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Vyřešte lineární nerovnici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1552575" y="1484313"/>
          <a:ext cx="5059363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2" name="Rovnice" r:id="rId3" imgW="1752480" imgH="215640" progId="Equation.3">
                  <p:embed/>
                </p:oleObj>
              </mc:Choice>
              <mc:Fallback>
                <p:oleObj name="Rovnice" r:id="rId3" imgW="175248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2575" y="1484313"/>
                        <a:ext cx="5059363" cy="669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Object 4"/>
          <p:cNvGraphicFramePr>
            <a:graphicFrameLocks noChangeAspect="1"/>
          </p:cNvGraphicFramePr>
          <p:nvPr/>
        </p:nvGraphicFramePr>
        <p:xfrm>
          <a:off x="1714500" y="2133600"/>
          <a:ext cx="4656138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3" name="Rovnice" r:id="rId5" imgW="1612800" imgH="177480" progId="Equation.3">
                  <p:embed/>
                </p:oleObj>
              </mc:Choice>
              <mc:Fallback>
                <p:oleObj name="Rovnice" r:id="rId5" imgW="161280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2133600"/>
                        <a:ext cx="4656138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2555776" y="2708920"/>
          <a:ext cx="2198688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4" name="Rovnice" r:id="rId7" imgW="761760" imgH="177480" progId="Equation.3">
                  <p:embed/>
                </p:oleObj>
              </mc:Choice>
              <mc:Fallback>
                <p:oleObj name="Rovnice" r:id="rId7" imgW="76176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2708920"/>
                        <a:ext cx="2198688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Nadpis 1"/>
          <p:cNvSpPr txBox="1">
            <a:spLocks/>
          </p:cNvSpPr>
          <p:nvPr/>
        </p:nvSpPr>
        <p:spPr>
          <a:xfrm>
            <a:off x="5220072" y="2780928"/>
            <a:ext cx="2016224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/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-</a:t>
            </a:r>
            <a:r>
              <a:rPr lang="cs-CZ" sz="3600" i="1" dirty="0" smtClean="0">
                <a:latin typeface="Times New Roman" pitchFamily="18" charset="0"/>
                <a:ea typeface="+mj-ea"/>
                <a:cs typeface="Times New Roman" pitchFamily="18" charset="0"/>
              </a:rPr>
              <a:t>x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+ 2</a:t>
            </a: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27654" name="Object 6"/>
          <p:cNvGraphicFramePr>
            <a:graphicFrameLocks noChangeAspect="1"/>
          </p:cNvGraphicFramePr>
          <p:nvPr/>
        </p:nvGraphicFramePr>
        <p:xfrm>
          <a:off x="2483768" y="3356992"/>
          <a:ext cx="2455863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5" name="Rovnice" r:id="rId9" imgW="850680" imgH="177480" progId="Equation.3">
                  <p:embed/>
                </p:oleObj>
              </mc:Choice>
              <mc:Fallback>
                <p:oleObj name="Rovnice" r:id="rId9" imgW="85068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3356992"/>
                        <a:ext cx="2455863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Object 7"/>
          <p:cNvGraphicFramePr>
            <a:graphicFrameLocks noChangeAspect="1"/>
          </p:cNvGraphicFramePr>
          <p:nvPr/>
        </p:nvGraphicFramePr>
        <p:xfrm>
          <a:off x="3131840" y="4005064"/>
          <a:ext cx="1246188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6" name="Rovnice" r:id="rId11" imgW="431640" imgH="177480" progId="Equation.3">
                  <p:embed/>
                </p:oleObj>
              </mc:Choice>
              <mc:Fallback>
                <p:oleObj name="Rovnice" r:id="rId11" imgW="43164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4005064"/>
                        <a:ext cx="1246188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683568" y="4941168"/>
          <a:ext cx="1246187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7" name="Rovnice" r:id="rId13" imgW="431640" imgH="177480" progId="Equation.3">
                  <p:embed/>
                </p:oleObj>
              </mc:Choice>
              <mc:Fallback>
                <p:oleObj name="Rovnice" r:id="rId13" imgW="431640" imgH="177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4941168"/>
                        <a:ext cx="1246187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Nadpis 1"/>
          <p:cNvSpPr txBox="1">
            <a:spLocks/>
          </p:cNvSpPr>
          <p:nvPr/>
        </p:nvSpPr>
        <p:spPr>
          <a:xfrm>
            <a:off x="2267744" y="4941168"/>
            <a:ext cx="4968552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Není </a:t>
            </a:r>
            <a:r>
              <a:rPr kumimoji="0" lang="cs-CZ" sz="36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pravda</a:t>
            </a: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⇒ </a:t>
            </a:r>
            <a:r>
              <a:rPr kumimoji="0" lang="cs-CZ" sz="3600" i="0" u="dbl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K= </a:t>
            </a:r>
            <a:r>
              <a:rPr lang="en-US" sz="3600" u="dbl" dirty="0" smtClean="0">
                <a:solidFill>
                  <a:srgbClr val="0070C0"/>
                </a:solidFill>
                <a:latin typeface="Cambria Math"/>
                <a:ea typeface="Cambria Math"/>
                <a:cs typeface="Times New Roman" pitchFamily="18" charset="0"/>
              </a:rPr>
              <a:t>∅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23528" y="558924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Nerovnice nemá řešení</a:t>
            </a:r>
            <a:endParaRPr lang="cs-CZ" sz="36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5</a:t>
            </a:r>
            <a:endParaRPr kumimoji="0" lang="cs-CZ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Vyřešte lineární nerovnici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2952750" y="1484313"/>
          <a:ext cx="2492375" cy="12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4" name="Rovnice" r:id="rId3" imgW="863280" imgH="393480" progId="Equation.3">
                  <p:embed/>
                </p:oleObj>
              </mc:Choice>
              <mc:Fallback>
                <p:oleObj name="Rovnice" r:id="rId3" imgW="8632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2750" y="1484313"/>
                        <a:ext cx="2492375" cy="1222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Nadpis 1"/>
          <p:cNvSpPr txBox="1">
            <a:spLocks/>
          </p:cNvSpPr>
          <p:nvPr/>
        </p:nvSpPr>
        <p:spPr>
          <a:xfrm>
            <a:off x="5868144" y="1772816"/>
            <a:ext cx="2016224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/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· 4</a:t>
            </a: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2915816" y="2924944"/>
          <a:ext cx="267493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5" name="Rovnice" r:id="rId5" imgW="927000" imgH="177480" progId="Equation.3">
                  <p:embed/>
                </p:oleObj>
              </mc:Choice>
              <mc:Fallback>
                <p:oleObj name="Rovnice" r:id="rId5" imgW="927000" imgH="177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2924944"/>
                        <a:ext cx="2674938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Object 4"/>
          <p:cNvGraphicFramePr>
            <a:graphicFrameLocks noChangeAspect="1"/>
          </p:cNvGraphicFramePr>
          <p:nvPr/>
        </p:nvGraphicFramePr>
        <p:xfrm>
          <a:off x="4139952" y="3645024"/>
          <a:ext cx="1430337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6" name="Rovnice" r:id="rId7" imgW="495000" imgH="177480" progId="Equation.3">
                  <p:embed/>
                </p:oleObj>
              </mc:Choice>
              <mc:Fallback>
                <p:oleObj name="Rovnice" r:id="rId7" imgW="49500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9952" y="3645024"/>
                        <a:ext cx="1430337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1115616" y="4869160"/>
          <a:ext cx="989013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7" name="Rovnice" r:id="rId9" imgW="342720" imgH="177480" progId="Equation.3">
                  <p:embed/>
                </p:oleObj>
              </mc:Choice>
              <mc:Fallback>
                <p:oleObj name="Rovnice" r:id="rId9" imgW="34272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4869160"/>
                        <a:ext cx="989013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Nadpis 1"/>
          <p:cNvSpPr txBox="1">
            <a:spLocks/>
          </p:cNvSpPr>
          <p:nvPr/>
        </p:nvSpPr>
        <p:spPr>
          <a:xfrm>
            <a:off x="2411760" y="4797152"/>
            <a:ext cx="4968552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solidFill>
                  <a:srgbClr val="FF0000"/>
                </a:solidFill>
                <a:latin typeface="Cambria Math"/>
                <a:ea typeface="Cambria Math"/>
                <a:cs typeface="Times New Roman" pitchFamily="18" charset="0"/>
              </a:rPr>
              <a:t>Je</a:t>
            </a: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 </a:t>
            </a:r>
            <a:r>
              <a:rPr kumimoji="0" lang="cs-CZ" sz="36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pravda</a:t>
            </a:r>
            <a:r>
              <a:rPr kumimoji="0" lang="cs-CZ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⇒ </a:t>
            </a:r>
            <a:r>
              <a:rPr kumimoji="0" lang="cs-CZ" sz="3600" i="0" u="dbl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 Math"/>
                <a:ea typeface="Cambria Math"/>
                <a:cs typeface="Times New Roman" pitchFamily="18" charset="0"/>
              </a:rPr>
              <a:t>K= </a:t>
            </a:r>
            <a:r>
              <a:rPr lang="cs-CZ" sz="3600" u="dbl" noProof="0" dirty="0" smtClean="0">
                <a:solidFill>
                  <a:srgbClr val="0070C0"/>
                </a:solidFill>
                <a:latin typeface="Cambria Math"/>
                <a:ea typeface="Cambria Math"/>
                <a:cs typeface="Times New Roman" pitchFamily="18" charset="0"/>
              </a:rPr>
              <a:t>R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539552" y="5517232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Nerovnice má nekonečně mnoho řešení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5796136" y="2852936"/>
            <a:ext cx="2016224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/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+3</a:t>
            </a: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Použité zdroje: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2232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Veškerý text je dílem autora </a:t>
            </a:r>
            <a:r>
              <a:rPr lang="cs-CZ" sz="3600" dirty="0" smtClean="0"/>
              <a:t>materiálu.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2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1026</TotalTime>
  <Words>312</Words>
  <Application>Microsoft Office PowerPoint</Application>
  <PresentationFormat>Předvádění na obrazovce (4:3)</PresentationFormat>
  <Paragraphs>77</Paragraphs>
  <Slides>16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Rovnice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uzivatel</cp:lastModifiedBy>
  <cp:revision>123</cp:revision>
  <dcterms:created xsi:type="dcterms:W3CDTF">2012-06-26T05:52:08Z</dcterms:created>
  <dcterms:modified xsi:type="dcterms:W3CDTF">2013-02-07T09:10:05Z</dcterms:modified>
</cp:coreProperties>
</file>