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0" r:id="rId1"/>
  </p:sldMasterIdLst>
  <p:notesMasterIdLst>
    <p:notesMasterId r:id="rId19"/>
  </p:notesMasterIdLst>
  <p:sldIdLst>
    <p:sldId id="278" r:id="rId2"/>
    <p:sldId id="277" r:id="rId3"/>
    <p:sldId id="279" r:id="rId4"/>
    <p:sldId id="280" r:id="rId5"/>
    <p:sldId id="281" r:id="rId6"/>
    <p:sldId id="282" r:id="rId7"/>
    <p:sldId id="283" r:id="rId8"/>
    <p:sldId id="284" r:id="rId9"/>
    <p:sldId id="285" r:id="rId10"/>
    <p:sldId id="286" r:id="rId11"/>
    <p:sldId id="287" r:id="rId12"/>
    <p:sldId id="288" r:id="rId13"/>
    <p:sldId id="289" r:id="rId14"/>
    <p:sldId id="290" r:id="rId15"/>
    <p:sldId id="291" r:id="rId16"/>
    <p:sldId id="292" r:id="rId17"/>
    <p:sldId id="29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1A90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14" y="-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drawings/_rels/vmlDrawing3.v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image" Target="../media/image10.wmf"/><Relationship Id="rId1" Type="http://schemas.openxmlformats.org/officeDocument/2006/relationships/image" Target="../media/image9.wmf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0.wmf"/><Relationship Id="rId1" Type="http://schemas.openxmlformats.org/officeDocument/2006/relationships/image" Target="../media/image16.wmf"/><Relationship Id="rId4" Type="http://schemas.openxmlformats.org/officeDocument/2006/relationships/image" Target="../media/image18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image" Target="../media/image19.wmf"/><Relationship Id="rId4" Type="http://schemas.openxmlformats.org/officeDocument/2006/relationships/image" Target="../media/image22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4.wmf"/><Relationship Id="rId1" Type="http://schemas.openxmlformats.org/officeDocument/2006/relationships/image" Target="../media/image23.wmf"/><Relationship Id="rId4" Type="http://schemas.openxmlformats.org/officeDocument/2006/relationships/image" Target="../media/image26.wmf"/></Relationships>
</file>

<file path=ppt/drawings/_rels/vmlDrawing7.v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7" Type="http://schemas.openxmlformats.org/officeDocument/2006/relationships/image" Target="../media/image32.wmf"/><Relationship Id="rId2" Type="http://schemas.openxmlformats.org/officeDocument/2006/relationships/image" Target="../media/image27.wmf"/><Relationship Id="rId1" Type="http://schemas.openxmlformats.org/officeDocument/2006/relationships/image" Target="../media/image26.wmf"/><Relationship Id="rId6" Type="http://schemas.openxmlformats.org/officeDocument/2006/relationships/image" Target="../media/image31.wmf"/><Relationship Id="rId5" Type="http://schemas.openxmlformats.org/officeDocument/2006/relationships/image" Target="../media/image30.wmf"/><Relationship Id="rId4" Type="http://schemas.openxmlformats.org/officeDocument/2006/relationships/image" Target="../media/image29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74E371-9844-4D4C-8E4F-09D86A1EE472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35FEC4-51BA-475F-BC0A-98088F5B3A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93564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2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1" r:id="rId1"/>
    <p:sldLayoutId id="2147484022" r:id="rId2"/>
    <p:sldLayoutId id="2147484023" r:id="rId3"/>
    <p:sldLayoutId id="2147484024" r:id="rId4"/>
    <p:sldLayoutId id="2147484025" r:id="rId5"/>
    <p:sldLayoutId id="2147484026" r:id="rId6"/>
    <p:sldLayoutId id="2147484027" r:id="rId7"/>
    <p:sldLayoutId id="2147484028" r:id="rId8"/>
    <p:sldLayoutId id="2147484029" r:id="rId9"/>
    <p:sldLayoutId id="2147484030" r:id="rId10"/>
    <p:sldLayoutId id="21474840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13" Type="http://schemas.openxmlformats.org/officeDocument/2006/relationships/oleObject" Target="../embeddings/oleObject7.bin"/><Relationship Id="rId3" Type="http://schemas.openxmlformats.org/officeDocument/2006/relationships/oleObject" Target="../embeddings/oleObject2.bin"/><Relationship Id="rId7" Type="http://schemas.openxmlformats.org/officeDocument/2006/relationships/oleObject" Target="../embeddings/oleObject4.bin"/><Relationship Id="rId12" Type="http://schemas.openxmlformats.org/officeDocument/2006/relationships/image" Target="../media/image7.w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4.wmf"/><Relationship Id="rId11" Type="http://schemas.openxmlformats.org/officeDocument/2006/relationships/oleObject" Target="../embeddings/oleObject6.bin"/><Relationship Id="rId5" Type="http://schemas.openxmlformats.org/officeDocument/2006/relationships/oleObject" Target="../embeddings/oleObject3.bin"/><Relationship Id="rId10" Type="http://schemas.openxmlformats.org/officeDocument/2006/relationships/image" Target="../media/image6.wmf"/><Relationship Id="rId4" Type="http://schemas.openxmlformats.org/officeDocument/2006/relationships/image" Target="../media/image3.wmf"/><Relationship Id="rId9" Type="http://schemas.openxmlformats.org/officeDocument/2006/relationships/oleObject" Target="../embeddings/oleObject5.bin"/><Relationship Id="rId14" Type="http://schemas.openxmlformats.org/officeDocument/2006/relationships/image" Target="../media/image8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13" Type="http://schemas.openxmlformats.org/officeDocument/2006/relationships/oleObject" Target="../embeddings/oleObject13.bin"/><Relationship Id="rId18" Type="http://schemas.openxmlformats.org/officeDocument/2006/relationships/image" Target="../media/image8.wmf"/><Relationship Id="rId3" Type="http://schemas.openxmlformats.org/officeDocument/2006/relationships/oleObject" Target="../embeddings/oleObject8.bin"/><Relationship Id="rId7" Type="http://schemas.openxmlformats.org/officeDocument/2006/relationships/oleObject" Target="../embeddings/oleObject10.bin"/><Relationship Id="rId12" Type="http://schemas.openxmlformats.org/officeDocument/2006/relationships/image" Target="../media/image13.wmf"/><Relationship Id="rId17" Type="http://schemas.openxmlformats.org/officeDocument/2006/relationships/oleObject" Target="../embeddings/oleObject15.bin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15.wmf"/><Relationship Id="rId1" Type="http://schemas.openxmlformats.org/officeDocument/2006/relationships/vmlDrawing" Target="../drawings/vmlDrawing3.vml"/><Relationship Id="rId6" Type="http://schemas.openxmlformats.org/officeDocument/2006/relationships/image" Target="../media/image10.wmf"/><Relationship Id="rId11" Type="http://schemas.openxmlformats.org/officeDocument/2006/relationships/oleObject" Target="../embeddings/oleObject12.bin"/><Relationship Id="rId5" Type="http://schemas.openxmlformats.org/officeDocument/2006/relationships/oleObject" Target="../embeddings/oleObject9.bin"/><Relationship Id="rId15" Type="http://schemas.openxmlformats.org/officeDocument/2006/relationships/oleObject" Target="../embeddings/oleObject14.bin"/><Relationship Id="rId10" Type="http://schemas.openxmlformats.org/officeDocument/2006/relationships/image" Target="../media/image12.wmf"/><Relationship Id="rId4" Type="http://schemas.openxmlformats.org/officeDocument/2006/relationships/image" Target="../media/image9.wmf"/><Relationship Id="rId9" Type="http://schemas.openxmlformats.org/officeDocument/2006/relationships/oleObject" Target="../embeddings/oleObject11.bin"/><Relationship Id="rId14" Type="http://schemas.openxmlformats.org/officeDocument/2006/relationships/image" Target="../media/image14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oleObject" Target="../embeddings/oleObject16.bin"/><Relationship Id="rId7" Type="http://schemas.openxmlformats.org/officeDocument/2006/relationships/oleObject" Target="../embeddings/oleObject18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10.wmf"/><Relationship Id="rId5" Type="http://schemas.openxmlformats.org/officeDocument/2006/relationships/oleObject" Target="../embeddings/oleObject17.bin"/><Relationship Id="rId10" Type="http://schemas.openxmlformats.org/officeDocument/2006/relationships/image" Target="../media/image18.wmf"/><Relationship Id="rId4" Type="http://schemas.openxmlformats.org/officeDocument/2006/relationships/image" Target="../media/image16.wmf"/><Relationship Id="rId9" Type="http://schemas.openxmlformats.org/officeDocument/2006/relationships/oleObject" Target="../embeddings/oleObject19.bin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3" Type="http://schemas.openxmlformats.org/officeDocument/2006/relationships/oleObject" Target="../embeddings/oleObject20.bin"/><Relationship Id="rId7" Type="http://schemas.openxmlformats.org/officeDocument/2006/relationships/oleObject" Target="../embeddings/oleObject2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20.wmf"/><Relationship Id="rId5" Type="http://schemas.openxmlformats.org/officeDocument/2006/relationships/oleObject" Target="../embeddings/oleObject21.bin"/><Relationship Id="rId10" Type="http://schemas.openxmlformats.org/officeDocument/2006/relationships/image" Target="../media/image22.wmf"/><Relationship Id="rId4" Type="http://schemas.openxmlformats.org/officeDocument/2006/relationships/image" Target="../media/image19.wmf"/><Relationship Id="rId9" Type="http://schemas.openxmlformats.org/officeDocument/2006/relationships/oleObject" Target="../embeddings/oleObject23.bin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3" Type="http://schemas.openxmlformats.org/officeDocument/2006/relationships/oleObject" Target="../embeddings/oleObject24.bin"/><Relationship Id="rId7" Type="http://schemas.openxmlformats.org/officeDocument/2006/relationships/oleObject" Target="../embeddings/oleObject26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6.vml"/><Relationship Id="rId6" Type="http://schemas.openxmlformats.org/officeDocument/2006/relationships/image" Target="../media/image24.wmf"/><Relationship Id="rId5" Type="http://schemas.openxmlformats.org/officeDocument/2006/relationships/oleObject" Target="../embeddings/oleObject25.bin"/><Relationship Id="rId10" Type="http://schemas.openxmlformats.org/officeDocument/2006/relationships/image" Target="../media/image26.wmf"/><Relationship Id="rId4" Type="http://schemas.openxmlformats.org/officeDocument/2006/relationships/image" Target="../media/image23.wmf"/><Relationship Id="rId9" Type="http://schemas.openxmlformats.org/officeDocument/2006/relationships/oleObject" Target="../embeddings/oleObject27.bin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wmf"/><Relationship Id="rId13" Type="http://schemas.openxmlformats.org/officeDocument/2006/relationships/oleObject" Target="../embeddings/oleObject33.bin"/><Relationship Id="rId3" Type="http://schemas.openxmlformats.org/officeDocument/2006/relationships/oleObject" Target="../embeddings/oleObject28.bin"/><Relationship Id="rId7" Type="http://schemas.openxmlformats.org/officeDocument/2006/relationships/oleObject" Target="../embeddings/oleObject30.bin"/><Relationship Id="rId12" Type="http://schemas.openxmlformats.org/officeDocument/2006/relationships/image" Target="../media/image30.wmf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32.wmf"/><Relationship Id="rId1" Type="http://schemas.openxmlformats.org/officeDocument/2006/relationships/vmlDrawing" Target="../drawings/vmlDrawing7.vml"/><Relationship Id="rId6" Type="http://schemas.openxmlformats.org/officeDocument/2006/relationships/image" Target="../media/image27.wmf"/><Relationship Id="rId11" Type="http://schemas.openxmlformats.org/officeDocument/2006/relationships/oleObject" Target="../embeddings/oleObject32.bin"/><Relationship Id="rId5" Type="http://schemas.openxmlformats.org/officeDocument/2006/relationships/oleObject" Target="../embeddings/oleObject29.bin"/><Relationship Id="rId15" Type="http://schemas.openxmlformats.org/officeDocument/2006/relationships/oleObject" Target="../embeddings/oleObject34.bin"/><Relationship Id="rId10" Type="http://schemas.openxmlformats.org/officeDocument/2006/relationships/image" Target="../media/image29.wmf"/><Relationship Id="rId4" Type="http://schemas.openxmlformats.org/officeDocument/2006/relationships/image" Target="../media/image26.wmf"/><Relationship Id="rId9" Type="http://schemas.openxmlformats.org/officeDocument/2006/relationships/oleObject" Target="../embeddings/oleObject31.bin"/><Relationship Id="rId14" Type="http://schemas.openxmlformats.org/officeDocument/2006/relationships/image" Target="../media/image31.wmf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2078" name="Group 30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2761112199"/>
              </p:ext>
            </p:extLst>
          </p:nvPr>
        </p:nvGraphicFramePr>
        <p:xfrm>
          <a:off x="928662" y="1214422"/>
          <a:ext cx="7278502" cy="4424934"/>
        </p:xfrm>
        <a:graphic>
          <a:graphicData uri="http://schemas.openxmlformats.org/drawingml/2006/table">
            <a:tbl>
              <a:tblPr/>
              <a:tblGrid>
                <a:gridCol w="2345446"/>
                <a:gridCol w="4933056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Tomáš </a:t>
                      </a:r>
                      <a:r>
                        <a:rPr kumimoji="0" lang="cs-CZ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Rachůnek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Soustavy dvou lineárních rovnic o 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dvou neznámých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18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  <a:endParaRPr kumimoji="0" lang="cs-CZ" sz="24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Rovnice a nerovnice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  <a:endParaRPr kumimoji="0" lang="cs-CZ" sz="24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Září 2012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/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3815486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Záměrem této sady výukových materiálů s názvem </a:t>
            </a:r>
            <a:r>
              <a:rPr lang="cs-CZ" sz="2800" u="sng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Rovnice a nerovnice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je seznámit žáky s různými typy rovnic a jejich řešením. Sada j</a:t>
            </a:r>
            <a:r>
              <a:rPr lang="cs-CZ" sz="2800" dirty="0" smtClean="0">
                <a:latin typeface="Arial" charset="0"/>
                <a:cs typeface="Arial" charset="0"/>
              </a:rPr>
              <a:t>e vhodná pro přímou výuku i k samostudiu</a:t>
            </a:r>
            <a:endParaRPr lang="cs-CZ" sz="2800" dirty="0" smtClean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Jednotlivé </a:t>
            </a:r>
            <a:r>
              <a:rPr lang="cs-CZ" sz="2800" dirty="0" err="1" smtClean="0">
                <a:solidFill>
                  <a:schemeClr val="tx1"/>
                </a:solidFill>
                <a:latin typeface="Arial" charset="0"/>
                <a:cs typeface="Arial" charset="0"/>
              </a:rPr>
              <a:t>DUMy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jsou určeny pro žáky 1. ročníku nástavbového studia oboru podnikání. 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latin typeface="Arial" charset="0"/>
                <a:cs typeface="Arial" charset="0"/>
              </a:rPr>
              <a:t>Tato prezentace </a:t>
            </a:r>
            <a:r>
              <a:rPr lang="en-US" sz="2800" dirty="0" smtClean="0">
                <a:latin typeface="Arial" charset="0"/>
                <a:cs typeface="Arial" charset="0"/>
              </a:rPr>
              <a:t>je </a:t>
            </a:r>
            <a:r>
              <a:rPr lang="cs-CZ" sz="2800" dirty="0" smtClean="0">
                <a:latin typeface="Arial" charset="0"/>
                <a:cs typeface="Arial" charset="0"/>
              </a:rPr>
              <a:t>zaměřena na vysvětlení postupu řešení soustavy dvou lineárních rovnic o dvou neznámých metodami sčítací a dosazovací. </a:t>
            </a:r>
            <a:endParaRPr lang="cs-CZ" sz="2800" u="sng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523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539552" y="692696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8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Soustavy dvou</a:t>
            </a:r>
            <a:r>
              <a:rPr kumimoji="0" lang="cs-CZ" sz="88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lineárních rovnic o dvou neznámých</a:t>
            </a:r>
            <a:endParaRPr kumimoji="0" lang="cs-CZ" sz="88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67544" y="260649"/>
            <a:ext cx="8229600" cy="1440160"/>
          </a:xfrm>
          <a:prstGeom prst="rect">
            <a:avLst/>
          </a:prstGeom>
        </p:spPr>
        <p:txBody>
          <a:bodyPr>
            <a:normAutofit/>
          </a:bodyPr>
          <a:lstStyle/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2800" b="0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t>Soustavou dvou lineárních rovnic o dvou neznámých</a:t>
            </a:r>
            <a:r>
              <a:rPr kumimoji="0" lang="cs-CZ" sz="2800" b="0" i="0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t> rozumíme soustavu, kterou lze napsat ve tvaru:</a:t>
            </a: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/>
        </p:nvGraphicFramePr>
        <p:xfrm>
          <a:off x="1724025" y="1844675"/>
          <a:ext cx="3813175" cy="1800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26" name="Rovnice" r:id="rId3" imgW="914400" imgH="431640" progId="Equation.3">
                  <p:embed/>
                </p:oleObj>
              </mc:Choice>
              <mc:Fallback>
                <p:oleObj name="Rovnice" r:id="rId3" imgW="914400" imgH="431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24025" y="1844675"/>
                        <a:ext cx="3813175" cy="18002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Zástupný symbol pro obsah 2"/>
          <p:cNvSpPr txBox="1">
            <a:spLocks/>
          </p:cNvSpPr>
          <p:nvPr/>
        </p:nvSpPr>
        <p:spPr>
          <a:xfrm>
            <a:off x="467544" y="3933056"/>
            <a:ext cx="8229600" cy="1440160"/>
          </a:xfrm>
          <a:prstGeom prst="rect">
            <a:avLst/>
          </a:prstGeom>
        </p:spPr>
        <p:txBody>
          <a:bodyPr>
            <a:normAutofit/>
          </a:bodyPr>
          <a:lstStyle/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800" dirty="0" smtClean="0">
                <a:latin typeface="Arial" charset="0"/>
                <a:cs typeface="Arial" charset="0"/>
              </a:rPr>
              <a:t>kde 	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x,y </a:t>
            </a:r>
            <a:r>
              <a:rPr lang="cs-CZ" sz="2800" dirty="0" smtClean="0">
                <a:latin typeface="Arial" charset="0"/>
                <a:cs typeface="Arial" charset="0"/>
              </a:rPr>
              <a:t>jsou proměnné</a:t>
            </a: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	a,b,c,d,e,f  </a:t>
            </a:r>
            <a:r>
              <a:rPr lang="cs-CZ" sz="2800" dirty="0" smtClean="0">
                <a:latin typeface="Arial" charset="0"/>
                <a:cs typeface="Arial" charset="0"/>
              </a:rPr>
              <a:t>jsou reálná čísla</a:t>
            </a: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23528" y="5085184"/>
            <a:ext cx="8229600" cy="1440160"/>
          </a:xfrm>
          <a:prstGeom prst="rect">
            <a:avLst/>
          </a:prstGeom>
        </p:spPr>
        <p:txBody>
          <a:bodyPr>
            <a:normAutofit/>
          </a:bodyPr>
          <a:lstStyle/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800" dirty="0" smtClean="0">
                <a:latin typeface="Arial" charset="0"/>
                <a:cs typeface="Arial" charset="0"/>
              </a:rPr>
              <a:t>Řešením soustavy dvou lineárních rovnic o dvou neznámých je uspořádaná dvojice </a:t>
            </a:r>
            <a:r>
              <a:rPr lang="en-US" sz="2800" dirty="0" smtClean="0">
                <a:latin typeface="Arial" charset="0"/>
                <a:cs typeface="Arial" charset="0"/>
              </a:rPr>
              <a:t>[</a:t>
            </a:r>
            <a:r>
              <a:rPr lang="en-US" sz="2800" i="1" dirty="0" smtClean="0">
                <a:latin typeface="Times New Roman" pitchFamily="18" charset="0"/>
                <a:cs typeface="Times New Roman" pitchFamily="18" charset="0"/>
              </a:rPr>
              <a:t>x;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800" i="1" dirty="0" smtClean="0">
                <a:latin typeface="Times New Roman" pitchFamily="18" charset="0"/>
                <a:cs typeface="Times New Roman" pitchFamily="18" charset="0"/>
              </a:rPr>
              <a:t>y</a:t>
            </a:r>
            <a:r>
              <a:rPr lang="en-US" sz="2800" dirty="0" smtClean="0">
                <a:latin typeface="Arial" charset="0"/>
                <a:cs typeface="Arial" charset="0"/>
              </a:rPr>
              <a:t>]</a:t>
            </a:r>
            <a:endParaRPr lang="cs-CZ" sz="2800" dirty="0" smtClean="0">
              <a:latin typeface="Arial" charset="0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67544" y="1052736"/>
            <a:ext cx="8229600" cy="792087"/>
          </a:xfrm>
          <a:prstGeom prst="rect">
            <a:avLst/>
          </a:prstGeom>
        </p:spPr>
        <p:txBody>
          <a:bodyPr>
            <a:normAutofit/>
          </a:bodyPr>
          <a:lstStyle/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600" b="0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t>Metody řešení:</a:t>
            </a: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539552" y="2060848"/>
            <a:ext cx="8229600" cy="2304256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514350" marR="0" lvl="0" indent="-514350" algn="just" defTabSz="914400" rtl="0" eaLnBrk="1" fontAlgn="auto" latinLnBrk="0" hangingPunct="1">
              <a:lnSpc>
                <a:spcPct val="2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cs-CZ" sz="2800" b="0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t>Metoda dosazovací</a:t>
            </a:r>
          </a:p>
          <a:p>
            <a:pPr marL="514350" marR="0" lvl="0" indent="-514350" algn="just" defTabSz="914400" rtl="0" eaLnBrk="1" fontAlgn="auto" latinLnBrk="0" hangingPunct="1">
              <a:lnSpc>
                <a:spcPct val="2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lang="cs-CZ" sz="2800" dirty="0" smtClean="0">
                <a:latin typeface="Arial" charset="0"/>
                <a:cs typeface="Arial" charset="0"/>
              </a:rPr>
              <a:t>Metoda sčítací</a:t>
            </a:r>
            <a:endParaRPr kumimoji="0" lang="cs-CZ" sz="2800" b="0" i="0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1412776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8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Metoda dosazovací</a:t>
            </a:r>
            <a:endParaRPr kumimoji="0" lang="cs-CZ" sz="88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95536" y="692696"/>
            <a:ext cx="8229600" cy="792087"/>
          </a:xfrm>
          <a:prstGeom prst="rect">
            <a:avLst/>
          </a:prstGeom>
        </p:spPr>
        <p:txBody>
          <a:bodyPr>
            <a:normAutofit/>
          </a:bodyPr>
          <a:lstStyle/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dirty="0" smtClean="0">
                <a:latin typeface="Arial" charset="0"/>
                <a:cs typeface="Arial" charset="0"/>
              </a:rPr>
              <a:t>Postup</a:t>
            </a:r>
            <a:r>
              <a:rPr kumimoji="0" lang="cs-CZ" sz="3200" b="0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t>:</a:t>
            </a: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95536" y="1268760"/>
            <a:ext cx="8229600" cy="144016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447675" marR="0" lvl="0" indent="-447675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noProof="0" dirty="0" smtClean="0">
                <a:latin typeface="Arial" charset="0"/>
                <a:cs typeface="Arial" charset="0"/>
              </a:rPr>
              <a:t>1. Z </a:t>
            </a:r>
            <a:r>
              <a:rPr lang="cs-CZ" sz="3200" noProof="0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jedné rovnice</a:t>
            </a:r>
            <a:r>
              <a:rPr lang="cs-CZ" sz="3200" noProof="0" dirty="0" smtClean="0">
                <a:latin typeface="Arial" charset="0"/>
                <a:cs typeface="Arial" charset="0"/>
              </a:rPr>
              <a:t> vyjádříme jednu neznámou.</a:t>
            </a:r>
            <a:endParaRPr kumimoji="0" lang="cs-CZ" sz="3200" i="0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95536" y="2348880"/>
            <a:ext cx="8229600" cy="1368152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marL="447675" marR="0" lvl="0" indent="-447675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500" dirty="0" smtClean="0">
                <a:latin typeface="Arial" charset="0"/>
                <a:cs typeface="Arial" charset="0"/>
              </a:rPr>
              <a:t>2</a:t>
            </a:r>
            <a:r>
              <a:rPr lang="cs-CZ" sz="3500" noProof="0" dirty="0" smtClean="0">
                <a:latin typeface="Arial" charset="0"/>
                <a:cs typeface="Arial" charset="0"/>
              </a:rPr>
              <a:t>. </a:t>
            </a:r>
            <a:r>
              <a:rPr lang="cs-CZ" sz="3500" dirty="0" smtClean="0">
                <a:latin typeface="Arial" charset="0"/>
                <a:cs typeface="Arial" charset="0"/>
              </a:rPr>
              <a:t>Tuto neznámou dosadíme do </a:t>
            </a:r>
            <a:r>
              <a:rPr lang="cs-CZ" sz="3500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druhé rovnice</a:t>
            </a:r>
            <a:r>
              <a:rPr lang="cs-CZ" sz="3500" dirty="0" smtClean="0">
                <a:latin typeface="Arial" charset="0"/>
                <a:cs typeface="Arial" charset="0"/>
              </a:rPr>
              <a:t> </a:t>
            </a:r>
            <a:r>
              <a:rPr lang="cs-CZ" sz="3500" dirty="0" smtClean="0">
                <a:latin typeface="Cambria Math"/>
                <a:ea typeface="Cambria Math"/>
                <a:cs typeface="Arial" charset="0"/>
              </a:rPr>
              <a:t>⇒ </a:t>
            </a:r>
            <a:r>
              <a:rPr lang="cs-CZ" sz="3500" dirty="0" smtClean="0">
                <a:latin typeface="Arial" charset="0"/>
                <a:cs typeface="Arial" charset="0"/>
              </a:rPr>
              <a:t>dostaneme jednu rovnici o jedné neznámé.</a:t>
            </a: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95536" y="3789040"/>
            <a:ext cx="8229600" cy="136815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447675" marR="0" lvl="0" indent="-447675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noProof="0" dirty="0" smtClean="0">
                <a:latin typeface="Arial" charset="0"/>
                <a:cs typeface="Arial" charset="0"/>
              </a:rPr>
              <a:t>3. </a:t>
            </a:r>
            <a:r>
              <a:rPr lang="cs-CZ" sz="3200" dirty="0" smtClean="0">
                <a:latin typeface="Arial" charset="0"/>
                <a:cs typeface="Arial" charset="0"/>
              </a:rPr>
              <a:t>Spočítáme tuto rovnici a dostaneme druhou neznámou.</a:t>
            </a: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95536" y="5013176"/>
            <a:ext cx="8229600" cy="136815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538163" marR="0" lvl="0" indent="-538163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dirty="0" smtClean="0">
                <a:latin typeface="Arial" charset="0"/>
                <a:cs typeface="Arial" charset="0"/>
              </a:rPr>
              <a:t>4</a:t>
            </a:r>
            <a:r>
              <a:rPr lang="cs-CZ" sz="3200" noProof="0" dirty="0" smtClean="0">
                <a:latin typeface="Arial" charset="0"/>
                <a:cs typeface="Arial" charset="0"/>
              </a:rPr>
              <a:t>. </a:t>
            </a:r>
            <a:r>
              <a:rPr lang="cs-CZ" sz="3200" dirty="0" smtClean="0">
                <a:latin typeface="Arial" charset="0"/>
                <a:cs typeface="Arial" charset="0"/>
              </a:rPr>
              <a:t>Dopočítáme zbývající neznámou.</a:t>
            </a: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395536" y="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Metoda dosazovací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95536" y="260648"/>
            <a:ext cx="8229600" cy="792087"/>
          </a:xfrm>
          <a:prstGeom prst="rect">
            <a:avLst/>
          </a:prstGeom>
        </p:spPr>
        <p:txBody>
          <a:bodyPr>
            <a:normAutofit/>
          </a:bodyPr>
          <a:lstStyle/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dirty="0" smtClean="0">
                <a:latin typeface="Arial" charset="0"/>
                <a:cs typeface="Arial" charset="0"/>
              </a:rPr>
              <a:t>Vypočítejte</a:t>
            </a:r>
            <a:endParaRPr kumimoji="0" lang="cs-CZ" sz="3200" b="0" i="0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graphicFrame>
        <p:nvGraphicFramePr>
          <p:cNvPr id="31746" name="Object 2"/>
          <p:cNvGraphicFramePr>
            <a:graphicFrameLocks noChangeAspect="1"/>
          </p:cNvGraphicFramePr>
          <p:nvPr/>
        </p:nvGraphicFramePr>
        <p:xfrm>
          <a:off x="1420813" y="765175"/>
          <a:ext cx="2001837" cy="1193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770" name="Rovnice" r:id="rId3" imgW="723600" imgH="431640" progId="Equation.3">
                  <p:embed/>
                </p:oleObj>
              </mc:Choice>
              <mc:Fallback>
                <p:oleObj name="Rovnice" r:id="rId3" imgW="723600" imgH="431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20813" y="765175"/>
                        <a:ext cx="2001837" cy="1193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Zástupný symbol pro obsah 2"/>
          <p:cNvSpPr txBox="1">
            <a:spLocks/>
          </p:cNvSpPr>
          <p:nvPr/>
        </p:nvSpPr>
        <p:spPr>
          <a:xfrm>
            <a:off x="323528" y="1916832"/>
            <a:ext cx="8229600" cy="792087"/>
          </a:xfrm>
          <a:prstGeom prst="rect">
            <a:avLst/>
          </a:prstGeom>
        </p:spPr>
        <p:txBody>
          <a:bodyPr>
            <a:normAutofit/>
          </a:bodyPr>
          <a:lstStyle/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600" dirty="0" smtClean="0">
                <a:latin typeface="Arial" charset="0"/>
                <a:cs typeface="Arial" charset="0"/>
              </a:rPr>
              <a:t>1. Z první rovnice vyjádříme neznámou </a:t>
            </a:r>
            <a:r>
              <a:rPr lang="cs-CZ" sz="2600" i="1" dirty="0" smtClean="0">
                <a:latin typeface="Times New Roman" pitchFamily="18" charset="0"/>
                <a:cs typeface="Times New Roman" pitchFamily="18" charset="0"/>
              </a:rPr>
              <a:t>y</a:t>
            </a:r>
            <a:endParaRPr kumimoji="0" lang="cs-CZ" sz="2600" b="0" i="1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graphicFrame>
        <p:nvGraphicFramePr>
          <p:cNvPr id="31747" name="Object 3"/>
          <p:cNvGraphicFramePr>
            <a:graphicFrameLocks noChangeAspect="1"/>
          </p:cNvGraphicFramePr>
          <p:nvPr/>
        </p:nvGraphicFramePr>
        <p:xfrm>
          <a:off x="5292080" y="764704"/>
          <a:ext cx="1584176" cy="50648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771" name="Rovnice" r:id="rId5" imgW="634680" imgH="203040" progId="Equation.3">
                  <p:embed/>
                </p:oleObj>
              </mc:Choice>
              <mc:Fallback>
                <p:oleObj name="Rovnice" r:id="rId5" imgW="634680" imgH="2030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92080" y="764704"/>
                        <a:ext cx="1584176" cy="506489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7" name="Přímá spojovací šipka 6"/>
          <p:cNvCxnSpPr/>
          <p:nvPr/>
        </p:nvCxnSpPr>
        <p:spPr>
          <a:xfrm>
            <a:off x="3491880" y="980728"/>
            <a:ext cx="1584176" cy="0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obsah 2"/>
          <p:cNvSpPr txBox="1">
            <a:spLocks/>
          </p:cNvSpPr>
          <p:nvPr/>
        </p:nvSpPr>
        <p:spPr>
          <a:xfrm>
            <a:off x="323528" y="2276872"/>
            <a:ext cx="8229600" cy="792087"/>
          </a:xfrm>
          <a:prstGeom prst="rect">
            <a:avLst/>
          </a:prstGeom>
        </p:spPr>
        <p:txBody>
          <a:bodyPr>
            <a:normAutofit/>
          </a:bodyPr>
          <a:lstStyle/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600" dirty="0" smtClean="0">
                <a:latin typeface="Arial" charset="0"/>
                <a:cs typeface="Arial" charset="0"/>
              </a:rPr>
              <a:t>2. Do druhé rovnice dosadíme za </a:t>
            </a:r>
            <a:r>
              <a:rPr lang="cs-CZ" sz="2600" i="1" dirty="0" smtClean="0"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600" dirty="0" smtClean="0">
                <a:latin typeface="Arial" charset="0"/>
                <a:cs typeface="Arial" charset="0"/>
              </a:rPr>
              <a:t> výraz </a:t>
            </a:r>
            <a:r>
              <a:rPr lang="cs-CZ" sz="2600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5-3x</a:t>
            </a:r>
            <a:endParaRPr kumimoji="0" lang="cs-CZ" sz="2600" b="0" i="1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graphicFrame>
        <p:nvGraphicFramePr>
          <p:cNvPr id="31748" name="Object 4"/>
          <p:cNvGraphicFramePr>
            <a:graphicFrameLocks noChangeAspect="1"/>
          </p:cNvGraphicFramePr>
          <p:nvPr/>
        </p:nvGraphicFramePr>
        <p:xfrm>
          <a:off x="627063" y="2781300"/>
          <a:ext cx="2776537" cy="561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772" name="Rovnice" r:id="rId7" imgW="1066680" imgH="215640" progId="Equation.3">
                  <p:embed/>
                </p:oleObj>
              </mc:Choice>
              <mc:Fallback>
                <p:oleObj name="Rovnice" r:id="rId7" imgW="1066680" imgH="21564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7063" y="2781300"/>
                        <a:ext cx="2776537" cy="5619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" name="Zástupný symbol pro obsah 2"/>
          <p:cNvSpPr txBox="1">
            <a:spLocks/>
          </p:cNvSpPr>
          <p:nvPr/>
        </p:nvSpPr>
        <p:spPr>
          <a:xfrm>
            <a:off x="251520" y="3356992"/>
            <a:ext cx="8229600" cy="64807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447675" marR="0" lvl="0" indent="-447675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600" noProof="0" dirty="0" smtClean="0">
                <a:latin typeface="Arial" charset="0"/>
                <a:cs typeface="Arial" charset="0"/>
              </a:rPr>
              <a:t>3. </a:t>
            </a:r>
            <a:r>
              <a:rPr lang="cs-CZ" sz="2600" dirty="0" smtClean="0">
                <a:latin typeface="Arial" charset="0"/>
                <a:cs typeface="Arial" charset="0"/>
              </a:rPr>
              <a:t>Spočítáme tuto rovnici a dostaneme neznámou </a:t>
            </a:r>
            <a:r>
              <a:rPr lang="cs-CZ" sz="2600" i="1" dirty="0" err="1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sz="2600" dirty="0" smtClean="0">
                <a:latin typeface="Arial" charset="0"/>
                <a:cs typeface="Arial" charset="0"/>
              </a:rPr>
              <a:t>.</a:t>
            </a: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graphicFrame>
        <p:nvGraphicFramePr>
          <p:cNvPr id="31749" name="Object 5"/>
          <p:cNvGraphicFramePr>
            <a:graphicFrameLocks noChangeAspect="1"/>
          </p:cNvGraphicFramePr>
          <p:nvPr/>
        </p:nvGraphicFramePr>
        <p:xfrm>
          <a:off x="1043608" y="3861048"/>
          <a:ext cx="2520279" cy="201412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773" name="Rovnice" r:id="rId9" imgW="1079280" imgH="863280" progId="Equation.3">
                  <p:embed/>
                </p:oleObj>
              </mc:Choice>
              <mc:Fallback>
                <p:oleObj name="Rovnice" r:id="rId9" imgW="1079280" imgH="8632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43608" y="3861048"/>
                        <a:ext cx="2520279" cy="2014129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Zástupný symbol pro obsah 2"/>
          <p:cNvSpPr txBox="1">
            <a:spLocks/>
          </p:cNvSpPr>
          <p:nvPr/>
        </p:nvSpPr>
        <p:spPr>
          <a:xfrm>
            <a:off x="251520" y="5966520"/>
            <a:ext cx="8229600" cy="558824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538163" marR="0" lvl="0" indent="-538163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600" dirty="0" smtClean="0">
                <a:latin typeface="Arial" charset="0"/>
                <a:cs typeface="Arial" charset="0"/>
              </a:rPr>
              <a:t>4</a:t>
            </a:r>
            <a:r>
              <a:rPr lang="cs-CZ" sz="2600" noProof="0" dirty="0" smtClean="0">
                <a:latin typeface="Arial" charset="0"/>
                <a:cs typeface="Arial" charset="0"/>
              </a:rPr>
              <a:t>. </a:t>
            </a:r>
            <a:r>
              <a:rPr lang="cs-CZ" sz="2600" dirty="0" smtClean="0">
                <a:latin typeface="Arial" charset="0"/>
                <a:cs typeface="Arial" charset="0"/>
              </a:rPr>
              <a:t>Dopočítáme zbývající neznámou.</a:t>
            </a: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3347864" y="5661248"/>
            <a:ext cx="5040560" cy="0"/>
          </a:xfrm>
          <a:prstGeom prst="line">
            <a:avLst/>
          </a:prstGeom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flipV="1">
            <a:off x="8388424" y="1052736"/>
            <a:ext cx="0" cy="4608512"/>
          </a:xfrm>
          <a:prstGeom prst="line">
            <a:avLst/>
          </a:prstGeom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flipH="1">
            <a:off x="7020272" y="1052736"/>
            <a:ext cx="1368152" cy="0"/>
          </a:xfrm>
          <a:prstGeom prst="straightConnector1">
            <a:avLst/>
          </a:prstGeom>
          <a:ln w="254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1750" name="Object 6"/>
          <p:cNvGraphicFramePr>
            <a:graphicFrameLocks noChangeAspect="1"/>
          </p:cNvGraphicFramePr>
          <p:nvPr/>
        </p:nvGraphicFramePr>
        <p:xfrm>
          <a:off x="5292080" y="1412776"/>
          <a:ext cx="1677987" cy="1076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774" name="Rovnice" r:id="rId11" imgW="672840" imgH="431640" progId="Equation.3">
                  <p:embed/>
                </p:oleObj>
              </mc:Choice>
              <mc:Fallback>
                <p:oleObj name="Rovnice" r:id="rId11" imgW="672840" imgH="43164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92080" y="1412776"/>
                        <a:ext cx="1677987" cy="10763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31" name="Skupina 30"/>
          <p:cNvGrpSpPr/>
          <p:nvPr/>
        </p:nvGrpSpPr>
        <p:grpSpPr>
          <a:xfrm>
            <a:off x="5292080" y="2780928"/>
            <a:ext cx="1440160" cy="508000"/>
            <a:chOff x="6372200" y="5877272"/>
            <a:chExt cx="1440160" cy="508000"/>
          </a:xfrm>
        </p:grpSpPr>
        <p:graphicFrame>
          <p:nvGraphicFramePr>
            <p:cNvPr id="31751" name="Object 7"/>
            <p:cNvGraphicFramePr>
              <a:graphicFrameLocks noChangeAspect="1"/>
            </p:cNvGraphicFramePr>
            <p:nvPr/>
          </p:nvGraphicFramePr>
          <p:xfrm>
            <a:off x="6372200" y="5877272"/>
            <a:ext cx="1423988" cy="50800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31775" name="Rovnice" r:id="rId13" imgW="571320" imgH="203040" progId="Equation.3">
                    <p:embed/>
                  </p:oleObj>
                </mc:Choice>
                <mc:Fallback>
                  <p:oleObj name="Rovnice" r:id="rId13" imgW="571320" imgH="203040" progId="Equation.3">
                    <p:embed/>
                    <p:pic>
                      <p:nvPicPr>
                        <p:cNvPr id="0" name="Picture 7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6372200" y="5877272"/>
                          <a:ext cx="1423988" cy="508000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cxnSp>
          <p:nvCxnSpPr>
            <p:cNvPr id="28" name="Přímá spojovací čára 27"/>
            <p:cNvCxnSpPr/>
            <p:nvPr/>
          </p:nvCxnSpPr>
          <p:spPr>
            <a:xfrm>
              <a:off x="6372200" y="6309320"/>
              <a:ext cx="1440160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ovací čára 28"/>
            <p:cNvCxnSpPr/>
            <p:nvPr/>
          </p:nvCxnSpPr>
          <p:spPr>
            <a:xfrm>
              <a:off x="6372200" y="6237312"/>
              <a:ext cx="1440160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317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2000"/>
                                        <p:tgtEl>
                                          <p:spTgt spid="317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2000"/>
                                        <p:tgtEl>
                                          <p:spTgt spid="317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00"/>
                            </p:stCondLst>
                            <p:childTnLst>
                              <p:par>
                                <p:cTn id="4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4000"/>
                            </p:stCondLst>
                            <p:childTnLst>
                              <p:par>
                                <p:cTn id="52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4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2000"/>
                                        <p:tgtEl>
                                          <p:spTgt spid="317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8" grpId="0"/>
      <p:bldP spid="8" grpId="1"/>
      <p:bldP spid="12" grpId="0"/>
      <p:bldP spid="12" grpId="1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278092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8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Metoda sčítací</a:t>
            </a:r>
            <a:endParaRPr kumimoji="0" lang="cs-CZ" sz="88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95536" y="692696"/>
            <a:ext cx="8229600" cy="792087"/>
          </a:xfrm>
          <a:prstGeom prst="rect">
            <a:avLst/>
          </a:prstGeom>
        </p:spPr>
        <p:txBody>
          <a:bodyPr>
            <a:normAutofit/>
          </a:bodyPr>
          <a:lstStyle/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dirty="0" smtClean="0">
                <a:latin typeface="Arial" charset="0"/>
                <a:cs typeface="Arial" charset="0"/>
              </a:rPr>
              <a:t>Postup</a:t>
            </a:r>
            <a:r>
              <a:rPr kumimoji="0" lang="cs-CZ" sz="3200" b="0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t>:</a:t>
            </a: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95536" y="1268760"/>
            <a:ext cx="8229600" cy="144016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447675" marR="0" lvl="0" indent="-447675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noProof="0" dirty="0" smtClean="0">
                <a:latin typeface="Arial" charset="0"/>
                <a:cs typeface="Arial" charset="0"/>
              </a:rPr>
              <a:t>1. Rovnice vhodně vynásobíme.</a:t>
            </a:r>
            <a:endParaRPr kumimoji="0" lang="cs-CZ" sz="3200" i="0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95536" y="1916832"/>
            <a:ext cx="8229600" cy="1368152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marL="447675" marR="0" lvl="0" indent="-447675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500" dirty="0" smtClean="0">
                <a:latin typeface="Arial" charset="0"/>
                <a:cs typeface="Arial" charset="0"/>
              </a:rPr>
              <a:t>2</a:t>
            </a:r>
            <a:r>
              <a:rPr lang="cs-CZ" sz="3500" noProof="0" dirty="0" smtClean="0">
                <a:latin typeface="Arial" charset="0"/>
                <a:cs typeface="Arial" charset="0"/>
              </a:rPr>
              <a:t>. </a:t>
            </a:r>
            <a:r>
              <a:rPr lang="cs-CZ" sz="3500" dirty="0" smtClean="0">
                <a:latin typeface="Arial" charset="0"/>
                <a:cs typeface="Arial" charset="0"/>
              </a:rPr>
              <a:t>Vynásobené rovnice sečteme (vynásobení musí být takové, aby se při sčítání jedna z proměnných odečetla)</a:t>
            </a: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23528" y="3356992"/>
            <a:ext cx="8229600" cy="136815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447675" marR="0" lvl="0" indent="-447675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noProof="0" dirty="0" smtClean="0">
                <a:latin typeface="Arial" charset="0"/>
                <a:cs typeface="Arial" charset="0"/>
              </a:rPr>
              <a:t>3. </a:t>
            </a:r>
            <a:r>
              <a:rPr lang="cs-CZ" sz="3200" dirty="0" smtClean="0">
                <a:latin typeface="Arial" charset="0"/>
                <a:cs typeface="Arial" charset="0"/>
              </a:rPr>
              <a:t>Spočítáme získanou rovnici o jedné neznámé.</a:t>
            </a: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23528" y="4509120"/>
            <a:ext cx="8229600" cy="1368152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447675" marR="0" lvl="0" indent="-447675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dirty="0" smtClean="0">
                <a:latin typeface="Arial" charset="0"/>
                <a:cs typeface="Arial" charset="0"/>
              </a:rPr>
              <a:t>4</a:t>
            </a:r>
            <a:r>
              <a:rPr lang="cs-CZ" sz="3200" noProof="0" dirty="0" smtClean="0">
                <a:latin typeface="Arial" charset="0"/>
                <a:cs typeface="Arial" charset="0"/>
              </a:rPr>
              <a:t>. </a:t>
            </a:r>
            <a:r>
              <a:rPr lang="cs-CZ" sz="3200" dirty="0" smtClean="0">
                <a:latin typeface="Arial" charset="0"/>
                <a:cs typeface="Arial" charset="0"/>
              </a:rPr>
              <a:t>Dopočítáme zbývající neznámou dosazením vypočtené neznámé do jedné rovnice.</a:t>
            </a: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395536" y="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Metoda sčítací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95536" y="260648"/>
            <a:ext cx="8229600" cy="792087"/>
          </a:xfrm>
          <a:prstGeom prst="rect">
            <a:avLst/>
          </a:prstGeom>
        </p:spPr>
        <p:txBody>
          <a:bodyPr>
            <a:normAutofit/>
          </a:bodyPr>
          <a:lstStyle/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dirty="0" smtClean="0">
                <a:latin typeface="Arial" charset="0"/>
                <a:cs typeface="Arial" charset="0"/>
              </a:rPr>
              <a:t>Vypočítejte</a:t>
            </a:r>
            <a:endParaRPr kumimoji="0" lang="cs-CZ" sz="3200" b="0" i="0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graphicFrame>
        <p:nvGraphicFramePr>
          <p:cNvPr id="3" name="Object 2"/>
          <p:cNvGraphicFramePr>
            <a:graphicFrameLocks noChangeAspect="1"/>
          </p:cNvGraphicFramePr>
          <p:nvPr/>
        </p:nvGraphicFramePr>
        <p:xfrm>
          <a:off x="611560" y="836712"/>
          <a:ext cx="2001837" cy="1193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802" name="Rovnice" r:id="rId3" imgW="723600" imgH="431640" progId="Equation.3">
                  <p:embed/>
                </p:oleObj>
              </mc:Choice>
              <mc:Fallback>
                <p:oleObj name="Rovnice" r:id="rId3" imgW="723600" imgH="431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560" y="836712"/>
                        <a:ext cx="2001837" cy="1193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Zástupný symbol pro obsah 2"/>
          <p:cNvSpPr txBox="1">
            <a:spLocks/>
          </p:cNvSpPr>
          <p:nvPr/>
        </p:nvSpPr>
        <p:spPr>
          <a:xfrm>
            <a:off x="4716016" y="764704"/>
            <a:ext cx="3888432" cy="151216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447675" marR="0" lvl="0" indent="-447675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noProof="0" dirty="0" smtClean="0">
                <a:latin typeface="Arial" charset="0"/>
                <a:cs typeface="Arial" charset="0"/>
              </a:rPr>
              <a:t>1. Rovnice vhodně vynásobíme.</a:t>
            </a:r>
            <a:endParaRPr kumimoji="0" lang="cs-CZ" sz="3200" i="0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graphicFrame>
        <p:nvGraphicFramePr>
          <p:cNvPr id="32771" name="Object 3"/>
          <p:cNvGraphicFramePr>
            <a:graphicFrameLocks noChangeAspect="1"/>
          </p:cNvGraphicFramePr>
          <p:nvPr/>
        </p:nvGraphicFramePr>
        <p:xfrm>
          <a:off x="2699792" y="836712"/>
          <a:ext cx="936103" cy="48215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803" name="Rovnice" r:id="rId5" imgW="419040" imgH="215640" progId="Equation.3">
                  <p:embed/>
                </p:oleObj>
              </mc:Choice>
              <mc:Fallback>
                <p:oleObj name="Rovnice" r:id="rId5" imgW="419040" imgH="2156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99792" y="836712"/>
                        <a:ext cx="936103" cy="48215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7" name="Přímá spojovací čára 6"/>
          <p:cNvCxnSpPr/>
          <p:nvPr/>
        </p:nvCxnSpPr>
        <p:spPr>
          <a:xfrm>
            <a:off x="395536" y="1988840"/>
            <a:ext cx="2304256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2772" name="Object 4"/>
          <p:cNvGraphicFramePr>
            <a:graphicFrameLocks noChangeAspect="1"/>
          </p:cNvGraphicFramePr>
          <p:nvPr/>
        </p:nvGraphicFramePr>
        <p:xfrm>
          <a:off x="323528" y="2276872"/>
          <a:ext cx="2738437" cy="1193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804" name="Rovnice" r:id="rId7" imgW="990360" imgH="431640" progId="Equation.3">
                  <p:embed/>
                </p:oleObj>
              </mc:Choice>
              <mc:Fallback>
                <p:oleObj name="Rovnice" r:id="rId7" imgW="990360" imgH="43164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528" y="2276872"/>
                        <a:ext cx="2738437" cy="1193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9" name="Přímá spojovací čára 8"/>
          <p:cNvCxnSpPr/>
          <p:nvPr/>
        </p:nvCxnSpPr>
        <p:spPr>
          <a:xfrm>
            <a:off x="467544" y="3429000"/>
            <a:ext cx="2304256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4644008" y="2060848"/>
            <a:ext cx="4377680" cy="72008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447675" marR="0" lvl="0" indent="-447675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dirty="0" smtClean="0">
                <a:latin typeface="Arial" charset="0"/>
                <a:cs typeface="Arial" charset="0"/>
              </a:rPr>
              <a:t>2</a:t>
            </a:r>
            <a:r>
              <a:rPr lang="cs-CZ" sz="3200" noProof="0" dirty="0" smtClean="0">
                <a:latin typeface="Arial" charset="0"/>
                <a:cs typeface="Arial" charset="0"/>
              </a:rPr>
              <a:t>.</a:t>
            </a:r>
            <a:r>
              <a:rPr lang="cs-CZ" sz="3200" dirty="0" smtClean="0">
                <a:latin typeface="Arial" charset="0"/>
                <a:cs typeface="Arial" charset="0"/>
              </a:rPr>
              <a:t> Rovnice sečteme</a:t>
            </a: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sp>
        <p:nvSpPr>
          <p:cNvPr id="11" name="Pravá složená závorka 10"/>
          <p:cNvSpPr/>
          <p:nvPr/>
        </p:nvSpPr>
        <p:spPr>
          <a:xfrm>
            <a:off x="3059832" y="2204864"/>
            <a:ext cx="360040" cy="1152128"/>
          </a:xfrm>
          <a:prstGeom prst="rightBrac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lus 11"/>
          <p:cNvSpPr/>
          <p:nvPr/>
        </p:nvSpPr>
        <p:spPr>
          <a:xfrm>
            <a:off x="3491880" y="2420888"/>
            <a:ext cx="648072" cy="648072"/>
          </a:xfrm>
          <a:prstGeom prst="mathPlus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2773" name="Object 5"/>
          <p:cNvGraphicFramePr>
            <a:graphicFrameLocks noChangeAspect="1"/>
          </p:cNvGraphicFramePr>
          <p:nvPr/>
        </p:nvGraphicFramePr>
        <p:xfrm>
          <a:off x="1115616" y="3645024"/>
          <a:ext cx="1719262" cy="4905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805" name="Rovnice" r:id="rId9" imgW="622080" imgH="177480" progId="Equation.3">
                  <p:embed/>
                </p:oleObj>
              </mc:Choice>
              <mc:Fallback>
                <p:oleObj name="Rovnice" r:id="rId9" imgW="622080" imgH="177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15616" y="3645024"/>
                        <a:ext cx="1719262" cy="4905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Zástupný symbol pro obsah 2"/>
          <p:cNvSpPr txBox="1">
            <a:spLocks/>
          </p:cNvSpPr>
          <p:nvPr/>
        </p:nvSpPr>
        <p:spPr>
          <a:xfrm>
            <a:off x="4716016" y="3501008"/>
            <a:ext cx="3888432" cy="136815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447675" marR="0" lvl="0" indent="-447675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noProof="0" dirty="0" smtClean="0">
                <a:latin typeface="Arial" charset="0"/>
                <a:cs typeface="Arial" charset="0"/>
              </a:rPr>
              <a:t>3. </a:t>
            </a:r>
            <a:r>
              <a:rPr lang="cs-CZ" sz="3200" dirty="0" smtClean="0">
                <a:latin typeface="Arial" charset="0"/>
                <a:cs typeface="Arial" charset="0"/>
              </a:rPr>
              <a:t>Spočítáme rovnici</a:t>
            </a: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graphicFrame>
        <p:nvGraphicFramePr>
          <p:cNvPr id="32774" name="Object 6"/>
          <p:cNvGraphicFramePr>
            <a:graphicFrameLocks noChangeAspect="1"/>
          </p:cNvGraphicFramePr>
          <p:nvPr/>
        </p:nvGraphicFramePr>
        <p:xfrm>
          <a:off x="1619672" y="4365104"/>
          <a:ext cx="912812" cy="4905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806" name="Rovnice" r:id="rId11" imgW="330120" imgH="177480" progId="Equation.3">
                  <p:embed/>
                </p:oleObj>
              </mc:Choice>
              <mc:Fallback>
                <p:oleObj name="Rovnice" r:id="rId11" imgW="330120" imgH="1774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19672" y="4365104"/>
                        <a:ext cx="912812" cy="4905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" name="Zástupný symbol pro obsah 2"/>
          <p:cNvSpPr txBox="1">
            <a:spLocks/>
          </p:cNvSpPr>
          <p:nvPr/>
        </p:nvSpPr>
        <p:spPr>
          <a:xfrm>
            <a:off x="4860032" y="4509120"/>
            <a:ext cx="4104456" cy="172819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447675" marR="0" lvl="0" indent="-447675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dirty="0" smtClean="0">
                <a:latin typeface="Arial" charset="0"/>
                <a:cs typeface="Arial" charset="0"/>
              </a:rPr>
              <a:t>4</a:t>
            </a:r>
            <a:r>
              <a:rPr lang="cs-CZ" sz="3200" noProof="0" dirty="0" smtClean="0">
                <a:latin typeface="Arial" charset="0"/>
                <a:cs typeface="Arial" charset="0"/>
              </a:rPr>
              <a:t>. </a:t>
            </a:r>
            <a:r>
              <a:rPr lang="cs-CZ" sz="3200" dirty="0" smtClean="0">
                <a:latin typeface="Arial" charset="0"/>
                <a:cs typeface="Arial" charset="0"/>
              </a:rPr>
              <a:t>Dopočítáme y dosazením x do první rovnice.</a:t>
            </a: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graphicFrame>
        <p:nvGraphicFramePr>
          <p:cNvPr id="32775" name="Object 7"/>
          <p:cNvGraphicFramePr>
            <a:graphicFrameLocks noChangeAspect="1"/>
          </p:cNvGraphicFramePr>
          <p:nvPr/>
        </p:nvGraphicFramePr>
        <p:xfrm>
          <a:off x="755576" y="5301208"/>
          <a:ext cx="1897062" cy="561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807" name="Rovnice" r:id="rId13" imgW="685800" imgH="203040" progId="Equation.3">
                  <p:embed/>
                </p:oleObj>
              </mc:Choice>
              <mc:Fallback>
                <p:oleObj name="Rovnice" r:id="rId13" imgW="685800" imgH="20304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55576" y="5301208"/>
                        <a:ext cx="1897062" cy="5619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2776" name="Object 8"/>
          <p:cNvGraphicFramePr>
            <a:graphicFrameLocks noChangeAspect="1"/>
          </p:cNvGraphicFramePr>
          <p:nvPr/>
        </p:nvGraphicFramePr>
        <p:xfrm>
          <a:off x="1619672" y="5877272"/>
          <a:ext cx="1017587" cy="561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808" name="Rovnice" r:id="rId15" imgW="368280" imgH="203040" progId="Equation.3">
                  <p:embed/>
                </p:oleObj>
              </mc:Choice>
              <mc:Fallback>
                <p:oleObj name="Rovnice" r:id="rId15" imgW="368280" imgH="20304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19672" y="5877272"/>
                        <a:ext cx="1017587" cy="5619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19" name="Skupina 18"/>
          <p:cNvGrpSpPr/>
          <p:nvPr/>
        </p:nvGrpSpPr>
        <p:grpSpPr>
          <a:xfrm>
            <a:off x="3131840" y="5877272"/>
            <a:ext cx="1440160" cy="508000"/>
            <a:chOff x="6372200" y="5877272"/>
            <a:chExt cx="1440160" cy="508000"/>
          </a:xfrm>
        </p:grpSpPr>
        <p:graphicFrame>
          <p:nvGraphicFramePr>
            <p:cNvPr id="20" name="Object 7"/>
            <p:cNvGraphicFramePr>
              <a:graphicFrameLocks noChangeAspect="1"/>
            </p:cNvGraphicFramePr>
            <p:nvPr/>
          </p:nvGraphicFramePr>
          <p:xfrm>
            <a:off x="6372200" y="5877272"/>
            <a:ext cx="1423988" cy="50800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32809" name="Rovnice" r:id="rId17" imgW="571320" imgH="203040" progId="Equation.3">
                    <p:embed/>
                  </p:oleObj>
                </mc:Choice>
                <mc:Fallback>
                  <p:oleObj name="Rovnice" r:id="rId17" imgW="571320" imgH="203040" progId="Equation.3">
                    <p:embed/>
                    <p:pic>
                      <p:nvPicPr>
                        <p:cNvPr id="0" name="Picture 9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6372200" y="5877272"/>
                          <a:ext cx="1423988" cy="508000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cxnSp>
          <p:nvCxnSpPr>
            <p:cNvPr id="21" name="Přímá spojovací čára 20"/>
            <p:cNvCxnSpPr/>
            <p:nvPr/>
          </p:nvCxnSpPr>
          <p:spPr>
            <a:xfrm>
              <a:off x="6372200" y="6309320"/>
              <a:ext cx="1440160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ovací čára 21"/>
            <p:cNvCxnSpPr/>
            <p:nvPr/>
          </p:nvCxnSpPr>
          <p:spPr>
            <a:xfrm>
              <a:off x="6372200" y="6237312"/>
              <a:ext cx="1440160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27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327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50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2000"/>
                                        <p:tgtEl>
                                          <p:spTgt spid="327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2000"/>
                                        <p:tgtEl>
                                          <p:spTgt spid="327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2000"/>
                                        <p:tgtEl>
                                          <p:spTgt spid="327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2000"/>
                            </p:stCondLst>
                            <p:childTnLst>
                              <p:par>
                                <p:cTn id="6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2000"/>
                                        <p:tgtEl>
                                          <p:spTgt spid="327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  <p:bldP spid="11" grpId="0" animBg="1"/>
      <p:bldP spid="12" grpId="0" animBg="1"/>
      <p:bldP spid="14" grpId="0"/>
      <p:bldP spid="1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23528" y="1268760"/>
            <a:ext cx="8229600" cy="1440160"/>
          </a:xfrm>
          <a:prstGeom prst="rect">
            <a:avLst/>
          </a:prstGeom>
        </p:spPr>
        <p:txBody>
          <a:bodyPr>
            <a:normAutofit/>
          </a:bodyPr>
          <a:lstStyle/>
          <a:p>
            <a:pPr marR="0" lvl="0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noProof="0" dirty="0" smtClean="0">
                <a:latin typeface="Arial" charset="0"/>
                <a:cs typeface="Arial" charset="0"/>
              </a:rPr>
              <a:t>Soustava dvou rovnic o dvou neznámých má:</a:t>
            </a:r>
            <a:endParaRPr kumimoji="0" lang="cs-CZ" sz="3200" i="0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67544" y="2276872"/>
            <a:ext cx="8229600" cy="144016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447675" marR="0" lvl="0" indent="-447675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noProof="0" dirty="0" smtClean="0">
                <a:latin typeface="Arial" charset="0"/>
                <a:cs typeface="Arial" charset="0"/>
              </a:rPr>
              <a:t>1. </a:t>
            </a:r>
            <a:r>
              <a:rPr lang="cs-CZ" sz="3200" noProof="0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Jediné řešení</a:t>
            </a:r>
            <a:r>
              <a:rPr lang="cs-CZ" sz="3200" noProof="0" dirty="0" smtClean="0">
                <a:latin typeface="Arial" charset="0"/>
                <a:cs typeface="Arial" charset="0"/>
              </a:rPr>
              <a:t> zapsané pomocí </a:t>
            </a:r>
            <a:r>
              <a:rPr lang="cs-CZ" sz="3200" noProof="0" dirty="0" err="1" smtClean="0">
                <a:latin typeface="Arial" charset="0"/>
                <a:cs typeface="Arial" charset="0"/>
              </a:rPr>
              <a:t>usp</a:t>
            </a:r>
            <a:r>
              <a:rPr lang="en-US" sz="3200" noProof="0" dirty="0" smtClean="0">
                <a:latin typeface="Arial" charset="0"/>
                <a:cs typeface="Arial" charset="0"/>
              </a:rPr>
              <a:t>o</a:t>
            </a:r>
            <a:r>
              <a:rPr lang="cs-CZ" sz="3200" noProof="0" dirty="0" err="1" smtClean="0">
                <a:latin typeface="Arial" charset="0"/>
                <a:cs typeface="Arial" charset="0"/>
              </a:rPr>
              <a:t>řádané</a:t>
            </a:r>
            <a:r>
              <a:rPr lang="cs-CZ" sz="3200" noProof="0" dirty="0" smtClean="0">
                <a:latin typeface="Arial" charset="0"/>
                <a:cs typeface="Arial" charset="0"/>
              </a:rPr>
              <a:t> dvojice </a:t>
            </a:r>
            <a:r>
              <a:rPr lang="en-US" sz="3200" noProof="0" dirty="0" smtClean="0">
                <a:latin typeface="Arial" charset="0"/>
                <a:cs typeface="Arial" charset="0"/>
              </a:rPr>
              <a:t>[x; y]</a:t>
            </a:r>
            <a:r>
              <a:rPr lang="cs-CZ" sz="3200" noProof="0" dirty="0" smtClean="0">
                <a:latin typeface="Arial" charset="0"/>
                <a:cs typeface="Arial" charset="0"/>
              </a:rPr>
              <a:t>.</a:t>
            </a:r>
            <a:endParaRPr kumimoji="0" lang="cs-CZ" sz="3200" i="0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67544" y="3501008"/>
            <a:ext cx="8229600" cy="144016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447675" marR="0" lvl="0" indent="-447675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3200" dirty="0" smtClean="0">
                <a:latin typeface="Arial" charset="0"/>
                <a:cs typeface="Arial" charset="0"/>
              </a:rPr>
              <a:t>2</a:t>
            </a:r>
            <a:r>
              <a:rPr lang="cs-CZ" sz="3200" noProof="0" dirty="0" smtClean="0">
                <a:latin typeface="Arial" charset="0"/>
                <a:cs typeface="Arial" charset="0"/>
              </a:rPr>
              <a:t>. </a:t>
            </a:r>
            <a:r>
              <a:rPr lang="en-US" sz="3200" noProof="0" dirty="0" err="1" smtClean="0">
                <a:solidFill>
                  <a:srgbClr val="FF0000"/>
                </a:solidFill>
                <a:latin typeface="Arial" charset="0"/>
                <a:cs typeface="Arial" charset="0"/>
              </a:rPr>
              <a:t>Nekone</a:t>
            </a:r>
            <a:r>
              <a:rPr lang="cs-CZ" sz="3200" noProof="0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čně mnoho řešení, </a:t>
            </a:r>
            <a:r>
              <a:rPr lang="cs-CZ" sz="3200" noProof="0" dirty="0" smtClean="0">
                <a:latin typeface="Arial" charset="0"/>
                <a:cs typeface="Arial" charset="0"/>
              </a:rPr>
              <a:t>jestliže se při řešení vynulují obě neznámé a získáme pravdivý výraz.</a:t>
            </a:r>
            <a:endParaRPr kumimoji="0" lang="cs-CZ" sz="3200" i="0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67544" y="5157192"/>
            <a:ext cx="8229600" cy="144016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447675" marR="0" lvl="0" indent="-447675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noProof="0" dirty="0" smtClean="0">
                <a:latin typeface="Arial" charset="0"/>
                <a:cs typeface="Arial" charset="0"/>
              </a:rPr>
              <a:t>3. </a:t>
            </a:r>
            <a:r>
              <a:rPr lang="cs-CZ" sz="3200" noProof="0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Žádné řešení, </a:t>
            </a:r>
            <a:r>
              <a:rPr lang="cs-CZ" sz="3200" noProof="0" dirty="0" smtClean="0">
                <a:latin typeface="Arial" charset="0"/>
                <a:cs typeface="Arial" charset="0"/>
              </a:rPr>
              <a:t>jestliže se při řešení vynulují obě neznámé a získáme nepravdivý výraz.</a:t>
            </a:r>
            <a:endParaRPr kumimoji="0" lang="cs-CZ" sz="3200" i="0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23528" y="116632"/>
            <a:ext cx="8229600" cy="1440160"/>
          </a:xfrm>
          <a:prstGeom prst="rect">
            <a:avLst/>
          </a:prstGeom>
        </p:spPr>
        <p:txBody>
          <a:bodyPr>
            <a:normAutofit/>
          </a:bodyPr>
          <a:lstStyle/>
          <a:p>
            <a:pPr marR="0" lvl="0" algn="ctr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noProof="0" dirty="0" smtClean="0">
                <a:solidFill>
                  <a:srgbClr val="0070C0"/>
                </a:solidFill>
                <a:latin typeface="Arial" charset="0"/>
                <a:cs typeface="Arial" charset="0"/>
              </a:rPr>
              <a:t>Soustava dvou lineárních rovnic o dvou neznámých a počet řešení</a:t>
            </a:r>
            <a:endParaRPr kumimoji="0" lang="cs-CZ" sz="3200" i="0" strike="noStrike" kern="1200" cap="none" spc="0" normalizeH="0" baseline="0" noProof="0" dirty="0" smtClean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5298" name="Object 2"/>
          <p:cNvGraphicFramePr>
            <a:graphicFrameLocks noChangeAspect="1"/>
          </p:cNvGraphicFramePr>
          <p:nvPr/>
        </p:nvGraphicFramePr>
        <p:xfrm>
          <a:off x="1350963" y="765175"/>
          <a:ext cx="2141537" cy="1193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5314" name="Rovnice" r:id="rId3" imgW="774360" imgH="431640" progId="Equation.3">
                  <p:embed/>
                </p:oleObj>
              </mc:Choice>
              <mc:Fallback>
                <p:oleObj name="Rovnice" r:id="rId3" imgW="774360" imgH="431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50963" y="765175"/>
                        <a:ext cx="2141537" cy="1193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Zástupný symbol pro obsah 2"/>
          <p:cNvSpPr txBox="1">
            <a:spLocks/>
          </p:cNvSpPr>
          <p:nvPr/>
        </p:nvSpPr>
        <p:spPr>
          <a:xfrm>
            <a:off x="395536" y="188640"/>
            <a:ext cx="8229600" cy="792087"/>
          </a:xfrm>
          <a:prstGeom prst="rect">
            <a:avLst/>
          </a:prstGeom>
        </p:spPr>
        <p:txBody>
          <a:bodyPr>
            <a:normAutofit/>
          </a:bodyPr>
          <a:lstStyle/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dirty="0" smtClean="0">
                <a:latin typeface="Arial" charset="0"/>
                <a:cs typeface="Arial" charset="0"/>
              </a:rPr>
              <a:t>Vyřešte</a:t>
            </a:r>
            <a:r>
              <a:rPr kumimoji="0" lang="cs-CZ" sz="3200" b="0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t>:</a:t>
            </a: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1259632" y="1844824"/>
            <a:ext cx="2304256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5299" name="Object 3"/>
          <p:cNvGraphicFramePr>
            <a:graphicFrameLocks noChangeAspect="1"/>
          </p:cNvGraphicFramePr>
          <p:nvPr/>
        </p:nvGraphicFramePr>
        <p:xfrm>
          <a:off x="3707904" y="836712"/>
          <a:ext cx="935037" cy="482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5315" name="Rovnice" r:id="rId5" imgW="419040" imgH="215640" progId="Equation.3">
                  <p:embed/>
                </p:oleObj>
              </mc:Choice>
              <mc:Fallback>
                <p:oleObj name="Rovnice" r:id="rId5" imgW="419040" imgH="2156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07904" y="836712"/>
                        <a:ext cx="935037" cy="482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5300" name="Object 4"/>
          <p:cNvGraphicFramePr>
            <a:graphicFrameLocks noChangeAspect="1"/>
          </p:cNvGraphicFramePr>
          <p:nvPr/>
        </p:nvGraphicFramePr>
        <p:xfrm>
          <a:off x="1043608" y="2060848"/>
          <a:ext cx="2703513" cy="1193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5316" name="Rovnice" r:id="rId7" imgW="977760" imgH="431640" progId="Equation.3">
                  <p:embed/>
                </p:oleObj>
              </mc:Choice>
              <mc:Fallback>
                <p:oleObj name="Rovnice" r:id="rId7" imgW="977760" imgH="43164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43608" y="2060848"/>
                        <a:ext cx="2703513" cy="1193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7" name="Přímá spojovací čára 6"/>
          <p:cNvCxnSpPr/>
          <p:nvPr/>
        </p:nvCxnSpPr>
        <p:spPr>
          <a:xfrm>
            <a:off x="1259632" y="3140968"/>
            <a:ext cx="2304256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Pravá složená závorka 7"/>
          <p:cNvSpPr/>
          <p:nvPr/>
        </p:nvSpPr>
        <p:spPr>
          <a:xfrm>
            <a:off x="3779912" y="1988840"/>
            <a:ext cx="360040" cy="1152128"/>
          </a:xfrm>
          <a:prstGeom prst="rightBrac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lus 8"/>
          <p:cNvSpPr/>
          <p:nvPr/>
        </p:nvSpPr>
        <p:spPr>
          <a:xfrm>
            <a:off x="4211960" y="2204864"/>
            <a:ext cx="648072" cy="648072"/>
          </a:xfrm>
          <a:prstGeom prst="mathPlus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55301" name="Object 5"/>
          <p:cNvGraphicFramePr>
            <a:graphicFrameLocks noChangeAspect="1"/>
          </p:cNvGraphicFramePr>
          <p:nvPr/>
        </p:nvGraphicFramePr>
        <p:xfrm>
          <a:off x="2339752" y="3429000"/>
          <a:ext cx="1193800" cy="1193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5317" name="Rovnice" r:id="rId9" imgW="431640" imgH="431640" progId="Equation.3">
                  <p:embed/>
                </p:oleObj>
              </mc:Choice>
              <mc:Fallback>
                <p:oleObj name="Rovnice" r:id="rId9" imgW="431640" imgH="43164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39752" y="3429000"/>
                        <a:ext cx="1193800" cy="1193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Zástupný symbol pro obsah 2"/>
          <p:cNvSpPr txBox="1">
            <a:spLocks/>
          </p:cNvSpPr>
          <p:nvPr/>
        </p:nvSpPr>
        <p:spPr>
          <a:xfrm>
            <a:off x="395536" y="4149080"/>
            <a:ext cx="8229600" cy="144016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447675" marR="0" lvl="0" indent="-447675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noProof="0" dirty="0" smtClean="0">
                <a:latin typeface="Arial" charset="0"/>
                <a:cs typeface="Arial" charset="0"/>
              </a:rPr>
              <a:t>Soustava </a:t>
            </a:r>
            <a:r>
              <a:rPr lang="cs-CZ" sz="3200" noProof="0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nemá</a:t>
            </a:r>
            <a:r>
              <a:rPr lang="cs-CZ" sz="3200" noProof="0" dirty="0" smtClean="0">
                <a:latin typeface="Arial" charset="0"/>
                <a:cs typeface="Arial" charset="0"/>
              </a:rPr>
              <a:t> řešení</a:t>
            </a:r>
            <a:endParaRPr kumimoji="0" lang="cs-CZ" sz="3200" i="0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2000"/>
                                        <p:tgtEl>
                                          <p:spTgt spid="552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5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2000"/>
                                        <p:tgtEl>
                                          <p:spTgt spid="553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ChangeAspect="1"/>
          </p:cNvGraphicFramePr>
          <p:nvPr/>
        </p:nvGraphicFramePr>
        <p:xfrm>
          <a:off x="1316038" y="765175"/>
          <a:ext cx="2211387" cy="1193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6338" name="Rovnice" r:id="rId3" imgW="799920" imgH="431640" progId="Equation.3">
                  <p:embed/>
                </p:oleObj>
              </mc:Choice>
              <mc:Fallback>
                <p:oleObj name="Rovnice" r:id="rId3" imgW="799920" imgH="431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16038" y="765175"/>
                        <a:ext cx="2211387" cy="1193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Zástupný symbol pro obsah 2"/>
          <p:cNvSpPr txBox="1">
            <a:spLocks/>
          </p:cNvSpPr>
          <p:nvPr/>
        </p:nvSpPr>
        <p:spPr>
          <a:xfrm>
            <a:off x="395536" y="188640"/>
            <a:ext cx="8229600" cy="792087"/>
          </a:xfrm>
          <a:prstGeom prst="rect">
            <a:avLst/>
          </a:prstGeom>
        </p:spPr>
        <p:txBody>
          <a:bodyPr>
            <a:normAutofit/>
          </a:bodyPr>
          <a:lstStyle/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dirty="0" smtClean="0">
                <a:latin typeface="Arial" charset="0"/>
                <a:cs typeface="Arial" charset="0"/>
              </a:rPr>
              <a:t>Vyřešte</a:t>
            </a:r>
            <a:r>
              <a:rPr kumimoji="0" lang="cs-CZ" sz="3200" b="0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t>:</a:t>
            </a: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graphicFrame>
        <p:nvGraphicFramePr>
          <p:cNvPr id="4" name="Object 4"/>
          <p:cNvGraphicFramePr>
            <a:graphicFrameLocks noChangeAspect="1"/>
          </p:cNvGraphicFramePr>
          <p:nvPr/>
        </p:nvGraphicFramePr>
        <p:xfrm>
          <a:off x="1008063" y="2060575"/>
          <a:ext cx="2773362" cy="1193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6339" name="Rovnice" r:id="rId5" imgW="1002960" imgH="431640" progId="Equation.3">
                  <p:embed/>
                </p:oleObj>
              </mc:Choice>
              <mc:Fallback>
                <p:oleObj name="Rovnice" r:id="rId5" imgW="1002960" imgH="4316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08063" y="2060575"/>
                        <a:ext cx="2773362" cy="1193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Pravá složená závorka 4"/>
          <p:cNvSpPr/>
          <p:nvPr/>
        </p:nvSpPr>
        <p:spPr>
          <a:xfrm>
            <a:off x="3779912" y="1988840"/>
            <a:ext cx="360040" cy="1152128"/>
          </a:xfrm>
          <a:prstGeom prst="rightBrac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lus 5"/>
          <p:cNvSpPr/>
          <p:nvPr/>
        </p:nvSpPr>
        <p:spPr>
          <a:xfrm>
            <a:off x="4211960" y="2204864"/>
            <a:ext cx="648072" cy="648072"/>
          </a:xfrm>
          <a:prstGeom prst="mathPlus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7" name="Object 5"/>
          <p:cNvGraphicFramePr>
            <a:graphicFrameLocks noChangeAspect="1"/>
          </p:cNvGraphicFramePr>
          <p:nvPr/>
        </p:nvGraphicFramePr>
        <p:xfrm>
          <a:off x="2462213" y="3429000"/>
          <a:ext cx="947737" cy="1193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6340" name="Rovnice" r:id="rId7" imgW="342720" imgH="431640" progId="Equation.3">
                  <p:embed/>
                </p:oleObj>
              </mc:Choice>
              <mc:Fallback>
                <p:oleObj name="Rovnice" r:id="rId7" imgW="342720" imgH="43164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62213" y="3429000"/>
                        <a:ext cx="947737" cy="1193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Zástupný symbol pro obsah 2"/>
          <p:cNvSpPr txBox="1">
            <a:spLocks/>
          </p:cNvSpPr>
          <p:nvPr/>
        </p:nvSpPr>
        <p:spPr>
          <a:xfrm>
            <a:off x="395536" y="4149080"/>
            <a:ext cx="8229600" cy="144016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447675" marR="0" lvl="0" indent="-447675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noProof="0" dirty="0" smtClean="0">
                <a:latin typeface="Arial" charset="0"/>
                <a:cs typeface="Arial" charset="0"/>
              </a:rPr>
              <a:t>Soustava </a:t>
            </a:r>
            <a:r>
              <a:rPr lang="cs-CZ" sz="3200" noProof="0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má</a:t>
            </a:r>
            <a:r>
              <a:rPr lang="cs-CZ" sz="3200" noProof="0" dirty="0" smtClean="0">
                <a:latin typeface="Arial" charset="0"/>
                <a:cs typeface="Arial" charset="0"/>
              </a:rPr>
              <a:t> </a:t>
            </a:r>
            <a:r>
              <a:rPr lang="cs-CZ" sz="3200" noProof="0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nekonečně mnoho řešení</a:t>
            </a:r>
            <a:endParaRPr kumimoji="0" lang="cs-CZ" sz="3200" i="0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graphicFrame>
        <p:nvGraphicFramePr>
          <p:cNvPr id="56325" name="Object 5"/>
          <p:cNvGraphicFramePr>
            <a:graphicFrameLocks noChangeAspect="1"/>
          </p:cNvGraphicFramePr>
          <p:nvPr/>
        </p:nvGraphicFramePr>
        <p:xfrm>
          <a:off x="3621088" y="765175"/>
          <a:ext cx="963612" cy="482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6341" name="Rovnice" r:id="rId9" imgW="431640" imgH="215640" progId="Equation.3">
                  <p:embed/>
                </p:oleObj>
              </mc:Choice>
              <mc:Fallback>
                <p:oleObj name="Rovnice" r:id="rId9" imgW="431640" imgH="21564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21088" y="765175"/>
                        <a:ext cx="963612" cy="482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0" name="Přímá spojovací čára 9"/>
          <p:cNvCxnSpPr/>
          <p:nvPr/>
        </p:nvCxnSpPr>
        <p:spPr>
          <a:xfrm>
            <a:off x="1259632" y="1844824"/>
            <a:ext cx="2304256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1331640" y="3140968"/>
            <a:ext cx="2304256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63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95536" y="188640"/>
            <a:ext cx="8229600" cy="792087"/>
          </a:xfrm>
          <a:prstGeom prst="rect">
            <a:avLst/>
          </a:prstGeom>
        </p:spPr>
        <p:txBody>
          <a:bodyPr>
            <a:normAutofit/>
          </a:bodyPr>
          <a:lstStyle/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800" dirty="0" smtClean="0">
                <a:latin typeface="Arial" charset="0"/>
                <a:cs typeface="Arial" charset="0"/>
              </a:rPr>
              <a:t>Vyřešte</a:t>
            </a:r>
            <a:r>
              <a:rPr kumimoji="0" lang="cs-CZ" sz="2800" b="0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t>:</a:t>
            </a: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graphicFrame>
        <p:nvGraphicFramePr>
          <p:cNvPr id="58370" name="Object 2"/>
          <p:cNvGraphicFramePr>
            <a:graphicFrameLocks noChangeAspect="1"/>
          </p:cNvGraphicFramePr>
          <p:nvPr/>
        </p:nvGraphicFramePr>
        <p:xfrm>
          <a:off x="467544" y="620688"/>
          <a:ext cx="5760640" cy="141621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8386" name="Rovnice" r:id="rId3" imgW="2438280" imgH="660240" progId="Equation.3">
                  <p:embed/>
                </p:oleObj>
              </mc:Choice>
              <mc:Fallback>
                <p:oleObj name="Rovnice" r:id="rId3" imgW="2438280" imgH="6602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544" y="620688"/>
                        <a:ext cx="5760640" cy="141621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4" name="Přímá spojovací čára 3"/>
          <p:cNvCxnSpPr/>
          <p:nvPr/>
        </p:nvCxnSpPr>
        <p:spPr>
          <a:xfrm>
            <a:off x="755576" y="1988840"/>
            <a:ext cx="5616624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Zástupný symbol pro obsah 2"/>
          <p:cNvSpPr txBox="1">
            <a:spLocks/>
          </p:cNvSpPr>
          <p:nvPr/>
        </p:nvSpPr>
        <p:spPr>
          <a:xfrm>
            <a:off x="6516216" y="1052736"/>
            <a:ext cx="2448272" cy="1584176"/>
          </a:xfrm>
          <a:prstGeom prst="rect">
            <a:avLst/>
          </a:prstGeom>
        </p:spPr>
        <p:txBody>
          <a:bodyPr>
            <a:normAutofit/>
          </a:bodyPr>
          <a:lstStyle/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Rovnice nejprve zjednodušíme</a:t>
            </a:r>
            <a:endParaRPr kumimoji="0" lang="cs-CZ" sz="2400" b="0" i="0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graphicFrame>
        <p:nvGraphicFramePr>
          <p:cNvPr id="58371" name="Object 3"/>
          <p:cNvGraphicFramePr>
            <a:graphicFrameLocks noChangeAspect="1"/>
          </p:cNvGraphicFramePr>
          <p:nvPr/>
        </p:nvGraphicFramePr>
        <p:xfrm>
          <a:off x="755576" y="2132856"/>
          <a:ext cx="5459413" cy="9255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8387" name="Rovnice" r:id="rId5" imgW="2311200" imgH="431640" progId="Equation.3">
                  <p:embed/>
                </p:oleObj>
              </mc:Choice>
              <mc:Fallback>
                <p:oleObj name="Rovnice" r:id="rId5" imgW="2311200" imgH="4316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55576" y="2132856"/>
                        <a:ext cx="5459413" cy="9255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8" name="Přímá spojovací čára 7"/>
          <p:cNvCxnSpPr/>
          <p:nvPr/>
        </p:nvCxnSpPr>
        <p:spPr>
          <a:xfrm>
            <a:off x="827584" y="3068960"/>
            <a:ext cx="5616624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8372" name="Object 4"/>
          <p:cNvGraphicFramePr>
            <a:graphicFrameLocks noChangeAspect="1"/>
          </p:cNvGraphicFramePr>
          <p:nvPr/>
        </p:nvGraphicFramePr>
        <p:xfrm>
          <a:off x="1979712" y="3212976"/>
          <a:ext cx="3240087" cy="9255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8388" name="Rovnice" r:id="rId7" imgW="1371600" imgH="431640" progId="Equation.3">
                  <p:embed/>
                </p:oleObj>
              </mc:Choice>
              <mc:Fallback>
                <p:oleObj name="Rovnice" r:id="rId7" imgW="1371600" imgH="43164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79712" y="3212976"/>
                        <a:ext cx="3240087" cy="9255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0" name="Přímá spojovací čára 9"/>
          <p:cNvCxnSpPr/>
          <p:nvPr/>
        </p:nvCxnSpPr>
        <p:spPr>
          <a:xfrm>
            <a:off x="899592" y="4077072"/>
            <a:ext cx="5616624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8373" name="Object 5"/>
          <p:cNvGraphicFramePr>
            <a:graphicFrameLocks noChangeAspect="1"/>
          </p:cNvGraphicFramePr>
          <p:nvPr/>
        </p:nvGraphicFramePr>
        <p:xfrm>
          <a:off x="2267744" y="4221088"/>
          <a:ext cx="2160588" cy="9255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8389" name="Rovnice" r:id="rId9" imgW="914400" imgH="431640" progId="Equation.3">
                  <p:embed/>
                </p:oleObj>
              </mc:Choice>
              <mc:Fallback>
                <p:oleObj name="Rovnice" r:id="rId9" imgW="914400" imgH="43164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67744" y="4221088"/>
                        <a:ext cx="2160588" cy="9255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" name="Zástupný symbol pro obsah 2"/>
          <p:cNvSpPr txBox="1">
            <a:spLocks/>
          </p:cNvSpPr>
          <p:nvPr/>
        </p:nvSpPr>
        <p:spPr>
          <a:xfrm>
            <a:off x="1547664" y="5445224"/>
            <a:ext cx="5328592" cy="891480"/>
          </a:xfrm>
          <a:prstGeom prst="rect">
            <a:avLst/>
          </a:prstGeom>
        </p:spPr>
        <p:txBody>
          <a:bodyPr>
            <a:normAutofit/>
          </a:bodyPr>
          <a:lstStyle/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Soustavu vyřešíme vhodnou metodou</a:t>
            </a:r>
            <a:endParaRPr kumimoji="0" lang="cs-CZ" sz="2400" b="0" i="0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583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583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2000"/>
                                        <p:tgtEl>
                                          <p:spTgt spid="583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9394" name="Object 2"/>
          <p:cNvGraphicFramePr>
            <a:graphicFrameLocks noChangeAspect="1"/>
          </p:cNvGraphicFramePr>
          <p:nvPr/>
        </p:nvGraphicFramePr>
        <p:xfrm>
          <a:off x="1835696" y="260648"/>
          <a:ext cx="2160587" cy="9255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9422" name="Rovnice" r:id="rId3" imgW="914400" imgH="431640" progId="Equation.3">
                  <p:embed/>
                </p:oleObj>
              </mc:Choice>
              <mc:Fallback>
                <p:oleObj name="Rovnice" r:id="rId3" imgW="914400" imgH="431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35696" y="260648"/>
                        <a:ext cx="2160587" cy="9255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3" name="Přímá spojovací čára 2"/>
          <p:cNvCxnSpPr/>
          <p:nvPr/>
        </p:nvCxnSpPr>
        <p:spPr>
          <a:xfrm>
            <a:off x="1763688" y="1196752"/>
            <a:ext cx="2376264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9395" name="Object 3"/>
          <p:cNvGraphicFramePr>
            <a:graphicFrameLocks noChangeAspect="1"/>
          </p:cNvGraphicFramePr>
          <p:nvPr/>
        </p:nvGraphicFramePr>
        <p:xfrm>
          <a:off x="4283968" y="332656"/>
          <a:ext cx="472053" cy="3894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9423" name="Rovnice" r:id="rId5" imgW="215640" imgH="177480" progId="Equation.3">
                  <p:embed/>
                </p:oleObj>
              </mc:Choice>
              <mc:Fallback>
                <p:oleObj name="Rovnice" r:id="rId5" imgW="215640" imgH="177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83968" y="332656"/>
                        <a:ext cx="472053" cy="38948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9396" name="Object 4"/>
          <p:cNvGraphicFramePr>
            <a:graphicFrameLocks noChangeAspect="1"/>
          </p:cNvGraphicFramePr>
          <p:nvPr/>
        </p:nvGraphicFramePr>
        <p:xfrm>
          <a:off x="1907704" y="1412776"/>
          <a:ext cx="2160588" cy="9255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9424" name="Rovnice" r:id="rId7" imgW="914400" imgH="431640" progId="Equation.3">
                  <p:embed/>
                </p:oleObj>
              </mc:Choice>
              <mc:Fallback>
                <p:oleObj name="Rovnice" r:id="rId7" imgW="914400" imgH="43164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07704" y="1412776"/>
                        <a:ext cx="2160588" cy="9255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7" name="Přímá spojovací čára 6"/>
          <p:cNvCxnSpPr/>
          <p:nvPr/>
        </p:nvCxnSpPr>
        <p:spPr>
          <a:xfrm>
            <a:off x="1835696" y="2348880"/>
            <a:ext cx="2376264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Pravá složená závorka 7"/>
          <p:cNvSpPr/>
          <p:nvPr/>
        </p:nvSpPr>
        <p:spPr>
          <a:xfrm>
            <a:off x="4067944" y="1484784"/>
            <a:ext cx="360040" cy="720080"/>
          </a:xfrm>
          <a:prstGeom prst="rightBrac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lus 8"/>
          <p:cNvSpPr/>
          <p:nvPr/>
        </p:nvSpPr>
        <p:spPr>
          <a:xfrm>
            <a:off x="4499992" y="1628800"/>
            <a:ext cx="432048" cy="360040"/>
          </a:xfrm>
          <a:prstGeom prst="mathPlus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59397" name="Object 5"/>
          <p:cNvGraphicFramePr>
            <a:graphicFrameLocks noChangeAspect="1"/>
          </p:cNvGraphicFramePr>
          <p:nvPr/>
        </p:nvGraphicFramePr>
        <p:xfrm>
          <a:off x="2627784" y="2492896"/>
          <a:ext cx="1411288" cy="434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9425" name="Rovnice" r:id="rId9" imgW="596880" imgH="203040" progId="Equation.3">
                  <p:embed/>
                </p:oleObj>
              </mc:Choice>
              <mc:Fallback>
                <p:oleObj name="Rovnice" r:id="rId9" imgW="596880" imgH="20304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27784" y="2492896"/>
                        <a:ext cx="1411288" cy="4349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9398" name="Object 6"/>
          <p:cNvGraphicFramePr>
            <a:graphicFrameLocks noChangeAspect="1"/>
          </p:cNvGraphicFramePr>
          <p:nvPr/>
        </p:nvGraphicFramePr>
        <p:xfrm>
          <a:off x="2987824" y="2996952"/>
          <a:ext cx="781050" cy="434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9426" name="Rovnice" r:id="rId11" imgW="330120" imgH="203040" progId="Equation.3">
                  <p:embed/>
                </p:oleObj>
              </mc:Choice>
              <mc:Fallback>
                <p:oleObj name="Rovnice" r:id="rId11" imgW="330120" imgH="20304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87824" y="2996952"/>
                        <a:ext cx="781050" cy="4349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3" name="Přímá spojovací čára 12"/>
          <p:cNvCxnSpPr/>
          <p:nvPr/>
        </p:nvCxnSpPr>
        <p:spPr>
          <a:xfrm flipH="1">
            <a:off x="971600" y="3212976"/>
            <a:ext cx="2016224" cy="0"/>
          </a:xfrm>
          <a:prstGeom prst="line">
            <a:avLst/>
          </a:prstGeom>
          <a:ln w="254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flipV="1">
            <a:off x="971600" y="476672"/>
            <a:ext cx="0" cy="2736304"/>
          </a:xfrm>
          <a:prstGeom prst="line">
            <a:avLst/>
          </a:prstGeom>
          <a:ln w="254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H="1">
            <a:off x="971600" y="476672"/>
            <a:ext cx="1080120" cy="0"/>
          </a:xfrm>
          <a:prstGeom prst="line">
            <a:avLst/>
          </a:prstGeom>
          <a:ln w="25400">
            <a:solidFill>
              <a:srgbClr val="0070C0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9399" name="Object 7"/>
          <p:cNvGraphicFramePr>
            <a:graphicFrameLocks noChangeAspect="1"/>
          </p:cNvGraphicFramePr>
          <p:nvPr/>
        </p:nvGraphicFramePr>
        <p:xfrm>
          <a:off x="2267744" y="3933056"/>
          <a:ext cx="1619250" cy="869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9427" name="Rovnice" r:id="rId13" imgW="685800" imgH="406080" progId="Equation.3">
                  <p:embed/>
                </p:oleObj>
              </mc:Choice>
              <mc:Fallback>
                <p:oleObj name="Rovnice" r:id="rId13" imgW="685800" imgH="40608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67744" y="3933056"/>
                        <a:ext cx="1619250" cy="8699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1" name="Object 7"/>
          <p:cNvGraphicFramePr>
            <a:graphicFrameLocks noChangeAspect="1"/>
          </p:cNvGraphicFramePr>
          <p:nvPr/>
        </p:nvGraphicFramePr>
        <p:xfrm>
          <a:off x="2627784" y="5013176"/>
          <a:ext cx="1423988" cy="50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9428" name="Rovnice" r:id="rId15" imgW="571320" imgH="203040" progId="Equation.3">
                  <p:embed/>
                </p:oleObj>
              </mc:Choice>
              <mc:Fallback>
                <p:oleObj name="Rovnice" r:id="rId15" imgW="571320" imgH="20304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27784" y="5013176"/>
                        <a:ext cx="1423988" cy="508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22" name="Přímá spojovací čára 21"/>
          <p:cNvCxnSpPr/>
          <p:nvPr/>
        </p:nvCxnSpPr>
        <p:spPr>
          <a:xfrm>
            <a:off x="2627784" y="5517232"/>
            <a:ext cx="144016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2627784" y="5445224"/>
            <a:ext cx="144016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93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59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2000"/>
                                        <p:tgtEl>
                                          <p:spTgt spid="593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2000"/>
                                        <p:tgtEl>
                                          <p:spTgt spid="593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"/>
                            </p:stCondLst>
                            <p:childTnLst>
                              <p:par>
                                <p:cTn id="4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4000"/>
                            </p:stCondLst>
                            <p:childTnLst>
                              <p:par>
                                <p:cTn id="4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2000"/>
                                        <p:tgtEl>
                                          <p:spTgt spid="593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15586" y="260648"/>
            <a:ext cx="8136904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dirty="0" smtClean="0">
                <a:latin typeface="Cambria Math"/>
                <a:ea typeface="Cambria Math"/>
                <a:cs typeface="Times New Roman" pitchFamily="18" charset="0"/>
              </a:rPr>
              <a:t>Použité zdroje:</a:t>
            </a:r>
            <a:endParaRPr kumimoji="0" lang="cs-CZ" sz="3600" b="1" i="0" u="dbl" strike="noStrike" kern="1200" cap="none" spc="0" normalizeH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622326" y="1061120"/>
            <a:ext cx="8136904" cy="648072"/>
          </a:xfrm>
          <a:prstGeom prst="rect">
            <a:avLst/>
          </a:prstGeom>
        </p:spPr>
        <p:txBody>
          <a:bodyPr/>
          <a:lstStyle/>
          <a:p>
            <a:pPr lvl="0">
              <a:spcBef>
                <a:spcPct val="0"/>
              </a:spcBef>
              <a:defRPr/>
            </a:pPr>
            <a:r>
              <a:rPr lang="cs-CZ" sz="3600" dirty="0"/>
              <a:t>Veškerý text je dílem autora </a:t>
            </a:r>
            <a:r>
              <a:rPr lang="cs-CZ" sz="3600" dirty="0" smtClean="0"/>
              <a:t>materiálu.</a:t>
            </a:r>
            <a:endParaRPr kumimoji="0" lang="cs-CZ" sz="3600" b="1" i="0" u="dbl" strike="noStrike" kern="1200" cap="none" spc="0" normalizeH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6497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1112</TotalTime>
  <Words>385</Words>
  <Application>Microsoft Office PowerPoint</Application>
  <PresentationFormat>Předvádění na obrazovce (4:3)</PresentationFormat>
  <Paragraphs>99</Paragraphs>
  <Slides>17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Motiv sady Office</vt:lpstr>
      <vt:lpstr>Rovnice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BANKOVNÍ PRODUKTY</dc:title>
  <dc:creator>dostalkovaveronika</dc:creator>
  <cp:lastModifiedBy>uzivatel</cp:lastModifiedBy>
  <cp:revision>175</cp:revision>
  <dcterms:created xsi:type="dcterms:W3CDTF">2012-06-26T05:52:08Z</dcterms:created>
  <dcterms:modified xsi:type="dcterms:W3CDTF">2013-02-07T07:17:03Z</dcterms:modified>
</cp:coreProperties>
</file>