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20" r:id="rId1"/>
  </p:sldMasterIdLst>
  <p:notesMasterIdLst>
    <p:notesMasterId r:id="rId16"/>
  </p:notesMasterIdLst>
  <p:sldIdLst>
    <p:sldId id="278" r:id="rId2"/>
    <p:sldId id="277" r:id="rId3"/>
    <p:sldId id="279" r:id="rId4"/>
    <p:sldId id="280" r:id="rId5"/>
    <p:sldId id="287" r:id="rId6"/>
    <p:sldId id="286" r:id="rId7"/>
    <p:sldId id="288" r:id="rId8"/>
    <p:sldId id="289" r:id="rId9"/>
    <p:sldId id="290" r:id="rId10"/>
    <p:sldId id="291" r:id="rId11"/>
    <p:sldId id="292" r:id="rId12"/>
    <p:sldId id="293" r:id="rId13"/>
    <p:sldId id="294" r:id="rId14"/>
    <p:sldId id="295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1A90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96" y="-19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074E371-9844-4D4C-8E4F-09D86A1EE472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E35FEC4-51BA-475F-BC0A-98088F5B3A5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352739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alpha val="2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CE23BC-72DA-4AA4-9109-837D17CB503D}" type="datetimeFigureOut">
              <a:rPr lang="cs-CZ" smtClean="0"/>
              <a:pPr/>
              <a:t>7.2.2013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C37B229-3315-4450-A05C-459553D0C7DF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021" r:id="rId1"/>
    <p:sldLayoutId id="2147484022" r:id="rId2"/>
    <p:sldLayoutId id="2147484023" r:id="rId3"/>
    <p:sldLayoutId id="2147484024" r:id="rId4"/>
    <p:sldLayoutId id="2147484025" r:id="rId5"/>
    <p:sldLayoutId id="2147484026" r:id="rId6"/>
    <p:sldLayoutId id="2147484027" r:id="rId7"/>
    <p:sldLayoutId id="2147484028" r:id="rId8"/>
    <p:sldLayoutId id="2147484029" r:id="rId9"/>
    <p:sldLayoutId id="2147484030" r:id="rId10"/>
    <p:sldLayoutId id="2147484031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png"/><Relationship Id="rId3" Type="http://schemas.openxmlformats.org/officeDocument/2006/relationships/image" Target="../media/image12.png"/><Relationship Id="rId7" Type="http://schemas.openxmlformats.org/officeDocument/2006/relationships/image" Target="../media/image16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14.png"/><Relationship Id="rId10" Type="http://schemas.openxmlformats.org/officeDocument/2006/relationships/image" Target="../media/image19.png"/><Relationship Id="rId4" Type="http://schemas.openxmlformats.org/officeDocument/2006/relationships/image" Target="../media/image13.png"/><Relationship Id="rId9" Type="http://schemas.openxmlformats.org/officeDocument/2006/relationships/image" Target="../media/image18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7" Type="http://schemas.openxmlformats.org/officeDocument/2006/relationships/image" Target="../media/image25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10" Type="http://schemas.openxmlformats.org/officeDocument/2006/relationships/image" Target="../media/image34.png"/><Relationship Id="rId4" Type="http://schemas.openxmlformats.org/officeDocument/2006/relationships/image" Target="../media/image28.png"/><Relationship Id="rId9" Type="http://schemas.openxmlformats.org/officeDocument/2006/relationships/image" Target="../media/image33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7" Type="http://schemas.openxmlformats.org/officeDocument/2006/relationships/image" Target="../media/image40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9.png"/><Relationship Id="rId5" Type="http://schemas.openxmlformats.org/officeDocument/2006/relationships/image" Target="../media/image38.png"/><Relationship Id="rId4" Type="http://schemas.openxmlformats.org/officeDocument/2006/relationships/image" Target="../media/image3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5.png"/><Relationship Id="rId3" Type="http://schemas.openxmlformats.org/officeDocument/2006/relationships/image" Target="../media/image27.png"/><Relationship Id="rId7" Type="http://schemas.openxmlformats.org/officeDocument/2006/relationships/image" Target="../media/image31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10" Type="http://schemas.openxmlformats.org/officeDocument/2006/relationships/image" Target="../media/image47.png"/><Relationship Id="rId4" Type="http://schemas.openxmlformats.org/officeDocument/2006/relationships/image" Target="../media/image42.png"/><Relationship Id="rId9" Type="http://schemas.openxmlformats.org/officeDocument/2006/relationships/image" Target="../media/image4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délník 9"/>
          <p:cNvSpPr/>
          <p:nvPr/>
        </p:nvSpPr>
        <p:spPr>
          <a:xfrm>
            <a:off x="0" y="0"/>
            <a:ext cx="9144000" cy="11969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cs-CZ"/>
          </a:p>
        </p:txBody>
      </p:sp>
      <p:graphicFrame>
        <p:nvGraphicFramePr>
          <p:cNvPr id="2078" name="Group 30"/>
          <p:cNvGraphicFramePr>
            <a:graphicFrameLocks noGrp="1"/>
          </p:cNvGraphicFramePr>
          <p:nvPr>
            <p:ph type="tbl" idx="4294967295"/>
            <p:extLst>
              <p:ext uri="{D42A27DB-BD31-4B8C-83A1-F6EECF244321}">
                <p14:modId xmlns:p14="http://schemas.microsoft.com/office/powerpoint/2010/main" val="1620086278"/>
              </p:ext>
            </p:extLst>
          </p:nvPr>
        </p:nvGraphicFramePr>
        <p:xfrm>
          <a:off x="928662" y="1214422"/>
          <a:ext cx="7278502" cy="4352926"/>
        </p:xfrm>
        <a:graphic>
          <a:graphicData uri="http://schemas.openxmlformats.org/drawingml/2006/table">
            <a:tbl>
              <a:tblPr/>
              <a:tblGrid>
                <a:gridCol w="2345446"/>
                <a:gridCol w="4933056"/>
              </a:tblGrid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SŠ: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SOU Uherský Brod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Tomáš </a:t>
                      </a:r>
                      <a:r>
                        <a:rPr kumimoji="0" lang="cs-CZ" sz="2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Rachůnek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537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prezentace (DUMu):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Kvadratické rovnice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318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Tematická oblast:</a:t>
                      </a:r>
                      <a:endParaRPr kumimoji="0" lang="cs-CZ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Rovnice a nerovnice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Ročník:</a:t>
                      </a:r>
                      <a:endParaRPr kumimoji="0" lang="cs-CZ" sz="2400" b="0" i="1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1.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Číslo projektu: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CZ.1.07/1.5.00/34.0369</a:t>
                      </a: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503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0" i="1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vzniku:</a:t>
                      </a:r>
                    </a:p>
                  </a:txBody>
                  <a:tcPr marL="91437" marR="91437" marT="45673" marB="45673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folHlink"/>
                        </a:buClr>
                        <a:buSzPct val="90000"/>
                        <a:buFont typeface="Wingdings" pitchFamily="2" charset="2"/>
                        <a:buNone/>
                        <a:tabLst/>
                      </a:pPr>
                      <a:r>
                        <a:rPr kumimoji="0" lang="cs-CZ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Říjen 2012</a:t>
                      </a:r>
                      <a:endParaRPr kumimoji="0" lang="cs-CZ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cs typeface="Arial" charset="0"/>
                      </a:endParaRPr>
                    </a:p>
                  </a:txBody>
                  <a:tcPr marL="91437" marR="91437" marT="45673" marB="45673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74" name="Picture 30" descr="logolinkI_bar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188" y="0"/>
            <a:ext cx="3744912" cy="1071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75" name="Text Box 43"/>
          <p:cNvSpPr txBox="1">
            <a:spLocks noChangeArrowheads="1"/>
          </p:cNvSpPr>
          <p:nvPr/>
        </p:nvSpPr>
        <p:spPr bwMode="auto">
          <a:xfrm>
            <a:off x="468313" y="5877272"/>
            <a:ext cx="834866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cs-CZ" i="1"/>
              <a:t>Uvedení autoři, není-li uvedeno jinak, jsou autory tohoto výukového materiálu a všech jeho částí. Tento projekt je spolufinancován ESF a státním rozpočtem ČR.</a:t>
            </a:r>
          </a:p>
        </p:txBody>
      </p:sp>
    </p:spTree>
    <p:extLst>
      <p:ext uri="{BB962C8B-B14F-4D97-AF65-F5344CB8AC3E}">
        <p14:creationId xmlns:p14="http://schemas.microsoft.com/office/powerpoint/2010/main" val="3815486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solidFill>
                  <a:schemeClr val="tx1"/>
                </a:solidFill>
              </a:rPr>
              <a:t>ANOTACE</a:t>
            </a:r>
            <a:endParaRPr lang="cs-CZ" b="1" dirty="0">
              <a:solidFill>
                <a:schemeClr val="tx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Záměrem této sady výukových materiálů s názvem </a:t>
            </a:r>
            <a:r>
              <a:rPr lang="cs-CZ" sz="2800" u="sng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Rovnice a nerovnice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je seznámit žáky s různými typy rovnic a jejich řešením. Sada j</a:t>
            </a:r>
            <a:r>
              <a:rPr lang="cs-CZ" sz="2800" dirty="0" smtClean="0">
                <a:latin typeface="Arial" charset="0"/>
                <a:cs typeface="Arial" charset="0"/>
              </a:rPr>
              <a:t>e vhodná pro přímou výuku i k samostudiu</a:t>
            </a:r>
            <a:endParaRPr lang="cs-CZ" sz="2800" dirty="0" smtClean="0">
              <a:solidFill>
                <a:schemeClr val="tx1"/>
              </a:solidFill>
              <a:latin typeface="Arial" charset="0"/>
              <a:cs typeface="Arial" charset="0"/>
            </a:endParaRP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Jednotlivé </a:t>
            </a:r>
            <a:r>
              <a:rPr lang="cs-CZ" sz="2800" dirty="0" err="1" smtClean="0">
                <a:solidFill>
                  <a:schemeClr val="tx1"/>
                </a:solidFill>
                <a:latin typeface="Arial" charset="0"/>
                <a:cs typeface="Arial" charset="0"/>
              </a:rPr>
              <a:t>DUMy</a:t>
            </a:r>
            <a:r>
              <a:rPr lang="cs-CZ" sz="2800" dirty="0" smtClean="0">
                <a:solidFill>
                  <a:schemeClr val="tx1"/>
                </a:solidFill>
                <a:latin typeface="Arial" charset="0"/>
                <a:cs typeface="Arial" charset="0"/>
              </a:rPr>
              <a:t> jsou určeny pro žáky 1. ročníku nástavbového studia oboru podnikání. </a:t>
            </a:r>
          </a:p>
          <a:p>
            <a:pPr algn="just">
              <a:lnSpc>
                <a:spcPct val="90000"/>
              </a:lnSpc>
            </a:pPr>
            <a:r>
              <a:rPr lang="cs-CZ" sz="2800" dirty="0" smtClean="0">
                <a:latin typeface="Arial" charset="0"/>
                <a:cs typeface="Arial" charset="0"/>
              </a:rPr>
              <a:t>Tato prezentace </a:t>
            </a:r>
            <a:r>
              <a:rPr lang="en-US" sz="2800" dirty="0" smtClean="0">
                <a:latin typeface="Arial" charset="0"/>
                <a:cs typeface="Arial" charset="0"/>
              </a:rPr>
              <a:t>je </a:t>
            </a:r>
            <a:r>
              <a:rPr lang="cs-CZ" sz="2800" dirty="0" smtClean="0">
                <a:latin typeface="Arial" charset="0"/>
                <a:cs typeface="Arial" charset="0"/>
              </a:rPr>
              <a:t>zaměřena na řešení kvadratických rovnice. </a:t>
            </a:r>
            <a:endParaRPr lang="cs-CZ" sz="2800" u="sng" dirty="0">
              <a:latin typeface="Arial" charset="0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52307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 txBox="1">
            <a:spLocks/>
          </p:cNvSpPr>
          <p:nvPr/>
        </p:nvSpPr>
        <p:spPr>
          <a:xfrm>
            <a:off x="467544" y="2060848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8800" b="1" dirty="0" smtClean="0">
                <a:solidFill>
                  <a:srgbClr val="0070C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Kvadratické rovnice</a:t>
            </a:r>
            <a:endParaRPr kumimoji="0" lang="cs-CZ" sz="8800" b="1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Kvadratické rovnice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95536" y="105273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Kvadratické rovnice jsou všechny rovnice, které můžeme psát ve tvaru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467544" y="3364543"/>
                <a:ext cx="8229600" cy="1872208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32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Pozn.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32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Kvadratická rovnice obsahuje </a:t>
                </a:r>
                <a14:m>
                  <m:oMath xmlns:m="http://schemas.openxmlformats.org/officeDocument/2006/math">
                    <m:sSup>
                      <m:sSupPr>
                        <m:ctrlPr>
                          <a:rPr kumimoji="0" lang="cs-CZ" sz="44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pPr>
                      <m:e>
                        <m:r>
                          <a:rPr kumimoji="0" lang="cs-CZ" sz="44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𝑥</m:t>
                        </m:r>
                      </m:e>
                      <m:sup>
                        <m:r>
                          <a:rPr kumimoji="0" lang="cs-CZ" sz="4400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FF000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kumimoji="0" lang="cs-CZ" sz="4400" i="0" u="none" strike="noStrike" kern="1200" cap="none" spc="0" normalizeH="0" noProof="0" dirty="0" smtClean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3200" i="0" u="none" strike="noStrike" kern="120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4400" b="1" i="1" u="none" strike="noStrike" kern="1200" cap="none" spc="0" normalizeH="0" noProof="0" dirty="0" err="1" smtClean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a,b,c</a:t>
                </a:r>
                <a:r>
                  <a:rPr kumimoji="0" lang="cs-CZ" sz="3200" i="1" u="none" strike="noStrike" kern="120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:r>
                  <a:rPr kumimoji="0" lang="cs-CZ" sz="3200" u="none" strike="noStrike" kern="120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jsou reálná </a:t>
                </a:r>
                <a:r>
                  <a:rPr kumimoji="0" lang="cs-CZ" sz="4400" u="none" strike="noStrike" kern="1200" cap="none" spc="0" normalizeH="0" noProof="0" dirty="0" smtClean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čísla</a:t>
                </a:r>
                <a:r>
                  <a:rPr kumimoji="0" lang="cs-CZ" sz="3200" u="none" strike="noStrike" kern="1200" cap="none" spc="0" normalizeH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</a:t>
                </a:r>
                <a:endParaRPr kumimoji="0" lang="cs-CZ" sz="3200" i="1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3364543"/>
                <a:ext cx="8229600" cy="1872208"/>
              </a:xfrm>
              <a:prstGeom prst="rect">
                <a:avLst/>
              </a:prstGeom>
              <a:blipFill rotWithShape="1">
                <a:blip r:embed="rId2"/>
                <a:stretch>
                  <a:fillRect l="-3037" t="-4560" b="-4462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2192033"/>
                <a:ext cx="6104556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6000" b="0" i="1" smtClean="0"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sz="60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6000" b="0" i="1" smtClean="0"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60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6000" b="0" i="1" smtClean="0">
                          <a:latin typeface="Cambria Math"/>
                        </a:rPr>
                        <m:t>+</m:t>
                      </m:r>
                      <m:r>
                        <a:rPr lang="cs-CZ" sz="6000" b="0" i="1" smtClean="0">
                          <a:latin typeface="Cambria Math"/>
                        </a:rPr>
                        <m:t>𝑏𝑥</m:t>
                      </m:r>
                      <m:r>
                        <a:rPr lang="cs-CZ" sz="6000" b="0" i="1" smtClean="0">
                          <a:latin typeface="Cambria Math"/>
                        </a:rPr>
                        <m:t>+</m:t>
                      </m:r>
                      <m:r>
                        <a:rPr lang="cs-CZ" sz="6000" b="0" i="1" smtClean="0">
                          <a:latin typeface="Cambria Math"/>
                        </a:rPr>
                        <m:t>𝑐</m:t>
                      </m:r>
                      <m:r>
                        <a:rPr lang="cs-CZ" sz="60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6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2192033"/>
                <a:ext cx="6104556" cy="101566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5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260648"/>
            <a:ext cx="8373616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Kvadratické rovnice</a:t>
            </a:r>
            <a:endParaRPr kumimoji="0" lang="cs-CZ" sz="36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395536" y="1052736"/>
            <a:ext cx="8229600" cy="11430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6" name="Nadpis 1"/>
          <p:cNvSpPr txBox="1">
            <a:spLocks/>
          </p:cNvSpPr>
          <p:nvPr/>
        </p:nvSpPr>
        <p:spPr>
          <a:xfrm>
            <a:off x="615989" y="4005064"/>
            <a:ext cx="3052278" cy="712529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Kvadratický člen</a:t>
            </a:r>
            <a:endParaRPr kumimoji="0" lang="cs-CZ" sz="320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1052736"/>
                <a:ext cx="6104556" cy="1015663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6000" b="0" i="1" smtClean="0">
                          <a:solidFill>
                            <a:srgbClr val="0070C0"/>
                          </a:solidFill>
                          <a:latin typeface="Cambria Math"/>
                        </a:rPr>
                        <m:t>𝑎</m:t>
                      </m:r>
                      <m:sSup>
                        <m:sSupPr>
                          <m:ctrlPr>
                            <a:rPr lang="cs-CZ" sz="6000" b="0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6000" b="0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𝑥</m:t>
                          </m:r>
                        </m:e>
                        <m:sup>
                          <m:r>
                            <a:rPr lang="cs-CZ" sz="6000" b="0" i="1" smtClean="0">
                              <a:solidFill>
                                <a:srgbClr val="0070C0"/>
                              </a:solidFill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6000" b="0" i="1" smtClean="0">
                          <a:latin typeface="Cambria Math"/>
                        </a:rPr>
                        <m:t>+</m:t>
                      </m:r>
                      <m:r>
                        <a:rPr lang="cs-CZ" sz="6000" b="0" i="1" smtClean="0">
                          <a:solidFill>
                            <a:srgbClr val="00B050"/>
                          </a:solidFill>
                          <a:latin typeface="Cambria Math"/>
                        </a:rPr>
                        <m:t>𝑏𝑥</m:t>
                      </m:r>
                      <m:r>
                        <a:rPr lang="cs-CZ" sz="6000" b="0" i="1" smtClean="0">
                          <a:latin typeface="Cambria Math"/>
                        </a:rPr>
                        <m:t>+</m:t>
                      </m:r>
                      <m:r>
                        <a:rPr lang="cs-CZ" sz="6000" b="0" i="1" smtClean="0">
                          <a:solidFill>
                            <a:srgbClr val="C00000"/>
                          </a:solidFill>
                          <a:latin typeface="Cambria Math"/>
                        </a:rPr>
                        <m:t>𝑐</m:t>
                      </m:r>
                      <m:r>
                        <a:rPr lang="cs-CZ" sz="6000" b="0" i="1" smtClean="0">
                          <a:latin typeface="Cambria Math"/>
                        </a:rPr>
                        <m:t>=0</m:t>
                      </m:r>
                    </m:oMath>
                  </m:oMathPara>
                </a14:m>
                <a:endParaRPr lang="cs-CZ" sz="6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1052736"/>
                <a:ext cx="6104556" cy="1015663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Nadpis 1"/>
          <p:cNvSpPr txBox="1">
            <a:spLocks/>
          </p:cNvSpPr>
          <p:nvPr/>
        </p:nvSpPr>
        <p:spPr>
          <a:xfrm>
            <a:off x="2483768" y="2996952"/>
            <a:ext cx="3087960" cy="693388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u="none" strike="noStrike" kern="1200" cap="none" spc="0" normalizeH="0" baseline="0" noProof="0" dirty="0" smtClean="0">
                <a:ln>
                  <a:noFill/>
                </a:ln>
                <a:solidFill>
                  <a:srgbClr val="00B05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Lineární člen</a:t>
            </a:r>
            <a:endParaRPr kumimoji="0" lang="cs-CZ" sz="3200" u="none" strike="noStrike" kern="1200" cap="none" spc="0" normalizeH="0" baseline="0" noProof="0" dirty="0">
              <a:ln>
                <a:noFill/>
              </a:ln>
              <a:solidFill>
                <a:srgbClr val="00B05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8" name="Nadpis 1"/>
          <p:cNvSpPr txBox="1">
            <a:spLocks/>
          </p:cNvSpPr>
          <p:nvPr/>
        </p:nvSpPr>
        <p:spPr>
          <a:xfrm>
            <a:off x="4256350" y="2195736"/>
            <a:ext cx="3087960" cy="693388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u="none" strike="noStrike" kern="1200" cap="none" spc="0" normalizeH="0" baseline="0" noProof="0" dirty="0" smtClean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Absolutní člen</a:t>
            </a:r>
            <a:endParaRPr kumimoji="0" lang="cs-CZ" sz="320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1043608" y="1988840"/>
            <a:ext cx="0" cy="2016224"/>
          </a:xfrm>
          <a:prstGeom prst="straightConnector1">
            <a:avLst/>
          </a:prstGeom>
          <a:ln w="38100"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>
            <a:off x="3203848" y="1881012"/>
            <a:ext cx="0" cy="1259956"/>
          </a:xfrm>
          <a:prstGeom prst="straightConnector1">
            <a:avLst/>
          </a:prstGeom>
          <a:ln w="38100">
            <a:solidFill>
              <a:srgbClr val="00B05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>
            <a:off x="4716016" y="1881012"/>
            <a:ext cx="0" cy="395860"/>
          </a:xfrm>
          <a:prstGeom prst="straightConnector1">
            <a:avLst/>
          </a:prstGeom>
          <a:ln w="38100">
            <a:solidFill>
              <a:srgbClr val="C0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13298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500"/>
                            </p:stCondLst>
                            <p:childTnLst>
                              <p:par>
                                <p:cTn id="2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Řešení kvadratické rovnice hledáme ve tvaru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467544" y="5938064"/>
            <a:ext cx="8229600" cy="57150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Množinu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všech řešení budeme značit </a:t>
            </a:r>
            <a:r>
              <a:rPr kumimoji="0" lang="cs-CZ" sz="3200" b="1" i="1" u="none" strike="noStrike" kern="1200" cap="none" spc="0" normalizeH="0" noProof="0" dirty="0" smtClean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</a:t>
            </a:r>
            <a:endParaRPr kumimoji="0" lang="cs-CZ" sz="3200" b="1" i="1" u="none" strike="noStrike" kern="1200" cap="none" spc="0" normalizeH="0" baseline="0" noProof="0" dirty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67544" y="908720"/>
                <a:ext cx="8229600" cy="1646156"/>
              </a:xfrm>
              <a:prstGeom prst="rect">
                <a:avLst/>
              </a:prstGeom>
              <a:noFill/>
              <a:ln w="63500">
                <a:solidFill>
                  <a:srgbClr val="FF0000"/>
                </a:solidFill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48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48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48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48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48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48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48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sz="48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48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4800" b="0" i="1" smtClean="0">
                                  <a:latin typeface="Cambria Math"/>
                                  <a:ea typeface="Cambria Math"/>
                                </a:rPr>
                                <m:t>𝐷</m:t>
                              </m:r>
                            </m:e>
                          </m:rad>
                        </m:num>
                        <m:den>
                          <m:r>
                            <a:rPr lang="cs-CZ" sz="48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480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48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908720"/>
                <a:ext cx="8229600" cy="164615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635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395536" y="2708920"/>
            <a:ext cx="792088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kde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2773804" y="3284984"/>
                <a:ext cx="3617080" cy="769441"/>
              </a:xfrm>
              <a:prstGeom prst="rect">
                <a:avLst/>
              </a:prstGeom>
              <a:noFill/>
              <a:ln w="63500">
                <a:solidFill>
                  <a:srgbClr val="FF0000"/>
                </a:solidFill>
              </a:ln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4400" b="0" i="1" smtClean="0">
                          <a:latin typeface="Cambria Math"/>
                        </a:rPr>
                        <m:t>𝐷</m:t>
                      </m:r>
                      <m:r>
                        <a:rPr lang="cs-CZ" sz="4400" b="0" i="1" smtClean="0">
                          <a:latin typeface="Cambria Math"/>
                        </a:rPr>
                        <m:t>=</m:t>
                      </m:r>
                      <m:sSup>
                        <m:sSupPr>
                          <m:ctrlPr>
                            <a:rPr lang="cs-CZ" sz="4400" b="0" i="1" smtClean="0">
                              <a:latin typeface="Cambria Math"/>
                            </a:rPr>
                          </m:ctrlPr>
                        </m:sSupPr>
                        <m:e>
                          <m:r>
                            <a:rPr lang="cs-CZ" sz="4400" b="0" i="1" smtClean="0">
                              <a:latin typeface="Cambria Math"/>
                            </a:rPr>
                            <m:t>𝑏</m:t>
                          </m:r>
                        </m:e>
                        <m:sup>
                          <m:r>
                            <a:rPr lang="cs-CZ" sz="4400" b="0" i="1" smtClean="0">
                              <a:latin typeface="Cambria Math"/>
                            </a:rPr>
                            <m:t>2</m:t>
                          </m:r>
                        </m:sup>
                      </m:sSup>
                      <m:r>
                        <a:rPr lang="cs-CZ" sz="4400" b="0" i="1" smtClean="0">
                          <a:latin typeface="Cambria Math"/>
                        </a:rPr>
                        <m:t>−4</m:t>
                      </m:r>
                      <m:r>
                        <a:rPr lang="cs-CZ" sz="4400" b="0" i="1" smtClean="0">
                          <a:latin typeface="Cambria Math"/>
                        </a:rPr>
                        <m:t>𝑎𝑐</m:t>
                      </m:r>
                    </m:oMath>
                  </m:oMathPara>
                </a14:m>
                <a:endParaRPr lang="cs-CZ" sz="44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773804" y="3284984"/>
                <a:ext cx="3617080" cy="76944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63500">
                <a:solidFill>
                  <a:srgbClr val="FF0000"/>
                </a:solidFill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9" name="Nadpis 1"/>
              <p:cNvSpPr txBox="1">
                <a:spLocks/>
              </p:cNvSpPr>
              <p:nvPr/>
            </p:nvSpPr>
            <p:spPr>
              <a:xfrm>
                <a:off x="490217" y="4509120"/>
                <a:ext cx="8229600" cy="114300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lang="cs-CZ" sz="3200" dirty="0" smtClean="0">
                    <a:solidFill>
                      <a:srgbClr val="0070C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D</a:t>
                </a:r>
                <a:r>
                  <a:rPr lang="cs-CZ" sz="3200" dirty="0" smtClean="0">
                    <a:latin typeface="Times New Roman" pitchFamily="18" charset="0"/>
                    <a:ea typeface="+mj-ea"/>
                    <a:cs typeface="Times New Roman" pitchFamily="18" charset="0"/>
                  </a:rPr>
                  <a:t> se nazývá </a:t>
                </a:r>
                <a:r>
                  <a:rPr lang="cs-CZ" sz="3200" dirty="0" smtClean="0">
                    <a:solidFill>
                      <a:srgbClr val="0070C0"/>
                    </a:solidFill>
                    <a:latin typeface="Times New Roman" pitchFamily="18" charset="0"/>
                    <a:ea typeface="+mj-ea"/>
                    <a:cs typeface="Times New Roman" pitchFamily="18" charset="0"/>
                  </a:rPr>
                  <a:t>diskriminant</a:t>
                </a:r>
              </a:p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 xmlns:m="http://schemas.openxmlformats.org/officeDocument/2006/math">
                    <m:sSub>
                      <m:sSubPr>
                        <m:ctrlPr>
                          <a:rPr kumimoji="0" lang="cs-CZ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kumimoji="0" lang="cs-CZ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kumimoji="0" lang="cs-CZ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𝟏</m:t>
                        </m:r>
                      </m:sub>
                    </m:sSub>
                    <m:r>
                      <a:rPr kumimoji="0" lang="cs-CZ" sz="32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, </m:t>
                    </m:r>
                    <m:sSub>
                      <m:sSubPr>
                        <m:ctrlPr>
                          <a:rPr kumimoji="0" lang="cs-CZ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</m:ctrlPr>
                      </m:sSubPr>
                      <m:e>
                        <m:r>
                          <a:rPr kumimoji="0" lang="cs-CZ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𝒙</m:t>
                        </m:r>
                      </m:e>
                      <m:sub>
                        <m:r>
                          <a:rPr kumimoji="0" lang="cs-CZ" sz="3200" b="1" i="1" u="none" strike="noStrike" kern="1200" cap="none" spc="0" normalizeH="0" baseline="0" noProof="0" smtClean="0">
                            <a:ln>
                              <a:noFill/>
                            </a:ln>
                            <a:solidFill>
                              <a:srgbClr val="0070C0"/>
                            </a:solidFill>
                            <a:effectLst/>
                            <a:uLnTx/>
                            <a:uFillTx/>
                            <a:latin typeface="Cambria Math"/>
                            <a:ea typeface="+mj-ea"/>
                            <a:cs typeface="Times New Roman" pitchFamily="18" charset="0"/>
                          </a:rPr>
                          <m:t>𝟐</m:t>
                        </m:r>
                      </m:sub>
                    </m:sSub>
                    <m:r>
                      <a:rPr kumimoji="0" lang="cs-CZ" sz="3200" b="1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 </m:t>
                    </m:r>
                  </m:oMath>
                </a14:m>
                <a:r>
                  <a:rPr kumimoji="0" lang="cs-CZ" sz="3200" u="none" strike="noStrike" kern="1200" cap="none" spc="0" normalizeH="0" baseline="0" noProof="0" dirty="0" smtClean="0">
                    <a:ln>
                      <a:noFill/>
                    </a:ln>
                    <a:solidFill>
                      <a:srgbClr val="0070C0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kořeny</a:t>
                </a:r>
                <a:r>
                  <a:rPr kumimoji="0" lang="cs-CZ" sz="3200" u="none" strike="noStrike" kern="1200" cap="none" spc="0" normalizeH="0" baseline="0" noProof="0" dirty="0" smtClean="0">
                    <a:ln>
                      <a:noFill/>
                    </a:ln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 kvadratické rovnice</a:t>
                </a:r>
                <a:endParaRPr kumimoji="0" lang="cs-CZ" sz="3200" u="none" strike="noStrike" kern="1200" cap="none" spc="0" normalizeH="0" baseline="0" noProof="0" dirty="0">
                  <a:ln>
                    <a:noFill/>
                  </a:ln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9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90217" y="4509120"/>
                <a:ext cx="8229600" cy="1143000"/>
              </a:xfrm>
              <a:prstGeom prst="rect">
                <a:avLst/>
              </a:prstGeom>
              <a:blipFill rotWithShape="1">
                <a:blip r:embed="rId4"/>
                <a:stretch>
                  <a:fillRect l="-1852" t="-7487" b="-10695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Při řešení</a:t>
            </a:r>
            <a:r>
              <a:rPr kumimoji="0" lang="cs-CZ" sz="320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 kvadratické rovnice počítáme nejprve diskriminant. Podle jeho hodnoty mohou nastat tři případy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539552" y="2060850"/>
                <a:ext cx="2376264" cy="769441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3600" b="0" i="1" smtClean="0">
                        <a:latin typeface="Cambria Math"/>
                      </a:rPr>
                      <m:t>𝐷</m:t>
                    </m:r>
                    <m:r>
                      <a:rPr lang="cs-CZ" sz="3600" b="0" i="1" smtClean="0">
                        <a:latin typeface="Cambria Math"/>
                        <a:ea typeface="Cambria Math"/>
                      </a:rPr>
                      <m:t>&gt;0</m:t>
                    </m:r>
                  </m:oMath>
                </a14:m>
                <a:r>
                  <a:rPr lang="cs-CZ" sz="4400" dirty="0" smtClean="0"/>
                  <a:t>	</a:t>
                </a:r>
                <a:endParaRPr lang="cs-CZ" sz="44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9552" y="2060850"/>
                <a:ext cx="2376264" cy="769441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Nadpis 1"/>
          <p:cNvSpPr txBox="1">
            <a:spLocks/>
          </p:cNvSpPr>
          <p:nvPr/>
        </p:nvSpPr>
        <p:spPr>
          <a:xfrm>
            <a:off x="2555776" y="2110211"/>
            <a:ext cx="5184576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Rovnice má dvě různá řešení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17225" y="3092879"/>
                <a:ext cx="2376264" cy="769441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3600" b="0" i="1" smtClean="0">
                        <a:latin typeface="Cambria Math"/>
                      </a:rPr>
                      <m:t>𝐷</m:t>
                    </m:r>
                    <m:r>
                      <a:rPr lang="cs-CZ" sz="3600" b="0" i="1" smtClean="0">
                        <a:latin typeface="Cambria Math"/>
                      </a:rPr>
                      <m:t>=0</m:t>
                    </m:r>
                  </m:oMath>
                </a14:m>
                <a:r>
                  <a:rPr lang="cs-CZ" sz="4400" dirty="0" smtClean="0"/>
                  <a:t>	</a:t>
                </a:r>
                <a:endParaRPr lang="cs-CZ" sz="44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7225" y="3092879"/>
                <a:ext cx="2376264" cy="769441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" name="Nadpis 1"/>
          <p:cNvSpPr txBox="1">
            <a:spLocks/>
          </p:cNvSpPr>
          <p:nvPr/>
        </p:nvSpPr>
        <p:spPr>
          <a:xfrm>
            <a:off x="2555776" y="3212976"/>
            <a:ext cx="648072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Rovnice má jedno dvojnásobné řešení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30050" y="4221088"/>
                <a:ext cx="2376264" cy="769441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14:m>
                  <m:oMath xmlns:m="http://schemas.openxmlformats.org/officeDocument/2006/math">
                    <m:r>
                      <a:rPr lang="cs-CZ" sz="3600" b="0" i="1" smtClean="0">
                        <a:latin typeface="Cambria Math"/>
                      </a:rPr>
                      <m:t>𝐷</m:t>
                    </m:r>
                    <m:r>
                      <a:rPr lang="cs-CZ" sz="3600" b="0" i="1" smtClean="0">
                        <a:latin typeface="Cambria Math"/>
                        <a:ea typeface="Cambria Math"/>
                      </a:rPr>
                      <m:t>&lt;0</m:t>
                    </m:r>
                  </m:oMath>
                </a14:m>
                <a:r>
                  <a:rPr lang="cs-CZ" sz="4400" dirty="0" smtClean="0"/>
                  <a:t>	</a:t>
                </a:r>
                <a:endParaRPr lang="cs-CZ" sz="44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0050" y="4221088"/>
                <a:ext cx="2376264" cy="769441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Nadpis 1"/>
          <p:cNvSpPr txBox="1">
            <a:spLocks/>
          </p:cNvSpPr>
          <p:nvPr/>
        </p:nvSpPr>
        <p:spPr>
          <a:xfrm>
            <a:off x="2555776" y="4294372"/>
            <a:ext cx="5184576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Rovnice nemá řešení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42912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1</a:t>
            </a: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Vypočítejte kvadratickou rovnici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422161" y="1268760"/>
                <a:ext cx="822960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2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𝑥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−7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−4=0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161" y="1268760"/>
                <a:ext cx="8229600" cy="72008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Nadpis 1"/>
              <p:cNvSpPr txBox="1">
                <a:spLocks/>
              </p:cNvSpPr>
              <p:nvPr/>
            </p:nvSpPr>
            <p:spPr>
              <a:xfrm>
                <a:off x="914400" y="4212461"/>
                <a:ext cx="26494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𝑏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−4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𝑎𝑐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212461"/>
                <a:ext cx="2649488" cy="720080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43608" y="2775556"/>
                <a:ext cx="127868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𝑎</m:t>
                      </m:r>
                      <m:r>
                        <a:rPr lang="cs-CZ" sz="3200" b="0" i="1" smtClean="0">
                          <a:latin typeface="Cambria Math"/>
                        </a:rPr>
                        <m:t>=2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2775556"/>
                <a:ext cx="1278683" cy="5847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Nadpis 1"/>
              <p:cNvSpPr txBox="1">
                <a:spLocks/>
              </p:cNvSpPr>
              <p:nvPr/>
            </p:nvSpPr>
            <p:spPr>
              <a:xfrm>
                <a:off x="532129" y="2121501"/>
                <a:ext cx="822960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32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1. Určíme koeficienty </a:t>
                </a:r>
                <a14:m>
                  <m:oMath xmlns:m="http://schemas.openxmlformats.org/officeDocument/2006/math"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, 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𝑏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,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𝑐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</m:oMath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6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129" y="2121501"/>
                <a:ext cx="8229600" cy="720080"/>
              </a:xfrm>
              <a:prstGeom prst="rect">
                <a:avLst/>
              </a:prstGeom>
              <a:blipFill rotWithShape="1">
                <a:blip r:embed="rId5"/>
                <a:stretch>
                  <a:fillRect l="-1852" t="-11864" b="-7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2699792" y="2775556"/>
                <a:ext cx="1575881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𝑏</m:t>
                      </m:r>
                      <m:r>
                        <a:rPr lang="cs-CZ" sz="3200" b="0" i="1" smtClean="0">
                          <a:latin typeface="Cambria Math"/>
                        </a:rPr>
                        <m:t>=−7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2775556"/>
                <a:ext cx="1575881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716016" y="2775556"/>
                <a:ext cx="1547796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𝑐</m:t>
                      </m:r>
                      <m:r>
                        <a:rPr lang="cs-CZ" sz="3200" b="0" i="1" smtClean="0">
                          <a:latin typeface="Cambria Math"/>
                        </a:rPr>
                        <m:t>=−4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775556"/>
                <a:ext cx="1547796" cy="584775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Nadpis 1"/>
          <p:cNvSpPr txBox="1">
            <a:spLocks/>
          </p:cNvSpPr>
          <p:nvPr/>
        </p:nvSpPr>
        <p:spPr>
          <a:xfrm>
            <a:off x="532125" y="3573016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Vypočítáme diskriminant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914400" y="4843768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d>
                            <m:dPr>
                              <m:ctrlP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j-ea"/>
                                  <a:cs typeface="Times New Roman" pitchFamily="18" charset="0"/>
                                </a:rPr>
                              </m:ctrlPr>
                            </m:dPr>
                            <m:e>
                              <m:r>
                                <a:rPr kumimoji="0" lang="cs-CZ" sz="3200" b="0" i="1" u="none" strike="noStrike" kern="1200" cap="none" spc="0" normalizeH="0" baseline="0" noProof="0" smtClean="0">
                                  <a:ln>
                                    <a:noFill/>
                                  </a:ln>
                                  <a:solidFill>
                                    <a:schemeClr val="tx1"/>
                                  </a:solidFill>
                                  <a:effectLst/>
                                  <a:uLnTx/>
                                  <a:uFillTx/>
                                  <a:latin typeface="Cambria Math"/>
                                  <a:ea typeface="+mj-ea"/>
                                  <a:cs typeface="Times New Roman" pitchFamily="18" charset="0"/>
                                </a:rPr>
                                <m:t>−7</m:t>
                              </m:r>
                            </m:e>
                          </m:d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−4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∙2∙</m:t>
                      </m:r>
                      <m:d>
                        <m:d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</m:ctrlPr>
                        </m:d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Cambria Math"/>
                              <a:cs typeface="Times New Roman" pitchFamily="18" charset="0"/>
                            </a:rPr>
                            <m:t>−4</m:t>
                          </m:r>
                        </m:e>
                      </m:d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843768"/>
                <a:ext cx="4449688" cy="72008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914400" y="5445224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=49+32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5445224"/>
                <a:ext cx="4449688" cy="72008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914400" y="6021288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=81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6021288"/>
                <a:ext cx="4449688" cy="72008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0046610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Určíme hodnoty kořenů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67544" y="908720"/>
                <a:ext cx="8229600" cy="1063496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  <m:t>𝐷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7544" y="908720"/>
                <a:ext cx="8229600" cy="106349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64576" y="2060848"/>
                <a:ext cx="8229600" cy="1060547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</m:t>
                          </m:r>
                          <m:d>
                            <m:dPr>
                              <m:ctrlPr>
                                <a:rPr lang="cs-CZ" sz="3000" b="0" i="1" smtClean="0">
                                  <a:latin typeface="Cambria Math"/>
                                </a:rPr>
                              </m:ctrlPr>
                            </m:dPr>
                            <m:e>
                              <m:r>
                                <a:rPr lang="cs-CZ" sz="3000" b="0" i="1" smtClean="0">
                                  <a:latin typeface="Cambria Math"/>
                                </a:rPr>
                                <m:t>−7</m:t>
                              </m:r>
                            </m:e>
                          </m:d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  <m:t>81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∙2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576" y="2060848"/>
                <a:ext cx="8229600" cy="106054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395536" y="3490346"/>
                <a:ext cx="2933594" cy="956672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7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±9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95536" y="3490346"/>
                <a:ext cx="2933594" cy="956672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se šipkou 6"/>
          <p:cNvCxnSpPr/>
          <p:nvPr/>
        </p:nvCxnSpPr>
        <p:spPr>
          <a:xfrm flipV="1">
            <a:off x="2555776" y="2874923"/>
            <a:ext cx="1685262" cy="1173200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510336" y="2276872"/>
                <a:ext cx="4104456" cy="956672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7+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16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336" y="2276872"/>
                <a:ext cx="4104456" cy="956672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se šipkou 8"/>
          <p:cNvCxnSpPr/>
          <p:nvPr/>
        </p:nvCxnSpPr>
        <p:spPr>
          <a:xfrm>
            <a:off x="2519503" y="4047389"/>
            <a:ext cx="1666528" cy="793692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510336" y="4221088"/>
                <a:ext cx="4382144" cy="956672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7−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9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−2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4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1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10336" y="4221088"/>
                <a:ext cx="4382144" cy="95667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ovéPole 9"/>
              <p:cNvSpPr txBox="1"/>
              <p:nvPr/>
            </p:nvSpPr>
            <p:spPr>
              <a:xfrm>
                <a:off x="464576" y="5445224"/>
                <a:ext cx="4382144" cy="972830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u="dbl" smtClean="0">
                          <a:latin typeface="Cambria Math"/>
                        </a:rPr>
                        <m:t>𝐾</m:t>
                      </m:r>
                      <m:r>
                        <a:rPr lang="cs-CZ" sz="3000" b="0" i="1" u="dbl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3000" b="0" i="1" u="dbl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000" b="0" i="1" u="dbl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3000" b="0" i="1" u="dbl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cs-CZ" sz="3000" b="0" i="1" u="dbl" smtClean="0">
                                  <a:latin typeface="Cambria Math"/>
                                </a:rPr>
                                <m:t>1</m:t>
                              </m:r>
                            </m:num>
                            <m:den>
                              <m:r>
                                <a:rPr lang="cs-CZ" sz="3000" b="0" i="1" u="dbl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  <m:r>
                            <a:rPr lang="en-US" sz="3000" b="0" i="1" u="dbl" smtClean="0">
                              <a:latin typeface="Cambria Math"/>
                            </a:rPr>
                            <m:t>;4</m:t>
                          </m:r>
                        </m:e>
                      </m:d>
                    </m:oMath>
                  </m:oMathPara>
                </a14:m>
                <a:endParaRPr lang="cs-CZ" sz="3000" u="dbl" dirty="0"/>
              </a:p>
            </p:txBody>
          </p:sp>
        </mc:Choice>
        <mc:Fallback xmlns="">
          <p:sp>
            <p:nvSpPr>
              <p:cNvPr id="10" name="TextovéPole 9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576" y="5445224"/>
                <a:ext cx="4382144" cy="9728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6598206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11" grpId="0"/>
      <p:bldP spid="1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</a:t>
            </a:r>
            <a:r>
              <a:rPr kumimoji="0" lang="en-US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endParaRPr kumimoji="0" lang="cs-CZ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Vypočítejte kvadratickou rovnici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422161" y="1268760"/>
                <a:ext cx="822960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i="1" smtClean="0">
                          <a:latin typeface="Cambria Math"/>
                          <a:ea typeface="+mj-ea"/>
                          <a:cs typeface="Times New Roman" pitchFamily="18" charset="0"/>
                        </a:rPr>
                        <m:t>4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𝑥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+12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+9=0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161" y="1268760"/>
                <a:ext cx="8229600" cy="72008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Nadpis 1"/>
              <p:cNvSpPr txBox="1">
                <a:spLocks/>
              </p:cNvSpPr>
              <p:nvPr/>
            </p:nvSpPr>
            <p:spPr>
              <a:xfrm>
                <a:off x="532129" y="2121501"/>
                <a:ext cx="822960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32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1. Určíme koeficienty </a:t>
                </a:r>
                <a14:m>
                  <m:oMath xmlns:m="http://schemas.openxmlformats.org/officeDocument/2006/math"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, 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𝑏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,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𝑐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</m:oMath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129" y="2121501"/>
                <a:ext cx="8229600" cy="720080"/>
              </a:xfrm>
              <a:prstGeom prst="rect">
                <a:avLst/>
              </a:prstGeom>
              <a:blipFill rotWithShape="1">
                <a:blip r:embed="rId3"/>
                <a:stretch>
                  <a:fillRect l="-1852" t="-11864" b="-7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19929" y="2775556"/>
                <a:ext cx="127868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𝑎</m:t>
                      </m:r>
                      <m:r>
                        <a:rPr lang="cs-CZ" sz="3200" b="0" i="1" smtClean="0">
                          <a:latin typeface="Cambria Math"/>
                        </a:rPr>
                        <m:t>=4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19929" y="2775556"/>
                <a:ext cx="1278683" cy="5847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676113" y="2775556"/>
                <a:ext cx="149733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𝑏</m:t>
                      </m:r>
                      <m:r>
                        <a:rPr lang="cs-CZ" sz="3200" b="0" i="1" smtClean="0">
                          <a:latin typeface="Cambria Math"/>
                        </a:rPr>
                        <m:t>=12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76113" y="2775556"/>
                <a:ext cx="1497333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716016" y="2775556"/>
                <a:ext cx="1241622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𝑐</m:t>
                      </m:r>
                      <m:r>
                        <a:rPr lang="cs-CZ" sz="3200" b="0" i="1" smtClean="0">
                          <a:latin typeface="Cambria Math"/>
                        </a:rPr>
                        <m:t>=9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775556"/>
                <a:ext cx="1241622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914400" y="4212461"/>
                <a:ext cx="26494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𝑏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−4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𝑎𝑐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212461"/>
                <a:ext cx="2649488" cy="72008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Nadpis 1"/>
          <p:cNvSpPr txBox="1">
            <a:spLocks/>
          </p:cNvSpPr>
          <p:nvPr/>
        </p:nvSpPr>
        <p:spPr>
          <a:xfrm>
            <a:off x="532125" y="3573016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Vypočítáme diskriminant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914400" y="4843768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12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−4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∙4∙9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843768"/>
                <a:ext cx="4449688" cy="72008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914400" y="5445224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=144−144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5445224"/>
                <a:ext cx="4449688" cy="72008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914400" y="6021288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=0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6021288"/>
                <a:ext cx="4449688" cy="72008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399598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Určíme hodnoty kořenů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50769" y="908720"/>
                <a:ext cx="8229600" cy="1063496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  <m:t>𝐷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69" y="908720"/>
                <a:ext cx="8229600" cy="106349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18214" y="2276872"/>
                <a:ext cx="8229600" cy="1060547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−12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  <m:t>0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∙4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214" y="2276872"/>
                <a:ext cx="8229600" cy="1060547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418214" y="3759113"/>
                <a:ext cx="2933594" cy="959686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−12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±0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214" y="3759113"/>
                <a:ext cx="2933594" cy="959686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7" name="Přímá spojnice se šipkou 6"/>
          <p:cNvCxnSpPr/>
          <p:nvPr/>
        </p:nvCxnSpPr>
        <p:spPr>
          <a:xfrm flipV="1">
            <a:off x="3163897" y="2996952"/>
            <a:ext cx="1080120" cy="1187863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8" name="TextovéPole 7"/>
              <p:cNvSpPr txBox="1"/>
              <p:nvPr/>
            </p:nvSpPr>
            <p:spPr>
              <a:xfrm>
                <a:off x="4122206" y="2132856"/>
                <a:ext cx="4932040" cy="959686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−12+0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−12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8" name="TextovéPole 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22206" y="2132856"/>
                <a:ext cx="4932040" cy="959686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9" name="Přímá spojnice se šipkou 8"/>
          <p:cNvCxnSpPr/>
          <p:nvPr/>
        </p:nvCxnSpPr>
        <p:spPr>
          <a:xfrm>
            <a:off x="3175730" y="4220552"/>
            <a:ext cx="1080120" cy="612336"/>
          </a:xfrm>
          <a:prstGeom prst="straightConnector1">
            <a:avLst/>
          </a:prstGeom>
          <a:ln w="381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1" name="TextovéPole 10"/>
              <p:cNvSpPr txBox="1"/>
              <p:nvPr/>
            </p:nvSpPr>
            <p:spPr>
              <a:xfrm>
                <a:off x="4229719" y="4494645"/>
                <a:ext cx="4717015" cy="959686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−12−0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8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−12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8</m:t>
                          </m:r>
                        </m:den>
                      </m:f>
                      <m:r>
                        <a:rPr lang="cs-CZ" sz="3000" b="0" i="1" smtClean="0">
                          <a:latin typeface="Cambria Math"/>
                        </a:rPr>
                        <m:t>=−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3</m:t>
                          </m:r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1" name="TextovéPole 10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9719" y="4494645"/>
                <a:ext cx="4717015" cy="959686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64576" y="5445224"/>
                <a:ext cx="4382144" cy="972830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lang="cs-CZ" sz="3000" b="0" i="1" u="dbl" smtClean="0">
                          <a:latin typeface="Cambria Math"/>
                        </a:rPr>
                        <m:t>𝐾</m:t>
                      </m:r>
                      <m:r>
                        <a:rPr lang="cs-CZ" sz="3000" b="0" i="1" u="dbl" smtClean="0">
                          <a:latin typeface="Cambria Math"/>
                        </a:rPr>
                        <m:t>=</m:t>
                      </m:r>
                      <m:d>
                        <m:dPr>
                          <m:begChr m:val="{"/>
                          <m:endChr m:val="}"/>
                          <m:ctrlPr>
                            <a:rPr lang="cs-CZ" sz="3000" b="0" i="1" u="dbl" smtClean="0">
                              <a:latin typeface="Cambria Math"/>
                            </a:rPr>
                          </m:ctrlPr>
                        </m:dPr>
                        <m:e>
                          <m:r>
                            <a:rPr lang="cs-CZ" sz="3000" b="0" i="1" u="dbl" smtClean="0">
                              <a:latin typeface="Cambria Math"/>
                            </a:rPr>
                            <m:t>−</m:t>
                          </m:r>
                          <m:f>
                            <m:fPr>
                              <m:ctrlPr>
                                <a:rPr lang="cs-CZ" sz="3000" b="0" i="1" u="dbl" smtClean="0">
                                  <a:latin typeface="Cambria Math"/>
                                </a:rPr>
                              </m:ctrlPr>
                            </m:fPr>
                            <m:num>
                              <m:r>
                                <a:rPr lang="en-US" sz="3000" b="0" i="1" u="dbl" smtClean="0">
                                  <a:latin typeface="Cambria Math"/>
                                </a:rPr>
                                <m:t>3</m:t>
                              </m:r>
                            </m:num>
                            <m:den>
                              <m:r>
                                <a:rPr lang="cs-CZ" sz="3000" b="0" i="1" u="dbl" smtClean="0">
                                  <a:latin typeface="Cambria Math"/>
                                </a:rPr>
                                <m:t>2</m:t>
                              </m:r>
                            </m:den>
                          </m:f>
                        </m:e>
                      </m:d>
                    </m:oMath>
                  </m:oMathPara>
                </a14:m>
                <a:endParaRPr lang="cs-CZ" sz="3000" u="dbl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4576" y="5445224"/>
                <a:ext cx="4382144" cy="97283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4581746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5" grpId="0"/>
      <p:bldP spid="8" grpId="0"/>
      <p:bldP spid="11" grpId="0"/>
      <p:bldP spid="1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Př. </a:t>
            </a:r>
            <a:r>
              <a:rPr lang="en-US" sz="3200" dirty="0"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endParaRPr kumimoji="0" lang="cs-CZ" sz="320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Vypočítejte kvadratickou rovnici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Nadpis 1"/>
              <p:cNvSpPr txBox="1">
                <a:spLocks/>
              </p:cNvSpPr>
              <p:nvPr/>
            </p:nvSpPr>
            <p:spPr>
              <a:xfrm>
                <a:off x="422161" y="1268760"/>
                <a:ext cx="822960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𝑥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+6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𝑥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+10=0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3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161" y="1268760"/>
                <a:ext cx="8229600" cy="720080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Nadpis 1"/>
              <p:cNvSpPr txBox="1">
                <a:spLocks/>
              </p:cNvSpPr>
              <p:nvPr/>
            </p:nvSpPr>
            <p:spPr>
              <a:xfrm>
                <a:off x="532129" y="2121501"/>
                <a:ext cx="8229600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cs-CZ" sz="3200" i="0" u="none" strike="noStrike" kern="1200" cap="none" spc="0" normalizeH="0" baseline="0" noProof="0" dirty="0" smtClean="0">
                    <a:ln>
                      <a:noFill/>
                    </a:ln>
                    <a:solidFill>
                      <a:schemeClr val="tx1"/>
                    </a:solidFill>
                    <a:effectLst/>
                    <a:uLnTx/>
                    <a:uFillTx/>
                    <a:latin typeface="Times New Roman" pitchFamily="18" charset="0"/>
                    <a:ea typeface="+mj-ea"/>
                    <a:cs typeface="Times New Roman" pitchFamily="18" charset="0"/>
                  </a:rPr>
                  <a:t>1. Určíme koeficienty </a:t>
                </a:r>
                <a14:m>
                  <m:oMath xmlns:m="http://schemas.openxmlformats.org/officeDocument/2006/math"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𝑎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, 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𝑏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,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𝑐</m:t>
                    </m:r>
                    <m:r>
                      <a:rPr kumimoji="0" lang="cs-CZ" sz="3200" b="0" i="1" u="none" strike="noStrike" kern="1200" cap="none" spc="0" normalizeH="0" baseline="0" noProof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uLnTx/>
                        <a:uFillTx/>
                        <a:latin typeface="Cambria Math"/>
                        <a:ea typeface="+mj-ea"/>
                        <a:cs typeface="Times New Roman" pitchFamily="18" charset="0"/>
                      </a:rPr>
                      <m:t>:</m:t>
                    </m:r>
                  </m:oMath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4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32129" y="2121501"/>
                <a:ext cx="8229600" cy="720080"/>
              </a:xfrm>
              <a:prstGeom prst="rect">
                <a:avLst/>
              </a:prstGeom>
              <a:blipFill rotWithShape="1">
                <a:blip r:embed="rId3"/>
                <a:stretch>
                  <a:fillRect l="-1852" t="-11864" b="-7627"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" name="TextovéPole 4"/>
              <p:cNvSpPr txBox="1"/>
              <p:nvPr/>
            </p:nvSpPr>
            <p:spPr>
              <a:xfrm>
                <a:off x="1043608" y="2775556"/>
                <a:ext cx="1278683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𝑎</m:t>
                      </m:r>
                      <m:r>
                        <a:rPr lang="cs-CZ" sz="3200" b="0" i="1" smtClean="0">
                          <a:latin typeface="Cambria Math"/>
                        </a:rPr>
                        <m:t>=1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5" name="TextovéPole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043608" y="2775556"/>
                <a:ext cx="1278683" cy="584775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6" name="TextovéPole 5"/>
              <p:cNvSpPr txBox="1"/>
              <p:nvPr/>
            </p:nvSpPr>
            <p:spPr>
              <a:xfrm>
                <a:off x="2699792" y="2775556"/>
                <a:ext cx="1269707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𝑏</m:t>
                      </m:r>
                      <m:r>
                        <a:rPr lang="cs-CZ" sz="3200" b="0" i="1" smtClean="0">
                          <a:latin typeface="Cambria Math"/>
                        </a:rPr>
                        <m:t>=6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6" name="TextovéPole 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699792" y="2775556"/>
                <a:ext cx="1269707" cy="584775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ovéPole 6"/>
              <p:cNvSpPr txBox="1"/>
              <p:nvPr/>
            </p:nvSpPr>
            <p:spPr>
              <a:xfrm>
                <a:off x="4716016" y="2775556"/>
                <a:ext cx="1469248" cy="584775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cs-CZ" sz="3200" b="0" i="1" smtClean="0">
                          <a:latin typeface="Cambria Math"/>
                        </a:rPr>
                        <m:t>𝑐</m:t>
                      </m:r>
                      <m:r>
                        <a:rPr lang="cs-CZ" sz="3200" b="0" i="1" smtClean="0">
                          <a:latin typeface="Cambria Math"/>
                        </a:rPr>
                        <m:t>=10</m:t>
                      </m:r>
                    </m:oMath>
                  </m:oMathPara>
                </a14:m>
                <a:endParaRPr lang="cs-CZ" sz="3200" dirty="0"/>
              </a:p>
            </p:txBody>
          </p:sp>
        </mc:Choice>
        <mc:Fallback xmlns="">
          <p:sp>
            <p:nvSpPr>
              <p:cNvPr id="7" name="TextovéPole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716016" y="2775556"/>
                <a:ext cx="1469248" cy="584775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8" name="Nadpis 1"/>
              <p:cNvSpPr txBox="1">
                <a:spLocks/>
              </p:cNvSpPr>
              <p:nvPr/>
            </p:nvSpPr>
            <p:spPr>
              <a:xfrm>
                <a:off x="914400" y="4212461"/>
                <a:ext cx="26494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𝑏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−4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𝑎𝑐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8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212461"/>
                <a:ext cx="2649488" cy="720080"/>
              </a:xfrm>
              <a:prstGeom prst="rect">
                <a:avLst/>
              </a:prstGeom>
              <a:blipFill rotWithShape="1">
                <a:blip r:embed="rId7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Nadpis 1"/>
          <p:cNvSpPr txBox="1">
            <a:spLocks/>
          </p:cNvSpPr>
          <p:nvPr/>
        </p:nvSpPr>
        <p:spPr>
          <a:xfrm>
            <a:off x="532125" y="3573016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dirty="0">
                <a:latin typeface="Times New Roman" pitchFamily="18" charset="0"/>
                <a:ea typeface="+mj-ea"/>
                <a:cs typeface="Times New Roman" pitchFamily="18" charset="0"/>
              </a:rPr>
              <a:t>2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Vypočítáme diskriminant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Nadpis 1"/>
              <p:cNvSpPr txBox="1">
                <a:spLocks/>
              </p:cNvSpPr>
              <p:nvPr/>
            </p:nvSpPr>
            <p:spPr>
              <a:xfrm>
                <a:off x="914400" y="4843768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</m:t>
                      </m:r>
                      <m:sSup>
                        <m:sSupPr>
                          <m:ctrlP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</m:ctrlPr>
                        </m:sSupPr>
                        <m:e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6</m:t>
                          </m:r>
                        </m:e>
                        <m:sup>
                          <m:r>
                            <a:rPr kumimoji="0" lang="cs-CZ" sz="3200" b="0" i="1" u="none" strike="noStrike" kern="1200" cap="none" spc="0" normalizeH="0" baseline="0" noProof="0" smtClean="0">
                              <a:ln>
                                <a:noFill/>
                              </a:ln>
                              <a:solidFill>
                                <a:schemeClr val="tx1"/>
                              </a:solidFill>
                              <a:effectLst/>
                              <a:uLnTx/>
                              <a:uFillTx/>
                              <a:latin typeface="Cambria Math"/>
                              <a:ea typeface="+mj-ea"/>
                              <a:cs typeface="Times New Roman" pitchFamily="18" charset="0"/>
                            </a:rPr>
                            <m:t>2</m:t>
                          </m:r>
                        </m:sup>
                      </m:sSup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−4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kumimoji="0" lang="en-U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1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∙</m:t>
                      </m:r>
                      <m:r>
                        <a:rPr kumimoji="0" lang="en-US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Cambria Math"/>
                          <a:cs typeface="Times New Roman" pitchFamily="18" charset="0"/>
                        </a:rPr>
                        <m:t>10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0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4843768"/>
                <a:ext cx="4449688" cy="720080"/>
              </a:xfrm>
              <a:prstGeom prst="rect">
                <a:avLst/>
              </a:prstGeom>
              <a:blipFill rotWithShape="1">
                <a:blip r:embed="rId8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Nadpis 1"/>
              <p:cNvSpPr txBox="1">
                <a:spLocks/>
              </p:cNvSpPr>
              <p:nvPr/>
            </p:nvSpPr>
            <p:spPr>
              <a:xfrm>
                <a:off x="914400" y="5445224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=36−40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1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5445224"/>
                <a:ext cx="4449688" cy="720080"/>
              </a:xfrm>
              <a:prstGeom prst="rect">
                <a:avLst/>
              </a:prstGeom>
              <a:blipFill rotWithShape="1">
                <a:blip r:embed="rId9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Nadpis 1"/>
              <p:cNvSpPr txBox="1">
                <a:spLocks/>
              </p:cNvSpPr>
              <p:nvPr/>
            </p:nvSpPr>
            <p:spPr>
              <a:xfrm>
                <a:off x="914400" y="6021288"/>
                <a:ext cx="4449688" cy="720080"/>
              </a:xfrm>
              <a:prstGeom prst="rect">
                <a:avLst/>
              </a:prstGeom>
            </p:spPr>
            <p:txBody>
              <a:bodyPr/>
              <a:lstStyle/>
              <a:p>
                <a:pPr marL="0" marR="0" lvl="0" indent="0" defTabSz="914400" rtl="0" eaLnBrk="1" fontAlgn="auto" latinLnBrk="0" hangingPunct="1">
                  <a:lnSpc>
                    <a:spcPct val="100000"/>
                  </a:lnSpc>
                  <a:spcBef>
                    <a:spcPct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𝐷</m:t>
                      </m:r>
                      <m:r>
                        <a:rPr kumimoji="0" lang="cs-CZ" sz="3200" b="0" i="1" u="none" strike="noStrike" kern="1200" cap="none" spc="0" normalizeH="0" baseline="0" noProof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uLnTx/>
                          <a:uFillTx/>
                          <a:latin typeface="Cambria Math"/>
                          <a:ea typeface="+mj-ea"/>
                          <a:cs typeface="Times New Roman" pitchFamily="18" charset="0"/>
                        </a:rPr>
                        <m:t>=−4</m:t>
                      </m:r>
                    </m:oMath>
                  </m:oMathPara>
                </a14:m>
                <a:endParaRPr kumimoji="0" lang="cs-CZ" sz="3200" i="0" u="none" strike="noStrike" kern="1200" cap="none" spc="0" normalizeH="0" baseline="0" noProof="0" dirty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Times New Roman" pitchFamily="18" charset="0"/>
                  <a:ea typeface="+mj-ea"/>
                  <a:cs typeface="Times New Roman" pitchFamily="18" charset="0"/>
                </a:endParaRPr>
              </a:p>
            </p:txBody>
          </p:sp>
        </mc:Choice>
        <mc:Fallback xmlns="">
          <p:sp>
            <p:nvSpPr>
              <p:cNvPr id="12" name="Nadpis 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914400" y="6021288"/>
                <a:ext cx="4449688" cy="720080"/>
              </a:xfrm>
              <a:prstGeom prst="rect">
                <a:avLst/>
              </a:prstGeom>
              <a:blipFill rotWithShape="1">
                <a:blip r:embed="rId1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20002869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395536" y="188640"/>
            <a:ext cx="8229600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2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3</a:t>
            </a:r>
            <a:r>
              <a:rPr kumimoji="0" lang="cs-CZ" sz="32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Times New Roman" pitchFamily="18" charset="0"/>
                <a:ea typeface="+mj-ea"/>
                <a:cs typeface="Times New Roman" pitchFamily="18" charset="0"/>
              </a:rPr>
              <a:t>. </a:t>
            </a:r>
            <a:r>
              <a:rPr lang="cs-CZ" sz="3200" dirty="0" smtClean="0">
                <a:latin typeface="Times New Roman" pitchFamily="18" charset="0"/>
                <a:ea typeface="+mj-ea"/>
                <a:cs typeface="Times New Roman" pitchFamily="18" charset="0"/>
              </a:rPr>
              <a:t>Určíme hodnoty kořenů</a:t>
            </a:r>
            <a:endParaRPr kumimoji="0" lang="cs-CZ" sz="32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ovéPole 2"/>
              <p:cNvSpPr txBox="1"/>
              <p:nvPr/>
            </p:nvSpPr>
            <p:spPr>
              <a:xfrm>
                <a:off x="450769" y="908720"/>
                <a:ext cx="8229600" cy="1063496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𝑏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cs-CZ" sz="3000" b="0" i="1" smtClean="0">
                                  <a:latin typeface="Cambria Math"/>
                                  <a:ea typeface="Cambria Math"/>
                                </a:rPr>
                                <m:t>𝐷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</a:rPr>
                            <m:t>𝑎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3" name="TextovéPole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69" y="908720"/>
                <a:ext cx="8229600" cy="1063496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4" name="TextovéPole 3"/>
              <p:cNvSpPr txBox="1"/>
              <p:nvPr/>
            </p:nvSpPr>
            <p:spPr>
              <a:xfrm>
                <a:off x="418214" y="2276872"/>
                <a:ext cx="8229600" cy="1061253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3000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30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4" name="TextovéPole 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214" y="2276872"/>
                <a:ext cx="8229600" cy="1061253"/>
              </a:xfrm>
              <a:prstGeom prst="rect">
                <a:avLst/>
              </a:prstGeom>
              <a:blipFill rotWithShape="1">
                <a:blip r:embed="rId3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5" name="TextovéPole 14"/>
              <p:cNvSpPr txBox="1"/>
              <p:nvPr/>
            </p:nvSpPr>
            <p:spPr>
              <a:xfrm>
                <a:off x="450768" y="4891226"/>
                <a:ext cx="7793640" cy="553998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"/>
                    </m:oMathParaPr>
                    <m:oMath xmlns:m="http://schemas.openxmlformats.org/officeDocument/2006/math">
                      <m:r>
                        <a:rPr lang="cs-CZ" sz="3000" b="0" i="1" u="dbl" smtClean="0">
                          <a:latin typeface="Cambria Math"/>
                        </a:rPr>
                        <m:t>𝐾</m:t>
                      </m:r>
                      <m:r>
                        <a:rPr lang="cs-CZ" sz="3000" b="0" i="1" u="dbl" smtClean="0">
                          <a:latin typeface="Cambria Math"/>
                        </a:rPr>
                        <m:t>=∅</m:t>
                      </m:r>
                    </m:oMath>
                  </m:oMathPara>
                </a14:m>
                <a:endParaRPr lang="cs-CZ" sz="3000" u="dbl" dirty="0"/>
              </a:p>
            </p:txBody>
          </p:sp>
        </mc:Choice>
        <mc:Fallback xmlns="">
          <p:sp>
            <p:nvSpPr>
              <p:cNvPr id="15" name="TextovéPole 1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0768" y="4891226"/>
                <a:ext cx="7793640" cy="553998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2" name="Nadpis 1"/>
          <p:cNvSpPr txBox="1">
            <a:spLocks/>
          </p:cNvSpPr>
          <p:nvPr/>
        </p:nvSpPr>
        <p:spPr>
          <a:xfrm>
            <a:off x="450768" y="3717032"/>
            <a:ext cx="8585727" cy="720080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30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Pod </a:t>
            </a:r>
            <a:r>
              <a:rPr lang="en-US" sz="3000" noProof="0" dirty="0" err="1" smtClean="0">
                <a:latin typeface="Times New Roman" pitchFamily="18" charset="0"/>
                <a:ea typeface="+mj-ea"/>
                <a:cs typeface="Times New Roman" pitchFamily="18" charset="0"/>
              </a:rPr>
              <a:t>odmocninou</a:t>
            </a:r>
            <a:r>
              <a:rPr lang="en-US" sz="30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 je </a:t>
            </a:r>
            <a:r>
              <a:rPr lang="cs-CZ" sz="3000" noProof="0" dirty="0" smtClean="0">
                <a:latin typeface="Times New Roman" pitchFamily="18" charset="0"/>
                <a:ea typeface="+mj-ea"/>
                <a:cs typeface="Times New Roman" pitchFamily="18" charset="0"/>
              </a:rPr>
              <a:t>záporné číslo, nelze odmocnit. Rovnice nemá řešení</a:t>
            </a:r>
            <a:endParaRPr kumimoji="0" lang="cs-CZ" sz="300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3" name="TextovéPole 12"/>
              <p:cNvSpPr txBox="1"/>
              <p:nvPr/>
            </p:nvSpPr>
            <p:spPr>
              <a:xfrm>
                <a:off x="418214" y="2276872"/>
                <a:ext cx="8229600" cy="1061253"/>
              </a:xfrm>
              <a:prstGeom prst="rect">
                <a:avLst/>
              </a:prstGeom>
              <a:noFill/>
              <a:ln w="63500">
                <a:noFill/>
              </a:ln>
            </p:spPr>
            <p:txBody>
              <a:bodyPr wrap="square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left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cs-CZ" sz="3000" i="1" smtClean="0">
                              <a:latin typeface="Cambria Math"/>
                            </a:rPr>
                          </m:ctrlPr>
                        </m:sSubPr>
                        <m:e>
                          <m:r>
                            <a:rPr lang="cs-CZ" sz="3000" b="0" i="1" smtClean="0">
                              <a:latin typeface="Cambria Math"/>
                            </a:rPr>
                            <m:t>𝑥</m:t>
                          </m:r>
                        </m:e>
                        <m:sub>
                          <m:r>
                            <a:rPr lang="cs-CZ" sz="3000" b="0" i="1" smtClean="0">
                              <a:latin typeface="Cambria Math"/>
                            </a:rPr>
                            <m:t>1,2</m:t>
                          </m:r>
                        </m:sub>
                      </m:sSub>
                      <m:r>
                        <a:rPr lang="cs-CZ" sz="3000" b="0" i="1" smtClean="0">
                          <a:latin typeface="Cambria Math"/>
                        </a:rPr>
                        <m:t>=</m:t>
                      </m:r>
                      <m:f>
                        <m:fPr>
                          <m:ctrlPr>
                            <a:rPr lang="cs-CZ" sz="3000" b="0" i="1" smtClean="0">
                              <a:latin typeface="Cambria Math"/>
                            </a:rPr>
                          </m:ctrlPr>
                        </m:fPr>
                        <m:num>
                          <m:r>
                            <a:rPr lang="cs-CZ" sz="3000" b="0" i="1" smtClean="0">
                              <a:latin typeface="Cambria Math"/>
                            </a:rPr>
                            <m:t>−</m:t>
                          </m:r>
                          <m:r>
                            <a:rPr lang="en-US" sz="3000" b="0" i="1" smtClean="0">
                              <a:latin typeface="Cambria Math"/>
                            </a:rPr>
                            <m:t>5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±</m:t>
                          </m:r>
                          <m:rad>
                            <m:radPr>
                              <m:degHide m:val="on"/>
                              <m:ctrlPr>
                                <a:rPr lang="cs-CZ" sz="3000" b="0" i="1" smtClean="0">
                                  <a:solidFill>
                                    <a:schemeClr val="tx1"/>
                                  </a:solidFill>
                                  <a:latin typeface="Cambria Math"/>
                                  <a:ea typeface="Cambria Math"/>
                                </a:rPr>
                              </m:ctrlPr>
                            </m:radPr>
                            <m:deg/>
                            <m:e>
                              <m:r>
                                <a:rPr lang="en-US" sz="30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−</m:t>
                              </m:r>
                              <m:r>
                                <a:rPr lang="cs-CZ" sz="3000" b="0" i="1" smtClean="0">
                                  <a:solidFill>
                                    <a:srgbClr val="FF0000"/>
                                  </a:solidFill>
                                  <a:latin typeface="Cambria Math"/>
                                  <a:ea typeface="Cambria Math"/>
                                </a:rPr>
                                <m:t>4</m:t>
                              </m:r>
                            </m:e>
                          </m:rad>
                        </m:num>
                        <m:den>
                          <m:r>
                            <a:rPr lang="cs-CZ" sz="3000" b="0" i="1" smtClean="0">
                              <a:latin typeface="Cambria Math"/>
                            </a:rPr>
                            <m:t>2</m:t>
                          </m:r>
                          <m:r>
                            <a:rPr lang="cs-CZ" sz="3000" b="0" i="1" smtClean="0">
                              <a:latin typeface="Cambria Math"/>
                              <a:ea typeface="Cambria Math"/>
                            </a:rPr>
                            <m:t>∙</m:t>
                          </m:r>
                          <m:r>
                            <a:rPr lang="en-US" sz="3000" b="0" i="1" smtClean="0">
                              <a:latin typeface="Cambria Math"/>
                              <a:ea typeface="Cambria Math"/>
                            </a:rPr>
                            <m:t>1</m:t>
                          </m:r>
                        </m:den>
                      </m:f>
                    </m:oMath>
                  </m:oMathPara>
                </a14:m>
                <a:endParaRPr lang="cs-CZ" sz="3000" dirty="0"/>
              </a:p>
            </p:txBody>
          </p:sp>
        </mc:Choice>
        <mc:Fallback xmlns="">
          <p:sp>
            <p:nvSpPr>
              <p:cNvPr id="13" name="TextovéPole 1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18214" y="2276872"/>
                <a:ext cx="8229600" cy="1061253"/>
              </a:xfrm>
              <a:prstGeom prst="rect">
                <a:avLst/>
              </a:prstGeom>
              <a:blipFill rotWithShape="1">
                <a:blip r:embed="rId5"/>
                <a:stretch>
                  <a:fillRect/>
                </a:stretch>
              </a:blipFill>
              <a:ln w="63500">
                <a:noFill/>
              </a:ln>
            </p:spPr>
            <p:txBody>
              <a:bodyPr/>
              <a:lstStyle/>
              <a:p>
                <a:r>
                  <a:rPr lang="cs-CZ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16193443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1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6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4" grpId="1"/>
      <p:bldP spid="15" grpId="0"/>
      <p:bldP spid="12" grpId="0"/>
      <p:bldP spid="1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 txBox="1">
            <a:spLocks/>
          </p:cNvSpPr>
          <p:nvPr/>
        </p:nvSpPr>
        <p:spPr>
          <a:xfrm>
            <a:off x="515586" y="260648"/>
            <a:ext cx="8136904" cy="648072"/>
          </a:xfrm>
          <a:prstGeom prst="rect">
            <a:avLst/>
          </a:prstGeom>
        </p:spPr>
        <p:txBody>
          <a:bodyPr/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3600" dirty="0" smtClean="0">
                <a:latin typeface="Cambria Math"/>
                <a:ea typeface="Cambria Math"/>
                <a:cs typeface="Times New Roman" pitchFamily="18" charset="0"/>
              </a:rPr>
              <a:t>Použité zdroje: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  <p:sp>
        <p:nvSpPr>
          <p:cNvPr id="3" name="Nadpis 1"/>
          <p:cNvSpPr txBox="1">
            <a:spLocks/>
          </p:cNvSpPr>
          <p:nvPr/>
        </p:nvSpPr>
        <p:spPr>
          <a:xfrm>
            <a:off x="622326" y="1061120"/>
            <a:ext cx="8136904" cy="648072"/>
          </a:xfrm>
          <a:prstGeom prst="rect">
            <a:avLst/>
          </a:prstGeom>
        </p:spPr>
        <p:txBody>
          <a:bodyPr/>
          <a:lstStyle/>
          <a:p>
            <a:pPr lvl="0">
              <a:spcBef>
                <a:spcPct val="0"/>
              </a:spcBef>
              <a:defRPr/>
            </a:pPr>
            <a:r>
              <a:rPr lang="cs-CZ" sz="3600" dirty="0"/>
              <a:t>Veškerý text je dílem autora </a:t>
            </a:r>
            <a:r>
              <a:rPr lang="cs-CZ" sz="3600" dirty="0" smtClean="0"/>
              <a:t>materiálu.</a:t>
            </a:r>
            <a:endParaRPr kumimoji="0" lang="cs-CZ" sz="3600" b="1" i="0" u="dbl" strike="noStrike" kern="1200" cap="none" spc="0" normalizeH="0" noProof="0" dirty="0">
              <a:ln>
                <a:noFill/>
              </a:ln>
              <a:effectLst/>
              <a:uLnTx/>
              <a:uFillTx/>
              <a:latin typeface="Times New Roman" pitchFamily="18" charset="0"/>
              <a:ea typeface="+mj-ea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75151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1032</TotalTime>
  <Words>687</Words>
  <Application>Microsoft Office PowerPoint</Application>
  <PresentationFormat>Předvádění na obrazovce (4:3)</PresentationFormat>
  <Paragraphs>104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Prezentace aplikace PowerPoint</vt:lpstr>
      <vt:lpstr>ANOTACE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>SOU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BANKOVNÍ PRODUKTY</dc:title>
  <dc:creator>dostalkovaveronika</dc:creator>
  <cp:lastModifiedBy>uzivatel</cp:lastModifiedBy>
  <cp:revision>140</cp:revision>
  <dcterms:created xsi:type="dcterms:W3CDTF">2012-06-26T05:52:08Z</dcterms:created>
  <dcterms:modified xsi:type="dcterms:W3CDTF">2013-02-07T07:19:54Z</dcterms:modified>
</cp:coreProperties>
</file>