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notesMasterIdLst>
    <p:notesMasterId r:id="rId14"/>
  </p:notesMasterIdLst>
  <p:sldIdLst>
    <p:sldId id="278" r:id="rId2"/>
    <p:sldId id="277" r:id="rId3"/>
    <p:sldId id="279" r:id="rId4"/>
    <p:sldId id="280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8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1A90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02" y="-2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74E371-9844-4D4C-8E4F-09D86A1EE472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35FEC4-51BA-475F-BC0A-98088F5B3A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5273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2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E23BC-72DA-4AA4-9109-837D17CB503D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Relationship Id="rId9" Type="http://schemas.openxmlformats.org/officeDocument/2006/relationships/image" Target="../media/image3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2851586997"/>
              </p:ext>
            </p:extLst>
          </p:nvPr>
        </p:nvGraphicFramePr>
        <p:xfrm>
          <a:off x="928662" y="1214422"/>
          <a:ext cx="7278502" cy="4424934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Tomáš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Rachůnek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Rozklad kvadratického trojčlenu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0382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Rovnice a nerovnice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Říjen 2012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381548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sz="2800" u="sng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Rovnice a nerovnice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je seznámit žáky s různými typy rovnic a jejich řešením. Sada j</a:t>
            </a:r>
            <a:r>
              <a:rPr lang="cs-CZ" sz="2800" dirty="0" smtClean="0">
                <a:latin typeface="Arial" charset="0"/>
                <a:cs typeface="Arial" charset="0"/>
              </a:rPr>
              <a:t>e vhodná pro přímou výuku i k samostudiu</a:t>
            </a:r>
            <a:endParaRPr lang="cs-CZ" sz="2800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Jednotlivé </a:t>
            </a:r>
            <a:r>
              <a:rPr lang="cs-CZ" sz="2800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DUMy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jsou určeny pro žáky 1. ročníku nástavbového studia oboru podnikání. 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Tato prezentace </a:t>
            </a:r>
            <a:r>
              <a:rPr lang="en-US" sz="2800" dirty="0" smtClean="0">
                <a:latin typeface="Arial" charset="0"/>
                <a:cs typeface="Arial" charset="0"/>
              </a:rPr>
              <a:t>je </a:t>
            </a:r>
            <a:r>
              <a:rPr lang="cs-CZ" sz="2800" dirty="0" smtClean="0">
                <a:latin typeface="Arial" charset="0"/>
                <a:cs typeface="Arial" charset="0"/>
              </a:rPr>
              <a:t>zaměřena na rozklad kvadratického trojčlenu. </a:t>
            </a:r>
            <a:endParaRPr lang="cs-CZ" sz="2800" u="sng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2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45840" y="62068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8800" b="1" dirty="0" smtClean="0">
                <a:solidFill>
                  <a:srgbClr val="0070C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Rozklad kvadratického trojčlenu</a:t>
            </a:r>
            <a:endParaRPr kumimoji="0" lang="cs-CZ" sz="8800" b="1" i="0" u="none" strike="noStrike" kern="1200" cap="none" spc="0" normalizeH="0" baseline="0" noProof="0" dirty="0" smtClean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Kvadratický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trojčlen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95536" y="1052736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Kvadratický</a:t>
            </a:r>
            <a:r>
              <a:rPr kumimoji="0" lang="cs-CZ" sz="32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trojčlen je každý výraz ve tvaru</a:t>
            </a: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67544" y="1687904"/>
                <a:ext cx="4675254" cy="101566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6000" b="0" i="1" smtClean="0">
                          <a:latin typeface="Cambria Math"/>
                        </a:rPr>
                        <m:t>𝑎</m:t>
                      </m:r>
                      <m:sSup>
                        <m:sSupPr>
                          <m:ctrlPr>
                            <a:rPr lang="cs-CZ" sz="6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60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6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6000" b="0" i="1" smtClean="0">
                          <a:latin typeface="Cambria Math"/>
                        </a:rPr>
                        <m:t>+</m:t>
                      </m:r>
                      <m:r>
                        <a:rPr lang="cs-CZ" sz="6000" b="0" i="1" smtClean="0">
                          <a:latin typeface="Cambria Math"/>
                        </a:rPr>
                        <m:t>𝑏𝑥</m:t>
                      </m:r>
                      <m:r>
                        <a:rPr lang="cs-CZ" sz="6000" b="0" i="1" smtClean="0">
                          <a:latin typeface="Cambria Math"/>
                        </a:rPr>
                        <m:t>+</m:t>
                      </m:r>
                      <m:r>
                        <a:rPr lang="cs-CZ" sz="6000" b="0" i="1" smtClean="0">
                          <a:latin typeface="Cambria Math"/>
                        </a:rPr>
                        <m:t>𝑐</m:t>
                      </m:r>
                    </m:oMath>
                  </m:oMathPara>
                </a14:m>
                <a:endParaRPr lang="cs-CZ" sz="60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1687904"/>
                <a:ext cx="4675254" cy="101566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Rozklad kvadratického</a:t>
            </a: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trojčlenu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adpis 1"/>
              <p:cNvSpPr txBox="1">
                <a:spLocks/>
              </p:cNvSpPr>
              <p:nvPr/>
            </p:nvSpPr>
            <p:spPr>
              <a:xfrm>
                <a:off x="395536" y="1052736"/>
                <a:ext cx="8640960" cy="11430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:r>
                  <a:rPr kumimoji="0" lang="cs-CZ" sz="320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Pokud má kvadratická rovnice </a:t>
                </a:r>
                <a14:m>
                  <m:oMath xmlns:m="http://schemas.openxmlformats.org/officeDocument/2006/math">
                    <m:r>
                      <a:rPr lang="cs-CZ" sz="3200" i="1">
                        <a:latin typeface="Cambria Math"/>
                      </a:rPr>
                      <m:t>𝑎</m:t>
                    </m:r>
                    <m:sSup>
                      <m:sSupPr>
                        <m:ctrlPr>
                          <a:rPr lang="cs-CZ" sz="3200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i="1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3200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3200" i="1">
                        <a:latin typeface="Cambria Math"/>
                      </a:rPr>
                      <m:t>+</m:t>
                    </m:r>
                    <m:r>
                      <a:rPr lang="cs-CZ" sz="3200" i="1">
                        <a:latin typeface="Cambria Math"/>
                      </a:rPr>
                      <m:t>𝑏𝑥</m:t>
                    </m:r>
                    <m:r>
                      <a:rPr lang="cs-CZ" sz="3200" i="1">
                        <a:latin typeface="Cambria Math"/>
                      </a:rPr>
                      <m:t>+</m:t>
                    </m:r>
                    <m:r>
                      <a:rPr lang="cs-CZ" sz="3200" i="1">
                        <a:latin typeface="Cambria Math"/>
                      </a:rPr>
                      <m:t>𝑐</m:t>
                    </m:r>
                    <m:r>
                      <a:rPr lang="cs-CZ" sz="3200" i="1">
                        <a:latin typeface="Cambria Math"/>
                      </a:rPr>
                      <m:t>=0</m:t>
                    </m:r>
                  </m:oMath>
                </a14:m>
                <a:r>
                  <a:rPr lang="cs-CZ" sz="3200" dirty="0" smtClean="0"/>
                  <a:t> </a:t>
                </a:r>
                <a:r>
                  <a:rPr lang="cs-CZ" sz="3200" dirty="0">
                    <a:latin typeface="Times New Roman" pitchFamily="18" charset="0"/>
                    <a:ea typeface="+mj-ea"/>
                    <a:cs typeface="Times New Roman" pitchFamily="18" charset="0"/>
                  </a:rPr>
                  <a:t>kořeny</a:t>
                </a:r>
                <a:r>
                  <a:rPr lang="cs-CZ" sz="32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32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3200" b="0" i="1" smtClean="0">
                            <a:latin typeface="Cambria Math"/>
                          </a:rPr>
                          <m:t>1</m:t>
                        </m:r>
                        <m:r>
                          <a:rPr lang="en-US" sz="3200" b="0" i="1" smtClean="0">
                            <a:latin typeface="Cambria Math"/>
                          </a:rPr>
                          <m:t>;</m:t>
                        </m:r>
                      </m:sub>
                    </m:sSub>
                    <m:r>
                      <a:rPr lang="en-US" sz="3200" b="0" i="1" smtClean="0">
                        <a:latin typeface="Cambria Math"/>
                      </a:rPr>
                      <m:t> </m:t>
                    </m:r>
                    <m:sSub>
                      <m:sSubPr>
                        <m:ctrlPr>
                          <a:rPr lang="en-US" sz="32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en-US" sz="3200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en-US" sz="3200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3200" dirty="0" smtClean="0"/>
                  <a:t>, můžeme kvadratický trojčlen </a:t>
                </a:r>
                <a14:m>
                  <m:oMath xmlns:m="http://schemas.openxmlformats.org/officeDocument/2006/math">
                    <m:r>
                      <a:rPr lang="cs-CZ" sz="3200" i="1" smtClean="0">
                        <a:solidFill>
                          <a:srgbClr val="FF0000"/>
                        </a:solidFill>
                        <a:latin typeface="Cambria Math"/>
                      </a:rPr>
                      <m:t>𝑎</m:t>
                    </m:r>
                    <m:sSup>
                      <m:sSupPr>
                        <m:ctrlPr>
                          <a:rPr lang="cs-CZ" sz="32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32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3200" i="1">
                        <a:solidFill>
                          <a:srgbClr val="FF0000"/>
                        </a:solidFill>
                        <a:latin typeface="Cambria Math"/>
                      </a:rPr>
                      <m:t>+</m:t>
                    </m:r>
                    <m:r>
                      <a:rPr lang="cs-CZ" sz="3200" i="1">
                        <a:solidFill>
                          <a:srgbClr val="FF0000"/>
                        </a:solidFill>
                        <a:latin typeface="Cambria Math"/>
                      </a:rPr>
                      <m:t>𝑏𝑥</m:t>
                    </m:r>
                    <m:r>
                      <a:rPr lang="cs-CZ" sz="3200" i="1" smtClean="0">
                        <a:solidFill>
                          <a:srgbClr val="FF0000"/>
                        </a:solidFill>
                        <a:latin typeface="Cambria Math"/>
                      </a:rPr>
                      <m:t>+</m:t>
                    </m:r>
                    <m:r>
                      <a:rPr lang="cs-CZ" sz="3200" i="1" smtClean="0">
                        <a:solidFill>
                          <a:srgbClr val="FF0000"/>
                        </a:solidFill>
                        <a:latin typeface="Cambria Math"/>
                      </a:rPr>
                      <m:t>𝑐</m:t>
                    </m:r>
                  </m:oMath>
                </a14:m>
                <a:r>
                  <a:rPr lang="cs-CZ" sz="3200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sz="3200" dirty="0" smtClean="0"/>
                  <a:t>rozložit na součin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3200" b="0" i="0" smtClean="0">
                        <a:solidFill>
                          <a:srgbClr val="FF0000"/>
                        </a:solidFill>
                        <a:latin typeface="Cambria Math"/>
                      </a:rPr>
                      <m:t>a</m:t>
                    </m:r>
                    <m:d>
                      <m:dPr>
                        <m:ctrlPr>
                          <a:rPr lang="cs-CZ" sz="32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32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32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</m:t>
                        </m:r>
                        <m:sSub>
                          <m:sSubPr>
                            <m:ctrlPr>
                              <a:rPr lang="cs-CZ" sz="32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2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𝑥</m:t>
                            </m:r>
                          </m:e>
                          <m:sub>
                            <m:r>
                              <a:rPr lang="cs-CZ" sz="32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1</m:t>
                            </m:r>
                          </m:sub>
                        </m:sSub>
                      </m:e>
                    </m:d>
                    <m:d>
                      <m:dPr>
                        <m:ctrlPr>
                          <a:rPr lang="cs-CZ" sz="32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32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32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</m:t>
                        </m:r>
                        <m:sSub>
                          <m:sSubPr>
                            <m:ctrlPr>
                              <a:rPr lang="cs-CZ" sz="32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2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𝑥</m:t>
                            </m:r>
                          </m:e>
                          <m:sub>
                            <m:r>
                              <a:rPr lang="cs-CZ" sz="32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endParaRPr lang="cs-CZ" sz="3200" dirty="0"/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052736"/>
                <a:ext cx="8640960" cy="1143000"/>
              </a:xfrm>
              <a:prstGeom prst="rect">
                <a:avLst/>
              </a:prstGeom>
              <a:blipFill rotWithShape="1">
                <a:blip r:embed="rId2"/>
                <a:stretch>
                  <a:fillRect l="-1835" t="-8021" b="-561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27096" y="3284984"/>
                <a:ext cx="8555611" cy="769441"/>
              </a:xfrm>
              <a:prstGeom prst="rect">
                <a:avLst/>
              </a:prstGeom>
              <a:noFill/>
              <a:ln w="44450"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400" b="0" i="1" smtClean="0">
                          <a:latin typeface="Cambria Math"/>
                        </a:rPr>
                        <m:t>𝑎</m:t>
                      </m:r>
                      <m:sSup>
                        <m:sSupPr>
                          <m:ctrlPr>
                            <a:rPr lang="cs-CZ" sz="4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44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44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4400" b="0" i="1" smtClean="0">
                          <a:latin typeface="Cambria Math"/>
                        </a:rPr>
                        <m:t>+</m:t>
                      </m:r>
                      <m:r>
                        <a:rPr lang="cs-CZ" sz="4400" b="0" i="1" smtClean="0">
                          <a:latin typeface="Cambria Math"/>
                        </a:rPr>
                        <m:t>𝑏𝑥</m:t>
                      </m:r>
                      <m:r>
                        <a:rPr lang="cs-CZ" sz="4400" b="0" i="1" smtClean="0">
                          <a:latin typeface="Cambria Math"/>
                        </a:rPr>
                        <m:t>+</m:t>
                      </m:r>
                      <m:r>
                        <a:rPr lang="cs-CZ" sz="4400" b="0" i="1" smtClean="0">
                          <a:latin typeface="Cambria Math"/>
                        </a:rPr>
                        <m:t>𝑐</m:t>
                      </m:r>
                      <m:r>
                        <a:rPr lang="cs-CZ" sz="4400" b="0" i="1" smtClean="0">
                          <a:latin typeface="Cambria Math"/>
                        </a:rPr>
                        <m:t>=</m:t>
                      </m:r>
                      <m:r>
                        <a:rPr lang="cs-CZ" sz="4400" b="0" i="1" smtClean="0">
                          <a:latin typeface="Cambria Math"/>
                        </a:rPr>
                        <m:t>𝑎</m:t>
                      </m:r>
                      <m:d>
                        <m:dPr>
                          <m:ctrlPr>
                            <a:rPr lang="cs-CZ" sz="44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44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44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</m:t>
                          </m:r>
                          <m:sSub>
                            <m:sSubPr>
                              <m:ctrlPr>
                                <a:rPr lang="cs-CZ" sz="4400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4400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cs-CZ" sz="4400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e>
                      </m:d>
                      <m:d>
                        <m:dPr>
                          <m:ctrlPr>
                            <a:rPr lang="cs-CZ" sz="44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44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44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</m:t>
                          </m:r>
                          <m:sSub>
                            <m:sSubPr>
                              <m:ctrlPr>
                                <a:rPr lang="cs-CZ" sz="4400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4400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cs-CZ" sz="4400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cs-CZ" sz="44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7096" y="3284984"/>
                <a:ext cx="8555611" cy="76944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 w="44450"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24861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 txBox="1">
                <a:spLocks/>
              </p:cNvSpPr>
              <p:nvPr/>
            </p:nvSpPr>
            <p:spPr>
              <a:xfrm>
                <a:off x="395536" y="188640"/>
                <a:ext cx="8640960" cy="11430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Př. 1</a:t>
                </a:r>
              </a:p>
              <a:p>
                <a:pPr>
                  <a:spcBef>
                    <a:spcPct val="0"/>
                  </a:spcBef>
                  <a:defRPr/>
                </a:pPr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Rozložte kvadratický trojčlen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2</m:t>
                    </m:r>
                    <m:sSup>
                      <m:sSupPr>
                        <m:ctrlP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32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+2</m:t>
                    </m:r>
                    <m:r>
                      <a:rPr lang="cs-CZ" sz="32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𝑥</m:t>
                    </m:r>
                    <m:r>
                      <a:rPr lang="cs-CZ" sz="32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−12</m:t>
                    </m:r>
                  </m:oMath>
                </a14:m>
                <a:endParaRPr lang="cs-CZ" sz="3200" dirty="0"/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88640"/>
                <a:ext cx="8640960" cy="1143000"/>
              </a:xfrm>
              <a:prstGeom prst="rect">
                <a:avLst/>
              </a:prstGeom>
              <a:blipFill rotWithShape="1">
                <a:blip r:embed="rId2"/>
                <a:stretch>
                  <a:fillRect l="-1835" t="-7487" b="-101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Nadpis 1"/>
              <p:cNvSpPr txBox="1">
                <a:spLocks/>
              </p:cNvSpPr>
              <p:nvPr/>
            </p:nvSpPr>
            <p:spPr>
              <a:xfrm>
                <a:off x="489221" y="1916832"/>
                <a:ext cx="8640960" cy="11430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Nejprve vyřešíme kvadratickou rovnici</a:t>
                </a:r>
                <a:endParaRPr lang="cs-CZ" sz="32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2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+2</m:t>
                      </m:r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𝑥</m:t>
                      </m:r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−12=0</m:t>
                      </m:r>
                    </m:oMath>
                  </m:oMathPara>
                </a14:m>
                <a:endParaRPr lang="cs-CZ" sz="3200" dirty="0"/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9221" y="1916832"/>
                <a:ext cx="8640960" cy="1143000"/>
              </a:xfrm>
              <a:prstGeom prst="rect">
                <a:avLst/>
              </a:prstGeom>
              <a:blipFill rotWithShape="1">
                <a:blip r:embed="rId3"/>
                <a:stretch>
                  <a:fillRect l="-1763" t="-74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611560" y="3059832"/>
                <a:ext cx="2679644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𝐷</m:t>
                      </m:r>
                      <m:r>
                        <a:rPr lang="cs-CZ" sz="32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−4</m:t>
                      </m:r>
                      <m:r>
                        <a:rPr lang="cs-CZ" sz="3200" b="0" i="1" smtClean="0">
                          <a:latin typeface="Cambria Math"/>
                        </a:rPr>
                        <m:t>𝑎𝑐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3059832"/>
                <a:ext cx="2679644" cy="5847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611560" y="3723198"/>
                <a:ext cx="4137928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𝐷</m:t>
                      </m:r>
                      <m:r>
                        <a:rPr lang="cs-CZ" sz="32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−4</m:t>
                      </m:r>
                      <m:r>
                        <a:rPr lang="cs-CZ" sz="32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3200" b="0" i="1" smtClean="0">
                          <a:latin typeface="Cambria Math"/>
                        </a:rPr>
                        <m:t>2</m:t>
                      </m:r>
                      <m:r>
                        <a:rPr lang="cs-CZ" sz="3200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sz="32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−12</m:t>
                          </m:r>
                        </m:e>
                      </m:d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3723198"/>
                <a:ext cx="4137928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611560" y="4437112"/>
                <a:ext cx="2279022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𝐷</m:t>
                      </m:r>
                      <m:r>
                        <a:rPr lang="cs-CZ" sz="3200" b="0" i="1" smtClean="0">
                          <a:latin typeface="Cambria Math"/>
                        </a:rPr>
                        <m:t>=4+96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4437112"/>
                <a:ext cx="2279022" cy="58477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611560" y="5085184"/>
                <a:ext cx="1790490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𝐷</m:t>
                      </m:r>
                      <m:r>
                        <a:rPr lang="cs-CZ" sz="3200" b="0" i="1" smtClean="0">
                          <a:latin typeface="Cambria Math"/>
                        </a:rPr>
                        <m:t>=100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5085184"/>
                <a:ext cx="1790490" cy="58477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18899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311682" y="1544889"/>
                <a:ext cx="4436663" cy="9986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1,2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800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b="0" i="1" smtClean="0">
                                  <a:latin typeface="Cambria Math"/>
                                </a:rPr>
                                <m:t>𝐷</m:t>
                              </m:r>
                            </m:e>
                          </m:rad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−2</m:t>
                          </m:r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±10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2∙2</m:t>
                          </m:r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1682" y="1544889"/>
                <a:ext cx="4436663" cy="99867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5076056" y="133774"/>
                <a:ext cx="3703065" cy="8989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−2+10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=2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133774"/>
                <a:ext cx="3703065" cy="89896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644008" y="2997882"/>
                <a:ext cx="4445511" cy="8989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−2−10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−12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=−3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4008" y="2997882"/>
                <a:ext cx="4445511" cy="8989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Nadpis 1"/>
          <p:cNvSpPr txBox="1">
            <a:spLocks/>
          </p:cNvSpPr>
          <p:nvPr/>
        </p:nvSpPr>
        <p:spPr>
          <a:xfrm>
            <a:off x="323528" y="3896846"/>
            <a:ext cx="8640960" cy="11430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Dosadíme do vzorce</a:t>
            </a:r>
            <a:endParaRPr lang="cs-CZ" sz="3200" dirty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46855" y="4581127"/>
                <a:ext cx="6269922" cy="584775"/>
              </a:xfrm>
              <a:prstGeom prst="rect">
                <a:avLst/>
              </a:prstGeom>
              <a:noFill/>
              <a:ln w="44450">
                <a:noFill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𝑎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+</m:t>
                      </m:r>
                      <m:r>
                        <a:rPr lang="cs-CZ" sz="3200" b="0" i="1" smtClean="0">
                          <a:latin typeface="Cambria Math"/>
                        </a:rPr>
                        <m:t>𝑏𝑥</m:t>
                      </m:r>
                      <m:r>
                        <a:rPr lang="cs-CZ" sz="3200" b="0" i="1" smtClean="0">
                          <a:latin typeface="Cambria Math"/>
                        </a:rPr>
                        <m:t>+</m:t>
                      </m:r>
                      <m:r>
                        <a:rPr lang="cs-CZ" sz="3200" b="0" i="1" smtClean="0">
                          <a:latin typeface="Cambria Math"/>
                        </a:rPr>
                        <m:t>𝑐</m:t>
                      </m:r>
                      <m:r>
                        <a:rPr lang="cs-CZ" sz="3200" b="0" i="1" smtClean="0">
                          <a:latin typeface="Cambria Math"/>
                        </a:rPr>
                        <m:t>=</m:t>
                      </m:r>
                      <m:r>
                        <a:rPr lang="cs-CZ" sz="3200" b="0" i="1" smtClean="0">
                          <a:latin typeface="Cambria Math"/>
                        </a:rPr>
                        <m:t>𝑎</m:t>
                      </m:r>
                      <m:d>
                        <m:dPr>
                          <m:ctrlPr>
                            <a:rPr lang="cs-CZ" sz="32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32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32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</m:t>
                          </m:r>
                          <m:sSub>
                            <m:sSubPr>
                              <m:ctrlPr>
                                <a:rPr lang="cs-CZ" sz="3200" i="1" smtClean="0">
                                  <a:solidFill>
                                    <a:srgbClr val="0070C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i="1">
                                  <a:solidFill>
                                    <a:srgbClr val="0070C0"/>
                                  </a:solidFill>
                                  <a:latin typeface="Cambria Math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cs-CZ" sz="3200" i="1">
                                  <a:solidFill>
                                    <a:srgbClr val="0070C0"/>
                                  </a:solidFill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e>
                      </m:d>
                      <m:d>
                        <m:dPr>
                          <m:ctrlPr>
                            <a:rPr lang="cs-CZ" sz="32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32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32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</m:t>
                          </m:r>
                          <m:sSub>
                            <m:sSubPr>
                              <m:ctrlPr>
                                <a:rPr lang="cs-CZ" sz="3200" i="1" smtClean="0">
                                  <a:solidFill>
                                    <a:srgbClr val="0070C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i="1">
                                  <a:solidFill>
                                    <a:srgbClr val="0070C0"/>
                                  </a:solidFill>
                                  <a:latin typeface="Cambria Math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cs-CZ" sz="3200" i="1">
                                  <a:solidFill>
                                    <a:srgbClr val="0070C0"/>
                                  </a:solidFill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cs-CZ" sz="36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6855" y="4581127"/>
                <a:ext cx="6269922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 w="4445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23528" y="5301208"/>
                <a:ext cx="6736781" cy="648191"/>
              </a:xfrm>
              <a:prstGeom prst="rect">
                <a:avLst/>
              </a:prstGeom>
              <a:noFill/>
              <a:ln w="44450"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sz="3200" b="0" dirty="0" smtClean="0"/>
                  <a:t>2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32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3200" b="0" i="1" smtClean="0">
                        <a:latin typeface="Cambria Math"/>
                      </a:rPr>
                      <m:t>+2</m:t>
                    </m:r>
                    <m:r>
                      <a:rPr lang="cs-CZ" sz="3200" b="0" i="1" smtClean="0">
                        <a:latin typeface="Cambria Math"/>
                      </a:rPr>
                      <m:t>𝑥</m:t>
                    </m:r>
                    <m:r>
                      <a:rPr lang="cs-CZ" sz="3200" b="0" i="1" smtClean="0">
                        <a:latin typeface="Cambria Math"/>
                      </a:rPr>
                      <m:t>−12=2</m:t>
                    </m:r>
                    <m:d>
                      <m:dPr>
                        <m:ctrlPr>
                          <a:rPr lang="cs-CZ" sz="32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32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32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−2</m:t>
                        </m:r>
                      </m:e>
                    </m:d>
                    <m:d>
                      <m:dPr>
                        <m:ctrlPr>
                          <a:rPr lang="cs-CZ" sz="3200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32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32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−</m:t>
                        </m:r>
                        <m:d>
                          <m:dPr>
                            <m:ctrlPr>
                              <a:rPr lang="cs-CZ" sz="3200" i="1" smtClean="0">
                                <a:solidFill>
                                  <a:srgbClr val="0070C0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0" i="1" smtClean="0">
                                <a:solidFill>
                                  <a:srgbClr val="0070C0"/>
                                </a:solidFill>
                                <a:latin typeface="Cambria Math"/>
                              </a:rPr>
                              <m:t>−3</m:t>
                            </m:r>
                          </m:e>
                        </m:d>
                      </m:e>
                    </m:d>
                  </m:oMath>
                </a14:m>
                <a:endParaRPr lang="cs-CZ" sz="32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5301208"/>
                <a:ext cx="6736781" cy="648191"/>
              </a:xfrm>
              <a:prstGeom prst="rect">
                <a:avLst/>
              </a:prstGeom>
              <a:blipFill rotWithShape="1">
                <a:blip r:embed="rId6"/>
                <a:stretch>
                  <a:fillRect l="-2262" t="-5660" b="-27358"/>
                </a:stretch>
              </a:blipFill>
              <a:ln w="4445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23528" y="6079245"/>
                <a:ext cx="6050311" cy="584775"/>
              </a:xfrm>
              <a:prstGeom prst="rect">
                <a:avLst/>
              </a:prstGeom>
              <a:noFill/>
              <a:ln w="44450"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sz="3200" b="0" u="dbl" dirty="0" smtClean="0"/>
                  <a:t>2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0" i="1" u="dbl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0" i="1" u="dbl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3200" b="0" i="1" u="dbl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3200" b="0" i="1" u="dbl" smtClean="0">
                        <a:latin typeface="Cambria Math"/>
                      </a:rPr>
                      <m:t>+2</m:t>
                    </m:r>
                    <m:r>
                      <a:rPr lang="cs-CZ" sz="3200" b="0" i="1" u="dbl" smtClean="0">
                        <a:latin typeface="Cambria Math"/>
                      </a:rPr>
                      <m:t>𝑥</m:t>
                    </m:r>
                    <m:r>
                      <a:rPr lang="cs-CZ" sz="3200" b="0" i="1" u="dbl" smtClean="0">
                        <a:latin typeface="Cambria Math"/>
                      </a:rPr>
                      <m:t>−12=2</m:t>
                    </m:r>
                    <m:d>
                      <m:dPr>
                        <m:ctrlPr>
                          <a:rPr lang="cs-CZ" sz="3200" i="1" u="dbl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3200" i="1" u="dbl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3200" i="1" u="dbl">
                            <a:solidFill>
                              <a:schemeClr val="tx1"/>
                            </a:solidFill>
                            <a:latin typeface="Cambria Math"/>
                          </a:rPr>
                          <m:t>−2</m:t>
                        </m:r>
                      </m:e>
                    </m:d>
                    <m:d>
                      <m:dPr>
                        <m:ctrlPr>
                          <a:rPr lang="cs-CZ" sz="3200" i="1" u="dbl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3200" i="1" u="dbl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3200" b="0" i="1" u="dbl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+3</m:t>
                        </m:r>
                      </m:e>
                    </m:d>
                  </m:oMath>
                </a14:m>
                <a:endParaRPr lang="cs-CZ" sz="3200" u="dbl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6079245"/>
                <a:ext cx="6050311" cy="584775"/>
              </a:xfrm>
              <a:prstGeom prst="rect">
                <a:avLst/>
              </a:prstGeom>
              <a:blipFill rotWithShape="1">
                <a:blip r:embed="rId7"/>
                <a:stretch>
                  <a:fillRect l="-2518" t="-12500" b="-34375"/>
                </a:stretch>
              </a:blipFill>
              <a:ln w="4445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Přímá spojnice se šipkou 9"/>
          <p:cNvCxnSpPr>
            <a:stCxn id="2" idx="3"/>
          </p:cNvCxnSpPr>
          <p:nvPr/>
        </p:nvCxnSpPr>
        <p:spPr>
          <a:xfrm flipV="1">
            <a:off x="4748345" y="836712"/>
            <a:ext cx="577655" cy="1207513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4748345" y="2044224"/>
            <a:ext cx="679367" cy="872334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4954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95536" y="188640"/>
            <a:ext cx="8640960" cy="11430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Př. 2</a:t>
            </a:r>
          </a:p>
          <a:p>
            <a:pPr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Rozložte kvadratické trojčleny a zkraťte zlomek</a:t>
            </a:r>
            <a:endParaRPr lang="cs-CZ" sz="3200" dirty="0"/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adpis 1"/>
              <p:cNvSpPr txBox="1">
                <a:spLocks/>
              </p:cNvSpPr>
              <p:nvPr/>
            </p:nvSpPr>
            <p:spPr>
              <a:xfrm>
                <a:off x="489221" y="1313140"/>
                <a:ext cx="8547275" cy="1107748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  <m:sSup>
                            <m:sSupPr>
                              <m:ctrlPr>
                                <a:rPr lang="cs-CZ" sz="32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3200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sz="32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3200" b="0" i="1" smtClean="0">
                              <a:latin typeface="Cambria Math"/>
                            </a:rPr>
                            <m:t>−7</m:t>
                          </m:r>
                          <m:r>
                            <a:rPr lang="cs-CZ" sz="32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3200" b="0" i="1" smtClean="0">
                              <a:latin typeface="Cambria Math"/>
                            </a:rPr>
                            <m:t>−4</m:t>
                          </m:r>
                        </m:num>
                        <m:den>
                          <m:sSup>
                            <m:sSupPr>
                              <m:ctrlPr>
                                <a:rPr lang="cs-CZ" sz="320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320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sz="320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3200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32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3200" b="0" i="1" smtClean="0">
                              <a:latin typeface="Cambria Math"/>
                            </a:rPr>
                            <m:t>−12</m:t>
                          </m:r>
                        </m:den>
                      </m:f>
                    </m:oMath>
                  </m:oMathPara>
                </a14:m>
                <a:endParaRPr lang="cs-CZ" sz="3200" dirty="0"/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9221" y="1313140"/>
                <a:ext cx="8547275" cy="110774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Nadpis 1"/>
              <p:cNvSpPr txBox="1">
                <a:spLocks/>
              </p:cNvSpPr>
              <p:nvPr/>
            </p:nvSpPr>
            <p:spPr>
              <a:xfrm>
                <a:off x="442378" y="2420888"/>
                <a:ext cx="8640960" cy="11430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Nejprve rozložíme kvadratický trojčlen v čitateli</a:t>
                </a:r>
                <a:endParaRPr lang="cs-CZ" sz="32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2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−7</m:t>
                      </m:r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𝑥</m:t>
                      </m:r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−4</m:t>
                      </m:r>
                    </m:oMath>
                  </m:oMathPara>
                </a14:m>
                <a:endParaRPr lang="cs-CZ" sz="3200" dirty="0"/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378" y="2420888"/>
                <a:ext cx="8640960" cy="1143000"/>
              </a:xfrm>
              <a:prstGeom prst="rect">
                <a:avLst/>
              </a:prstGeom>
              <a:blipFill rotWithShape="1">
                <a:blip r:embed="rId3"/>
                <a:stretch>
                  <a:fillRect l="-1835" t="-74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629305" y="3645024"/>
                <a:ext cx="2679644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𝐷</m:t>
                      </m:r>
                      <m:r>
                        <a:rPr lang="cs-CZ" sz="32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−4</m:t>
                      </m:r>
                      <m:r>
                        <a:rPr lang="cs-CZ" sz="3200" b="0" i="1" smtClean="0">
                          <a:latin typeface="Cambria Math"/>
                        </a:rPr>
                        <m:t>𝑎𝑐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9305" y="3645024"/>
                <a:ext cx="2679644" cy="5847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629305" y="4338060"/>
                <a:ext cx="4557081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𝐷</m:t>
                      </m:r>
                      <m:r>
                        <a:rPr lang="cs-CZ" sz="32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32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3200" b="0" i="1" smtClean="0">
                                  <a:latin typeface="Cambria Math"/>
                                </a:rPr>
                                <m:t>−7</m:t>
                              </m:r>
                            </m:e>
                          </m:d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−4</m:t>
                      </m:r>
                      <m:r>
                        <a:rPr lang="cs-CZ" sz="3200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3200" b="0" i="1" smtClean="0">
                          <a:latin typeface="Cambria Math"/>
                        </a:rPr>
                        <m:t>2</m:t>
                      </m:r>
                      <m:r>
                        <a:rPr lang="cs-CZ" sz="3200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sz="32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−4</m:t>
                          </m:r>
                        </m:e>
                      </m:d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9305" y="4338060"/>
                <a:ext cx="4557081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629303" y="5013176"/>
                <a:ext cx="2506648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𝐷</m:t>
                      </m:r>
                      <m:r>
                        <a:rPr lang="cs-CZ" sz="3200" b="0" i="1" smtClean="0">
                          <a:latin typeface="Cambria Math"/>
                        </a:rPr>
                        <m:t>=49+32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9303" y="5013176"/>
                <a:ext cx="2506648" cy="58477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56499" y="5661248"/>
                <a:ext cx="1562864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𝐷</m:t>
                      </m:r>
                      <m:r>
                        <a:rPr lang="cs-CZ" sz="3200" b="0" i="1" smtClean="0">
                          <a:latin typeface="Cambria Math"/>
                        </a:rPr>
                        <m:t>=81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6499" y="5661248"/>
                <a:ext cx="1562864" cy="58477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10214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251520" y="1340768"/>
                <a:ext cx="4824536" cy="99867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1,2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800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b="0" i="1" smtClean="0">
                                  <a:latin typeface="Cambria Math"/>
                                </a:rPr>
                                <m:t>𝐷</m:t>
                              </m:r>
                            </m:e>
                          </m:rad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−</m:t>
                          </m:r>
                          <m:d>
                            <m:dPr>
                              <m:ctrlPr>
                                <a:rPr lang="cs-CZ" sz="28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latin typeface="Cambria Math"/>
                                </a:rPr>
                                <m:t>−7</m:t>
                              </m:r>
                            </m:e>
                          </m:d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±9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2∙2</m:t>
                          </m:r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340768"/>
                <a:ext cx="4824536" cy="99867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5678065" y="188640"/>
                <a:ext cx="3435364" cy="8989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7+9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16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=4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78065" y="188640"/>
                <a:ext cx="3435364" cy="89896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004048" y="2997882"/>
                <a:ext cx="3971535" cy="8989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7−9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−2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048" y="2997882"/>
                <a:ext cx="3971535" cy="8989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se šipkou 4"/>
          <p:cNvCxnSpPr/>
          <p:nvPr/>
        </p:nvCxnSpPr>
        <p:spPr>
          <a:xfrm flipV="1">
            <a:off x="5003631" y="908720"/>
            <a:ext cx="792505" cy="1035805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5003631" y="1944523"/>
            <a:ext cx="339683" cy="1268453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Nadpis 1"/>
          <p:cNvSpPr txBox="1">
            <a:spLocks/>
          </p:cNvSpPr>
          <p:nvPr/>
        </p:nvSpPr>
        <p:spPr>
          <a:xfrm>
            <a:off x="334623" y="3703430"/>
            <a:ext cx="8640960" cy="11430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Dosadíme do vzorce</a:t>
            </a:r>
            <a:endParaRPr lang="cs-CZ" sz="3200" dirty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34623" y="4820841"/>
                <a:ext cx="6781215" cy="963212"/>
              </a:xfrm>
              <a:prstGeom prst="rect">
                <a:avLst/>
              </a:prstGeom>
              <a:noFill/>
              <a:ln w="44450"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sz="3200" b="0" dirty="0" smtClean="0"/>
                  <a:t>2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32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3200" b="0" i="1" smtClean="0">
                        <a:latin typeface="Cambria Math"/>
                      </a:rPr>
                      <m:t>−7</m:t>
                    </m:r>
                    <m:r>
                      <a:rPr lang="cs-CZ" sz="3200" b="0" i="1" smtClean="0">
                        <a:latin typeface="Cambria Math"/>
                      </a:rPr>
                      <m:t>𝑥</m:t>
                    </m:r>
                    <m:r>
                      <a:rPr lang="cs-CZ" sz="3200" b="0" i="1" smtClean="0">
                        <a:latin typeface="Cambria Math"/>
                      </a:rPr>
                      <m:t>−4=2</m:t>
                    </m:r>
                    <m:d>
                      <m:dPr>
                        <m:ctrlPr>
                          <a:rPr lang="cs-CZ" sz="32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32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32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−4</m:t>
                        </m:r>
                      </m:e>
                    </m:d>
                    <m:d>
                      <m:dPr>
                        <m:ctrlPr>
                          <a:rPr lang="cs-CZ" sz="3200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32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32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−</m:t>
                        </m:r>
                        <m:d>
                          <m:dPr>
                            <m:ctrlPr>
                              <a:rPr lang="cs-CZ" sz="3200" i="1" smtClean="0">
                                <a:solidFill>
                                  <a:srgbClr val="0070C0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3200" b="0" i="1" smtClean="0">
                                <a:solidFill>
                                  <a:srgbClr val="0070C0"/>
                                </a:solidFill>
                                <a:latin typeface="Cambria Math"/>
                              </a:rPr>
                              <m:t>−</m:t>
                            </m:r>
                            <m:f>
                              <m:fPr>
                                <m:ctrlPr>
                                  <a:rPr lang="cs-CZ" sz="3200" b="0" i="1" smtClean="0">
                                    <a:solidFill>
                                      <a:srgbClr val="0070C0"/>
                                    </a:solidFill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200" b="0" i="1" smtClean="0">
                                    <a:solidFill>
                                      <a:srgbClr val="0070C0"/>
                                    </a:solidFill>
                                    <a:latin typeface="Cambria Math"/>
                                  </a:rPr>
                                  <m:t>1</m:t>
                                </m:r>
                              </m:num>
                              <m:den>
                                <m:r>
                                  <a:rPr lang="cs-CZ" sz="3200" b="0" i="1" smtClean="0">
                                    <a:solidFill>
                                      <a:srgbClr val="0070C0"/>
                                    </a:solidFill>
                                    <a:latin typeface="Cambria Math"/>
                                  </a:rPr>
                                  <m:t>2</m:t>
                                </m:r>
                              </m:den>
                            </m:f>
                          </m:e>
                        </m:d>
                      </m:e>
                    </m:d>
                  </m:oMath>
                </a14:m>
                <a:endParaRPr lang="cs-CZ" sz="32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623" y="4820841"/>
                <a:ext cx="6781215" cy="963212"/>
              </a:xfrm>
              <a:prstGeom prst="rect">
                <a:avLst/>
              </a:prstGeom>
              <a:blipFill rotWithShape="1">
                <a:blip r:embed="rId5"/>
                <a:stretch>
                  <a:fillRect l="-2338" b="-1899"/>
                </a:stretch>
              </a:blipFill>
              <a:ln w="4445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34623" y="5877272"/>
                <a:ext cx="6001002" cy="847155"/>
              </a:xfrm>
              <a:prstGeom prst="rect">
                <a:avLst/>
              </a:prstGeom>
              <a:noFill/>
              <a:ln w="44450"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sz="3200" b="0" dirty="0" smtClean="0"/>
                  <a:t>2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32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3200" b="0" i="1" smtClean="0">
                        <a:latin typeface="Cambria Math"/>
                      </a:rPr>
                      <m:t>−7</m:t>
                    </m:r>
                    <m:r>
                      <a:rPr lang="cs-CZ" sz="3200" b="0" i="1" smtClean="0">
                        <a:latin typeface="Cambria Math"/>
                      </a:rPr>
                      <m:t>𝑥</m:t>
                    </m:r>
                    <m:r>
                      <a:rPr lang="cs-CZ" sz="3200" b="0" i="1" smtClean="0">
                        <a:latin typeface="Cambria Math"/>
                      </a:rPr>
                      <m:t>−4=2</m:t>
                    </m:r>
                    <m:d>
                      <m:dPr>
                        <m:ctrlPr>
                          <a:rPr lang="cs-CZ" sz="32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32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32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−4</m:t>
                        </m:r>
                      </m:e>
                    </m:d>
                    <m:d>
                      <m:dPr>
                        <m:ctrlPr>
                          <a:rPr lang="cs-CZ" sz="3200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32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32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+</m:t>
                        </m:r>
                        <m:f>
                          <m:fPr>
                            <m:ctrlPr>
                              <a:rPr lang="cs-CZ" sz="32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2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3200" b="0" i="1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2</m:t>
                            </m:r>
                          </m:den>
                        </m:f>
                      </m:e>
                    </m:d>
                  </m:oMath>
                </a14:m>
                <a:endParaRPr lang="cs-CZ" sz="32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623" y="5877272"/>
                <a:ext cx="6001002" cy="847155"/>
              </a:xfrm>
              <a:prstGeom prst="rect">
                <a:avLst/>
              </a:prstGeom>
              <a:blipFill rotWithShape="1">
                <a:blip r:embed="rId6"/>
                <a:stretch>
                  <a:fillRect l="-2642" b="-7914"/>
                </a:stretch>
              </a:blipFill>
              <a:ln w="4445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46855" y="4288739"/>
                <a:ext cx="6269922" cy="584775"/>
              </a:xfrm>
              <a:prstGeom prst="rect">
                <a:avLst/>
              </a:prstGeom>
              <a:noFill/>
              <a:ln w="44450">
                <a:noFill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𝑎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+</m:t>
                      </m:r>
                      <m:r>
                        <a:rPr lang="cs-CZ" sz="3200" b="0" i="1" smtClean="0">
                          <a:latin typeface="Cambria Math"/>
                        </a:rPr>
                        <m:t>𝑏𝑥</m:t>
                      </m:r>
                      <m:r>
                        <a:rPr lang="cs-CZ" sz="3200" b="0" i="1" smtClean="0">
                          <a:latin typeface="Cambria Math"/>
                        </a:rPr>
                        <m:t>+</m:t>
                      </m:r>
                      <m:r>
                        <a:rPr lang="cs-CZ" sz="3200" b="0" i="1" smtClean="0">
                          <a:latin typeface="Cambria Math"/>
                        </a:rPr>
                        <m:t>𝑐</m:t>
                      </m:r>
                      <m:r>
                        <a:rPr lang="cs-CZ" sz="3200" b="0" i="1" smtClean="0">
                          <a:latin typeface="Cambria Math"/>
                        </a:rPr>
                        <m:t>=</m:t>
                      </m:r>
                      <m:r>
                        <a:rPr lang="cs-CZ" sz="3200" b="0" i="1" smtClean="0">
                          <a:latin typeface="Cambria Math"/>
                        </a:rPr>
                        <m:t>𝑎</m:t>
                      </m:r>
                      <m:d>
                        <m:dPr>
                          <m:ctrlPr>
                            <a:rPr lang="cs-CZ" sz="32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32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32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</m:t>
                          </m:r>
                          <m:sSub>
                            <m:sSubPr>
                              <m:ctrlPr>
                                <a:rPr lang="cs-CZ" sz="3200" i="1" smtClean="0">
                                  <a:solidFill>
                                    <a:srgbClr val="0070C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i="1">
                                  <a:solidFill>
                                    <a:srgbClr val="0070C0"/>
                                  </a:solidFill>
                                  <a:latin typeface="Cambria Math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cs-CZ" sz="3200" i="1">
                                  <a:solidFill>
                                    <a:srgbClr val="0070C0"/>
                                  </a:solidFill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e>
                      </m:d>
                      <m:d>
                        <m:dPr>
                          <m:ctrlPr>
                            <a:rPr lang="cs-CZ" sz="32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32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32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</m:t>
                          </m:r>
                          <m:sSub>
                            <m:sSubPr>
                              <m:ctrlPr>
                                <a:rPr lang="cs-CZ" sz="3200" i="1" smtClean="0">
                                  <a:solidFill>
                                    <a:srgbClr val="0070C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i="1">
                                  <a:solidFill>
                                    <a:srgbClr val="0070C0"/>
                                  </a:solidFill>
                                  <a:latin typeface="Cambria Math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cs-CZ" sz="3200" i="1">
                                  <a:solidFill>
                                    <a:srgbClr val="0070C0"/>
                                  </a:solidFill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cs-CZ" sz="36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6855" y="4288739"/>
                <a:ext cx="6269922" cy="58477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 w="4445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80871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11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 txBox="1">
                <a:spLocks/>
              </p:cNvSpPr>
              <p:nvPr/>
            </p:nvSpPr>
            <p:spPr>
              <a:xfrm>
                <a:off x="251520" y="116632"/>
                <a:ext cx="8640960" cy="1143000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Dále rozložíme kvadratický trojčlen ve jmenovateli</a:t>
                </a:r>
                <a:endParaRPr lang="cs-CZ" sz="32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−</m:t>
                      </m:r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𝑥</m:t>
                      </m:r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−12</m:t>
                      </m:r>
                    </m:oMath>
                  </m:oMathPara>
                </a14:m>
                <a:endParaRPr lang="cs-CZ" sz="3200" dirty="0"/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16632"/>
                <a:ext cx="8640960" cy="1143000"/>
              </a:xfrm>
              <a:prstGeom prst="rect">
                <a:avLst/>
              </a:prstGeom>
              <a:blipFill rotWithShape="1">
                <a:blip r:embed="rId2"/>
                <a:stretch>
                  <a:fillRect l="-1763" t="-7447" r="-7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456307" y="1255934"/>
                <a:ext cx="2679644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𝐷</m:t>
                      </m:r>
                      <m:r>
                        <a:rPr lang="cs-CZ" sz="32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−4</m:t>
                      </m:r>
                      <m:r>
                        <a:rPr lang="cs-CZ" sz="3200" b="0" i="1" smtClean="0">
                          <a:latin typeface="Cambria Math"/>
                        </a:rPr>
                        <m:t>𝑎𝑐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6307" y="1255934"/>
                <a:ext cx="2679644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56307" y="1948970"/>
                <a:ext cx="4784708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𝐷</m:t>
                      </m:r>
                      <m:r>
                        <a:rPr lang="cs-CZ" sz="32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32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3200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−4</m:t>
                      </m:r>
                      <m:r>
                        <a:rPr lang="cs-CZ" sz="3200" b="0" i="1" smtClean="0">
                          <a:latin typeface="Cambria Math"/>
                          <a:ea typeface="Cambria Math"/>
                        </a:rPr>
                        <m:t>∙1∙</m:t>
                      </m:r>
                      <m:d>
                        <m:dPr>
                          <m:ctrlPr>
                            <a:rPr lang="cs-CZ" sz="3200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−12</m:t>
                          </m:r>
                        </m:e>
                      </m:d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6307" y="1948970"/>
                <a:ext cx="4784708" cy="5847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56305" y="2624086"/>
                <a:ext cx="2279022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𝐷</m:t>
                      </m:r>
                      <m:r>
                        <a:rPr lang="cs-CZ" sz="3200" b="0" i="1" smtClean="0">
                          <a:latin typeface="Cambria Math"/>
                        </a:rPr>
                        <m:t>=1+48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6305" y="2624086"/>
                <a:ext cx="2279022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83501" y="3272158"/>
                <a:ext cx="1562864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𝐷</m:t>
                      </m:r>
                      <m:r>
                        <a:rPr lang="cs-CZ" sz="3200" b="0" i="1" smtClean="0">
                          <a:latin typeface="Cambria Math"/>
                        </a:rPr>
                        <m:t>=49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3501" y="3272158"/>
                <a:ext cx="1562864" cy="58477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28829" y="4123617"/>
                <a:ext cx="4824536" cy="99867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1,2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800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b="0" i="1" smtClean="0">
                                  <a:latin typeface="Cambria Math"/>
                                </a:rPr>
                                <m:t>𝐷</m:t>
                              </m:r>
                            </m:e>
                          </m:rad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sz="2800" b="0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−</m:t>
                          </m:r>
                          <m:d>
                            <m:dPr>
                              <m:ctrlPr>
                                <a:rPr lang="cs-CZ" sz="28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±7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  <a:ea typeface="Cambria Math"/>
                            </a:rPr>
                            <m:t>2∙1</m:t>
                          </m:r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8829" y="4123617"/>
                <a:ext cx="4824536" cy="99867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655374" y="2971489"/>
                <a:ext cx="3236592" cy="8989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1+7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=4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5374" y="2971489"/>
                <a:ext cx="3236592" cy="89896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981357" y="5780731"/>
                <a:ext cx="3780266" cy="9017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1−7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−6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2800" b="0" i="1" smtClean="0">
                          <a:latin typeface="Cambria Math"/>
                        </a:rPr>
                        <m:t>=−3</m:t>
                      </m:r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1357" y="5780731"/>
                <a:ext cx="3780266" cy="90178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Přímá spojnice se šipkou 9"/>
          <p:cNvCxnSpPr/>
          <p:nvPr/>
        </p:nvCxnSpPr>
        <p:spPr>
          <a:xfrm flipV="1">
            <a:off x="4980940" y="3691569"/>
            <a:ext cx="792505" cy="1035805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4980940" y="4727372"/>
            <a:ext cx="339683" cy="1268453"/>
          </a:xfrm>
          <a:prstGeom prst="straightConnector1">
            <a:avLst/>
          </a:prstGeom>
          <a:ln w="222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2997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34623" y="116632"/>
            <a:ext cx="8640960" cy="11430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0"/>
              </a:spcBef>
              <a:defRPr/>
            </a:pPr>
            <a:r>
              <a:rPr lang="cs-CZ" sz="3200" dirty="0" smtClean="0">
                <a:latin typeface="Times New Roman" pitchFamily="18" charset="0"/>
                <a:ea typeface="+mj-ea"/>
                <a:cs typeface="Times New Roman" pitchFamily="18" charset="0"/>
              </a:rPr>
              <a:t>Dosadíme do vzorce</a:t>
            </a:r>
            <a:endParaRPr lang="cs-CZ" sz="3200" dirty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2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11560" y="1412776"/>
                <a:ext cx="6154505" cy="648191"/>
              </a:xfrm>
              <a:prstGeom prst="rect">
                <a:avLst/>
              </a:prstGeom>
              <a:noFill/>
              <a:ln w="44450">
                <a:noFill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−</m:t>
                      </m:r>
                      <m:r>
                        <a:rPr lang="cs-CZ" sz="3200" b="0" i="1" smtClean="0">
                          <a:latin typeface="Cambria Math"/>
                        </a:rPr>
                        <m:t>𝑥</m:t>
                      </m:r>
                      <m:r>
                        <a:rPr lang="cs-CZ" sz="3200" b="0" i="1" smtClean="0">
                          <a:latin typeface="Cambria Math"/>
                        </a:rPr>
                        <m:t>−12=</m:t>
                      </m:r>
                      <m:d>
                        <m:dPr>
                          <m:ctrlPr>
                            <a:rPr lang="cs-CZ" sz="32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32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32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−4</m:t>
                          </m:r>
                        </m:e>
                      </m:d>
                      <m:d>
                        <m:dPr>
                          <m:ctrlPr>
                            <a:rPr lang="cs-CZ" sz="32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32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32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</m:t>
                          </m:r>
                          <m:d>
                            <m:dPr>
                              <m:ctrlPr>
                                <a:rPr lang="cs-CZ" sz="3200" i="1" smtClean="0">
                                  <a:solidFill>
                                    <a:srgbClr val="0070C0"/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3200" b="0" i="1" smtClean="0">
                                  <a:solidFill>
                                    <a:srgbClr val="0070C0"/>
                                  </a:solidFill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1412776"/>
                <a:ext cx="6154505" cy="64819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 w="4445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611560" y="2132856"/>
                <a:ext cx="5479642" cy="584775"/>
              </a:xfrm>
              <a:prstGeom prst="rect">
                <a:avLst/>
              </a:prstGeom>
              <a:noFill/>
              <a:ln w="44450">
                <a:noFill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−</m:t>
                      </m:r>
                      <m:r>
                        <a:rPr lang="cs-CZ" sz="3200" b="0" i="1" smtClean="0">
                          <a:latin typeface="Cambria Math"/>
                        </a:rPr>
                        <m:t>𝑥</m:t>
                      </m:r>
                      <m:r>
                        <a:rPr lang="cs-CZ" sz="3200" b="0" i="1" smtClean="0">
                          <a:latin typeface="Cambria Math"/>
                        </a:rPr>
                        <m:t>−12=</m:t>
                      </m:r>
                      <m:d>
                        <m:dPr>
                          <m:ctrlPr>
                            <a:rPr lang="cs-CZ" sz="32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32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32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−4</m:t>
                          </m:r>
                        </m:e>
                      </m:d>
                      <m:d>
                        <m:dPr>
                          <m:ctrlPr>
                            <a:rPr lang="cs-CZ" sz="32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32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32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+3</m:t>
                          </m:r>
                        </m:e>
                      </m:d>
                    </m:oMath>
                  </m:oMathPara>
                </a14:m>
                <a:endParaRPr lang="cs-CZ" sz="3200" i="1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2132856"/>
                <a:ext cx="5479642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 w="4445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46855" y="701941"/>
                <a:ext cx="6269922" cy="584775"/>
              </a:xfrm>
              <a:prstGeom prst="rect">
                <a:avLst/>
              </a:prstGeom>
              <a:noFill/>
              <a:ln w="44450">
                <a:noFill/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𝑎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latin typeface="Cambria Math"/>
                        </a:rPr>
                        <m:t>+</m:t>
                      </m:r>
                      <m:r>
                        <a:rPr lang="cs-CZ" sz="3200" b="0" i="1" smtClean="0">
                          <a:latin typeface="Cambria Math"/>
                        </a:rPr>
                        <m:t>𝑏𝑥</m:t>
                      </m:r>
                      <m:r>
                        <a:rPr lang="cs-CZ" sz="3200" b="0" i="1" smtClean="0">
                          <a:latin typeface="Cambria Math"/>
                        </a:rPr>
                        <m:t>+</m:t>
                      </m:r>
                      <m:r>
                        <a:rPr lang="cs-CZ" sz="3200" b="0" i="1" smtClean="0">
                          <a:latin typeface="Cambria Math"/>
                        </a:rPr>
                        <m:t>𝑐</m:t>
                      </m:r>
                      <m:r>
                        <a:rPr lang="cs-CZ" sz="3200" b="0" i="1" smtClean="0">
                          <a:latin typeface="Cambria Math"/>
                        </a:rPr>
                        <m:t>=</m:t>
                      </m:r>
                      <m:r>
                        <a:rPr lang="cs-CZ" sz="3200" b="0" i="1" smtClean="0">
                          <a:latin typeface="Cambria Math"/>
                        </a:rPr>
                        <m:t>𝑎</m:t>
                      </m:r>
                      <m:d>
                        <m:dPr>
                          <m:ctrlPr>
                            <a:rPr lang="cs-CZ" sz="320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32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32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</m:t>
                          </m:r>
                          <m:sSub>
                            <m:sSubPr>
                              <m:ctrlPr>
                                <a:rPr lang="cs-CZ" sz="3200" i="1" smtClean="0">
                                  <a:solidFill>
                                    <a:srgbClr val="0070C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i="1">
                                  <a:solidFill>
                                    <a:srgbClr val="0070C0"/>
                                  </a:solidFill>
                                  <a:latin typeface="Cambria Math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cs-CZ" sz="3200" i="1">
                                  <a:solidFill>
                                    <a:srgbClr val="0070C0"/>
                                  </a:solidFill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e>
                      </m:d>
                      <m:d>
                        <m:dPr>
                          <m:ctrlPr>
                            <a:rPr lang="cs-CZ" sz="32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32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3200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</m:t>
                          </m:r>
                          <m:sSub>
                            <m:sSubPr>
                              <m:ctrlPr>
                                <a:rPr lang="cs-CZ" sz="3200" i="1" smtClean="0">
                                  <a:solidFill>
                                    <a:srgbClr val="0070C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i="1">
                                  <a:solidFill>
                                    <a:srgbClr val="0070C0"/>
                                  </a:solidFill>
                                  <a:latin typeface="Cambria Math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cs-CZ" sz="3200" i="1">
                                  <a:solidFill>
                                    <a:srgbClr val="0070C0"/>
                                  </a:solidFill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e>
                      </m:d>
                    </m:oMath>
                  </m:oMathPara>
                </a14:m>
                <a:endParaRPr lang="cs-CZ" sz="36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6855" y="701941"/>
                <a:ext cx="6269922" cy="5847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 w="44450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Nadpis 1"/>
              <p:cNvSpPr txBox="1">
                <a:spLocks/>
              </p:cNvSpPr>
              <p:nvPr/>
            </p:nvSpPr>
            <p:spPr>
              <a:xfrm>
                <a:off x="334623" y="3212976"/>
                <a:ext cx="5965569" cy="1107748"/>
              </a:xfrm>
              <a:prstGeom prst="rect">
                <a:avLst/>
              </a:prstGeom>
            </p:spPr>
            <p:txBody>
              <a:bodyPr/>
              <a:lstStyle/>
              <a:p>
                <a:pPr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  <m:sSup>
                            <m:sSupPr>
                              <m:ctrlPr>
                                <a:rPr lang="cs-CZ" sz="32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3200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sz="32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3200" b="0" i="1" smtClean="0">
                              <a:latin typeface="Cambria Math"/>
                            </a:rPr>
                            <m:t>−7</m:t>
                          </m:r>
                          <m:r>
                            <a:rPr lang="cs-CZ" sz="32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3200" b="0" i="1" smtClean="0">
                              <a:latin typeface="Cambria Math"/>
                            </a:rPr>
                            <m:t>−4</m:t>
                          </m:r>
                        </m:num>
                        <m:den>
                          <m:sSup>
                            <m:sSupPr>
                              <m:ctrlPr>
                                <a:rPr lang="cs-CZ" sz="320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320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sz="320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3200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32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3200" b="0" i="1" smtClean="0">
                              <a:latin typeface="Cambria Math"/>
                            </a:rPr>
                            <m:t>−12</m:t>
                          </m:r>
                        </m:den>
                      </m:f>
                      <m:r>
                        <a:rPr lang="cs-CZ" sz="32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  <m:d>
                            <m:dPr>
                              <m:ctrlPr>
                                <a:rPr lang="cs-CZ" sz="32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3200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3200" b="0" i="1" smtClean="0">
                                  <a:latin typeface="Cambria Math"/>
                                </a:rPr>
                                <m:t>−4</m:t>
                              </m:r>
                            </m:e>
                          </m:d>
                          <m:d>
                            <m:dPr>
                              <m:ctrlPr>
                                <a:rPr lang="cs-CZ" sz="32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3200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3200" b="0" i="1" smtClean="0">
                                  <a:latin typeface="Cambria Math"/>
                                </a:rPr>
                                <m:t>+</m:t>
                              </m:r>
                              <m:f>
                                <m:fPr>
                                  <m:ctrlPr>
                                    <a:rPr lang="cs-CZ" sz="3200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3200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3200" b="0" i="1" smtClean="0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num>
                        <m:den>
                          <m:d>
                            <m:dPr>
                              <m:ctrlPr>
                                <a:rPr lang="cs-CZ" sz="32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3200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3200" b="0" i="1" smtClean="0">
                                  <a:latin typeface="Cambria Math"/>
                                </a:rPr>
                                <m:t>−4</m:t>
                              </m:r>
                            </m:e>
                          </m:d>
                          <m:d>
                            <m:dPr>
                              <m:ctrlPr>
                                <a:rPr lang="cs-CZ" sz="3200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3200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3200" b="0" i="1" smtClean="0">
                                  <a:latin typeface="Cambria Math"/>
                                </a:rPr>
                                <m:t>+3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sz="3200" dirty="0"/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4623" y="3212976"/>
                <a:ext cx="5965569" cy="1107748"/>
              </a:xfrm>
              <a:prstGeom prst="rect">
                <a:avLst/>
              </a:prstGeom>
              <a:blipFill rotWithShape="1">
                <a:blip r:embed="rId5"/>
                <a:stretch>
                  <a:fillRect b="-230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 flipV="1">
            <a:off x="3419872" y="3429000"/>
            <a:ext cx="1235231" cy="50405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3351381" y="4149080"/>
            <a:ext cx="1364635" cy="43204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6228184" y="3222605"/>
                <a:ext cx="3024336" cy="142090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i="1">
                              <a:latin typeface="Cambria Math"/>
                            </a:rPr>
                            <m:t>2</m:t>
                          </m:r>
                          <m:d>
                            <m:dPr>
                              <m:ctrlPr>
                                <a:rPr lang="cs-CZ" sz="3200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3200" i="1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3200" i="1">
                                  <a:latin typeface="Cambria Math"/>
                                </a:rPr>
                                <m:t>+</m:t>
                              </m:r>
                              <m:f>
                                <m:fPr>
                                  <m:ctrlPr>
                                    <a:rPr lang="cs-CZ" sz="3200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3200" i="1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3200" i="1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num>
                        <m:den>
                          <m:d>
                            <m:dPr>
                              <m:ctrlPr>
                                <a:rPr lang="cs-CZ" sz="3200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3200" i="1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3200" i="1">
                                  <a:latin typeface="Cambria Math"/>
                                </a:rPr>
                                <m:t>+3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8184" y="3222605"/>
                <a:ext cx="3024336" cy="142090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08330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1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15586" y="260648"/>
            <a:ext cx="8136904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latin typeface="Cambria Math"/>
                <a:ea typeface="Cambria Math"/>
                <a:cs typeface="Times New Roman" pitchFamily="18" charset="0"/>
              </a:rPr>
              <a:t>Použité zdroje: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22326" y="1061120"/>
            <a:ext cx="8136904" cy="648072"/>
          </a:xfrm>
          <a:prstGeom prst="rect">
            <a:avLst/>
          </a:prstGeom>
        </p:spPr>
        <p:txBody>
          <a:bodyPr/>
          <a:lstStyle/>
          <a:p>
            <a:pPr lvl="0">
              <a:spcBef>
                <a:spcPct val="0"/>
              </a:spcBef>
              <a:defRPr/>
            </a:pPr>
            <a:r>
              <a:rPr lang="cs-CZ" sz="3600" dirty="0"/>
              <a:t>Veškerý text je dílem autora </a:t>
            </a:r>
            <a:r>
              <a:rPr lang="cs-CZ" sz="3600" dirty="0" smtClean="0"/>
              <a:t>materiálu.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9129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1361</TotalTime>
  <Words>813</Words>
  <Application>Microsoft Office PowerPoint</Application>
  <PresentationFormat>Předvádění na obrazovce (4:3)</PresentationFormat>
  <Paragraphs>74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BANKOVNÍ PRODUKTY</dc:title>
  <dc:creator>dostalkovaveronika</dc:creator>
  <cp:lastModifiedBy>uzivatel</cp:lastModifiedBy>
  <cp:revision>159</cp:revision>
  <dcterms:created xsi:type="dcterms:W3CDTF">2012-06-26T05:52:08Z</dcterms:created>
  <dcterms:modified xsi:type="dcterms:W3CDTF">2013-02-07T07:27:48Z</dcterms:modified>
</cp:coreProperties>
</file>