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12"/>
  </p:notesMasterIdLst>
  <p:sldIdLst>
    <p:sldId id="278" r:id="rId2"/>
    <p:sldId id="277" r:id="rId3"/>
    <p:sldId id="279" r:id="rId4"/>
    <p:sldId id="292" r:id="rId5"/>
    <p:sldId id="282" r:id="rId6"/>
    <p:sldId id="288" r:id="rId7"/>
    <p:sldId id="289" r:id="rId8"/>
    <p:sldId id="290" r:id="rId9"/>
    <p:sldId id="291" r:id="rId10"/>
    <p:sldId id="29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A9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74E371-9844-4D4C-8E4F-09D86A1EE47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35FEC4-51BA-475F-BC0A-98088F5B3A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5273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3414803642"/>
              </p:ext>
            </p:extLst>
          </p:nvPr>
        </p:nvGraphicFramePr>
        <p:xfrm>
          <a:off x="928662" y="1214422"/>
          <a:ext cx="7278502" cy="4352926"/>
        </p:xfrm>
        <a:graphic>
          <a:graphicData uri="http://schemas.openxmlformats.org/drawingml/2006/table">
            <a:tbl>
              <a:tblPr/>
              <a:tblGrid>
                <a:gridCol w="2345446"/>
                <a:gridCol w="4933056"/>
              </a:tblGrid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Tomáš 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Rachůnek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3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Rovnice s neznámou pod odmocninou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18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Rovnice a nerovnice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 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Říjen 2012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/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381548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Záměrem této sady výukových materiálů s názvem </a:t>
            </a:r>
            <a:r>
              <a:rPr lang="cs-CZ" sz="2800" u="sng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Rovnice a nerovnice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je seznámit žáky s různými typy rovnic a jejich řešením. Sada j</a:t>
            </a:r>
            <a:r>
              <a:rPr lang="cs-CZ" sz="2800" dirty="0" smtClean="0">
                <a:latin typeface="Arial" charset="0"/>
                <a:cs typeface="Arial" charset="0"/>
              </a:rPr>
              <a:t>e vhodná pro přímou výuku i k samostudiu</a:t>
            </a:r>
            <a:endParaRPr lang="cs-CZ" sz="28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Jednotlivé </a:t>
            </a:r>
            <a:r>
              <a:rPr lang="cs-CZ" sz="28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DUMy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jsou určeny pro žáky 1. ročníku nástavbového studia oboru podnikání. </a:t>
            </a: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latin typeface="Arial" charset="0"/>
                <a:cs typeface="Arial" charset="0"/>
              </a:rPr>
              <a:t>Tato prezentace </a:t>
            </a:r>
            <a:r>
              <a:rPr lang="en-US" sz="2800" dirty="0" smtClean="0">
                <a:latin typeface="Arial" charset="0"/>
                <a:cs typeface="Arial" charset="0"/>
              </a:rPr>
              <a:t>je </a:t>
            </a:r>
            <a:r>
              <a:rPr lang="cs-CZ" sz="2800" dirty="0" smtClean="0">
                <a:latin typeface="Arial" charset="0"/>
                <a:cs typeface="Arial" charset="0"/>
              </a:rPr>
              <a:t>zaměřena na rovnice s neznámou pod odmocninou</a:t>
            </a:r>
            <a:endParaRPr lang="cs-CZ" sz="2800" u="sng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23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45840" y="62068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88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Rovnice s neznámou pod odmocninou</a:t>
            </a:r>
            <a:endParaRPr kumimoji="0" lang="cs-CZ" sz="88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188640"/>
            <a:ext cx="8640960" cy="114300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Postup:</a:t>
            </a:r>
          </a:p>
          <a:p>
            <a:pPr>
              <a:spcBef>
                <a:spcPct val="0"/>
              </a:spcBef>
              <a:defRPr/>
            </a:pPr>
            <a:endParaRPr lang="cs-CZ" sz="3200" dirty="0"/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81328" y="908720"/>
            <a:ext cx="8640960" cy="1143000"/>
          </a:xfrm>
          <a:prstGeom prst="rect">
            <a:avLst/>
          </a:prstGeom>
        </p:spPr>
        <p:txBody>
          <a:bodyPr/>
          <a:lstStyle/>
          <a:p>
            <a:pPr marL="444500" indent="-444500">
              <a:spcBef>
                <a:spcPct val="0"/>
              </a:spcBef>
              <a:defRPr/>
            </a:pP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1. Nejprve upravíme rovnici tak, aby na jedné straně zůstala pouze odmocnina a zbytek převedeme na druhou stranu</a:t>
            </a:r>
            <a:endParaRPr lang="cs-CZ" sz="32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71453" y="2636912"/>
            <a:ext cx="8640960" cy="1143000"/>
          </a:xfrm>
          <a:prstGeom prst="rect">
            <a:avLst/>
          </a:prstGeom>
        </p:spPr>
        <p:txBody>
          <a:bodyPr/>
          <a:lstStyle/>
          <a:p>
            <a:pPr marL="444500" indent="-444500">
              <a:spcBef>
                <a:spcPct val="0"/>
              </a:spcBef>
              <a:defRPr/>
            </a:pPr>
            <a:r>
              <a:rPr lang="cs-CZ" sz="3200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. Obě strany rovnice umocníme na druhou</a:t>
            </a:r>
            <a:endParaRPr lang="cs-CZ" sz="32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67509" y="3429000"/>
            <a:ext cx="8640960" cy="648072"/>
          </a:xfrm>
          <a:prstGeom prst="rect">
            <a:avLst/>
          </a:prstGeom>
        </p:spPr>
        <p:txBody>
          <a:bodyPr/>
          <a:lstStyle/>
          <a:p>
            <a:pPr marL="444500" indent="-444500">
              <a:spcBef>
                <a:spcPct val="0"/>
              </a:spcBef>
              <a:defRPr/>
            </a:pP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3. Rovnici upravíme a vyřešíme</a:t>
            </a:r>
            <a:endParaRPr lang="cs-CZ" sz="32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81328" y="4149080"/>
            <a:ext cx="8640960" cy="648072"/>
          </a:xfrm>
          <a:prstGeom prst="rect">
            <a:avLst/>
          </a:prstGeom>
        </p:spPr>
        <p:txBody>
          <a:bodyPr/>
          <a:lstStyle/>
          <a:p>
            <a:pPr marL="444500" indent="-444500">
              <a:spcBef>
                <a:spcPct val="0"/>
              </a:spcBef>
              <a:defRPr/>
            </a:pPr>
            <a:r>
              <a:rPr lang="cs-CZ" sz="3200" dirty="0">
                <a:latin typeface="Times New Roman" pitchFamily="18" charset="0"/>
                <a:ea typeface="+mj-ea"/>
                <a:cs typeface="Times New Roman" pitchFamily="18" charset="0"/>
              </a:rPr>
              <a:t>4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. Provedeme zkoušku</a:t>
            </a:r>
            <a:endParaRPr lang="cs-CZ" sz="32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248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 txBox="1">
                <a:spLocks/>
              </p:cNvSpPr>
              <p:nvPr/>
            </p:nvSpPr>
            <p:spPr>
              <a:xfrm>
                <a:off x="395536" y="188640"/>
                <a:ext cx="8640960" cy="1143000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cs-CZ" sz="32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Př. 1</a:t>
                </a:r>
              </a:p>
              <a:p>
                <a:pPr>
                  <a:spcBef>
                    <a:spcPct val="0"/>
                  </a:spcBef>
                  <a:defRPr/>
                </a:pPr>
                <a:r>
                  <a:rPr lang="cs-CZ" sz="32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Vyřešte rovnici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320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cs-CZ" sz="32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10−</m:t>
                        </m:r>
                        <m:r>
                          <a:rPr lang="cs-CZ" sz="32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e>
                    </m:rad>
                    <m:r>
                      <a:rPr lang="cs-CZ" sz="32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−2=</m:t>
                    </m:r>
                    <m:r>
                      <a:rPr lang="cs-CZ" sz="32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𝑥</m:t>
                    </m:r>
                  </m:oMath>
                </a14:m>
                <a:endParaRPr lang="cs-CZ" sz="32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88640"/>
                <a:ext cx="8640960" cy="1143000"/>
              </a:xfrm>
              <a:prstGeom prst="rect">
                <a:avLst/>
              </a:prstGeom>
              <a:blipFill rotWithShape="1">
                <a:blip r:embed="rId2"/>
                <a:stretch>
                  <a:fillRect l="-1835" t="-7487" b="-139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Nadpis 1"/>
          <p:cNvSpPr txBox="1">
            <a:spLocks/>
          </p:cNvSpPr>
          <p:nvPr/>
        </p:nvSpPr>
        <p:spPr>
          <a:xfrm>
            <a:off x="489221" y="1916832"/>
            <a:ext cx="8640960" cy="1143000"/>
          </a:xfrm>
          <a:prstGeom prst="rect">
            <a:avLst/>
          </a:prstGeom>
        </p:spPr>
        <p:txBody>
          <a:bodyPr/>
          <a:lstStyle/>
          <a:p>
            <a:pPr marL="444500" indent="-444500">
              <a:spcBef>
                <a:spcPct val="0"/>
              </a:spcBef>
              <a:defRPr/>
            </a:pP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1. Nejprve upravíme rovnici tak, aby na jedné straně zůstala pouze odmocnina a zbytek převedeme na druhou stranu</a:t>
            </a:r>
            <a:endParaRPr lang="cs-CZ" sz="32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Nadpis 1"/>
              <p:cNvSpPr txBox="1">
                <a:spLocks/>
              </p:cNvSpPr>
              <p:nvPr/>
            </p:nvSpPr>
            <p:spPr>
              <a:xfrm>
                <a:off x="395535" y="3573016"/>
                <a:ext cx="8547275" cy="1107748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10−</m:t>
                          </m:r>
                          <m:r>
                            <a:rPr lang="cs-CZ" sz="3200" b="0" i="1" smtClean="0">
                              <a:latin typeface="Cambria Math"/>
                            </a:rPr>
                            <m:t>𝑥</m:t>
                          </m:r>
                        </m:e>
                      </m:rad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r>
                        <a:rPr lang="cs-CZ" sz="3200" b="0" i="1" smtClean="0">
                          <a:latin typeface="Cambria Math"/>
                        </a:rPr>
                        <m:t>𝑥</m:t>
                      </m:r>
                      <m:r>
                        <a:rPr lang="cs-CZ" sz="3200" b="0" i="1" smtClean="0">
                          <a:latin typeface="Cambria Math"/>
                        </a:rPr>
                        <m:t>+2</m:t>
                      </m:r>
                    </m:oMath>
                  </m:oMathPara>
                </a14:m>
                <a:endParaRPr lang="cs-CZ" sz="32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5" y="3573016"/>
                <a:ext cx="8547275" cy="110774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18899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 txBox="1">
                <a:spLocks/>
              </p:cNvSpPr>
              <p:nvPr/>
            </p:nvSpPr>
            <p:spPr>
              <a:xfrm>
                <a:off x="395536" y="188640"/>
                <a:ext cx="8640960" cy="1143000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cs-CZ" sz="32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Př. 1</a:t>
                </a:r>
              </a:p>
              <a:p>
                <a:pPr>
                  <a:spcBef>
                    <a:spcPct val="0"/>
                  </a:spcBef>
                  <a:defRPr/>
                </a:pPr>
                <a:r>
                  <a:rPr lang="cs-CZ" sz="32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Vyřešte rovnici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320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cs-CZ" sz="32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10−</m:t>
                        </m:r>
                        <m:r>
                          <a:rPr lang="cs-CZ" sz="32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e>
                    </m:rad>
                    <m:r>
                      <a:rPr lang="cs-CZ" sz="32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−2=</m:t>
                    </m:r>
                    <m:r>
                      <a:rPr lang="cs-CZ" sz="32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𝑥</m:t>
                    </m:r>
                  </m:oMath>
                </a14:m>
                <a:endParaRPr lang="cs-CZ" sz="32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88640"/>
                <a:ext cx="8640960" cy="1143000"/>
              </a:xfrm>
              <a:prstGeom prst="rect">
                <a:avLst/>
              </a:prstGeom>
              <a:blipFill rotWithShape="1">
                <a:blip r:embed="rId2"/>
                <a:stretch>
                  <a:fillRect l="-1835" t="-7487" b="-139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Nadpis 1"/>
          <p:cNvSpPr txBox="1">
            <a:spLocks/>
          </p:cNvSpPr>
          <p:nvPr/>
        </p:nvSpPr>
        <p:spPr>
          <a:xfrm>
            <a:off x="361988" y="2204864"/>
            <a:ext cx="8640960" cy="1143000"/>
          </a:xfrm>
          <a:prstGeom prst="rect">
            <a:avLst/>
          </a:prstGeom>
        </p:spPr>
        <p:txBody>
          <a:bodyPr/>
          <a:lstStyle/>
          <a:p>
            <a:pPr marL="444500" indent="-444500">
              <a:spcBef>
                <a:spcPct val="0"/>
              </a:spcBef>
              <a:defRPr/>
            </a:pPr>
            <a:r>
              <a:rPr lang="cs-CZ" sz="3200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. Obě strany rovnice umocníme na druhou</a:t>
            </a:r>
            <a:endParaRPr lang="cs-CZ" sz="32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Nadpis 1"/>
              <p:cNvSpPr txBox="1">
                <a:spLocks/>
              </p:cNvSpPr>
              <p:nvPr/>
            </p:nvSpPr>
            <p:spPr>
              <a:xfrm>
                <a:off x="732886" y="1349877"/>
                <a:ext cx="9044387" cy="625882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10−</m:t>
                          </m:r>
                          <m:r>
                            <a:rPr lang="cs-CZ" sz="3200" b="0" i="1" smtClean="0">
                              <a:latin typeface="Cambria Math"/>
                            </a:rPr>
                            <m:t>𝑥</m:t>
                          </m:r>
                        </m:e>
                      </m:rad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r>
                        <a:rPr lang="cs-CZ" sz="3200" b="0" i="1" smtClean="0">
                          <a:latin typeface="Cambria Math"/>
                        </a:rPr>
                        <m:t>𝑥</m:t>
                      </m:r>
                      <m:r>
                        <a:rPr lang="cs-CZ" sz="3200" b="0" i="1" smtClean="0">
                          <a:latin typeface="Cambria Math"/>
                        </a:rPr>
                        <m:t>+2</m:t>
                      </m:r>
                    </m:oMath>
                  </m:oMathPara>
                </a14:m>
                <a:endParaRPr lang="cs-CZ" sz="32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886" y="1349877"/>
                <a:ext cx="9044387" cy="62588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3707904" y="2852936"/>
                <a:ext cx="4067943" cy="625882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10−</m:t>
                          </m:r>
                          <m:r>
                            <a:rPr lang="cs-CZ" sz="3200" b="0" i="1" smtClean="0">
                              <a:latin typeface="Cambria Math"/>
                            </a:rPr>
                            <m:t>𝑥</m:t>
                          </m:r>
                        </m:e>
                      </m:rad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r>
                        <a:rPr lang="cs-CZ" sz="3200" b="0" i="1" smtClean="0">
                          <a:latin typeface="Cambria Math"/>
                        </a:rPr>
                        <m:t>𝑥</m:t>
                      </m:r>
                      <m:r>
                        <a:rPr lang="cs-CZ" sz="3200" b="0" i="1" smtClean="0">
                          <a:latin typeface="Cambria Math"/>
                        </a:rPr>
                        <m:t>+2     /2</m:t>
                      </m:r>
                    </m:oMath>
                  </m:oMathPara>
                </a14:m>
                <a:endParaRPr lang="cs-CZ" sz="3200" baseline="300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2852936"/>
                <a:ext cx="4067943" cy="62588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Nadpis 1"/>
              <p:cNvSpPr txBox="1">
                <a:spLocks/>
              </p:cNvSpPr>
              <p:nvPr/>
            </p:nvSpPr>
            <p:spPr>
              <a:xfrm>
                <a:off x="3203847" y="3659583"/>
                <a:ext cx="4782121" cy="625882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3200" i="1">
                                  <a:latin typeface="Cambria Math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cs-CZ" sz="3200" i="1"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3200" i="1">
                                      <a:latin typeface="Cambria Math"/>
                                    </a:rPr>
                                    <m:t>10−</m:t>
                                  </m:r>
                                  <m:r>
                                    <a:rPr lang="cs-CZ" sz="3200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cs-CZ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3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3200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sz="3200" b="0" i="1" smtClean="0">
                                  <a:latin typeface="Cambria Math"/>
                                </a:rPr>
                                <m:t>+2</m:t>
                              </m:r>
                            </m:e>
                          </m:d>
                        </m:e>
                        <m:sup>
                          <m:r>
                            <a:rPr lang="cs-CZ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latin typeface="Cambria Math"/>
                        </a:rPr>
                        <m:t>     </m:t>
                      </m:r>
                    </m:oMath>
                  </m:oMathPara>
                </a14:m>
                <a:endParaRPr lang="cs-CZ" sz="3200" baseline="300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3847" y="3659583"/>
                <a:ext cx="4782121" cy="625882"/>
              </a:xfrm>
              <a:prstGeom prst="rect">
                <a:avLst/>
              </a:prstGeom>
              <a:blipFill rotWithShape="1">
                <a:blip r:embed="rId5"/>
                <a:stretch>
                  <a:fillRect b="-174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Nadpis 1"/>
              <p:cNvSpPr txBox="1">
                <a:spLocks/>
              </p:cNvSpPr>
              <p:nvPr/>
            </p:nvSpPr>
            <p:spPr>
              <a:xfrm>
                <a:off x="4067943" y="4653136"/>
                <a:ext cx="4782121" cy="625882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10−</m:t>
                      </m:r>
                      <m:r>
                        <a:rPr lang="cs-CZ" sz="3200" b="0" i="1" smtClean="0">
                          <a:latin typeface="Cambria Math"/>
                        </a:rPr>
                        <m:t>𝑥</m:t>
                      </m:r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latin typeface="Cambria Math"/>
                        </a:rPr>
                        <m:t>+4</m:t>
                      </m:r>
                      <m:r>
                        <a:rPr lang="cs-CZ" sz="3200" b="0" i="1" smtClean="0">
                          <a:latin typeface="Cambria Math"/>
                        </a:rPr>
                        <m:t>𝑥</m:t>
                      </m:r>
                      <m:r>
                        <a:rPr lang="cs-CZ" sz="3200" b="0" i="1" smtClean="0">
                          <a:latin typeface="Cambria Math"/>
                        </a:rPr>
                        <m:t>+4</m:t>
                      </m:r>
                    </m:oMath>
                  </m:oMathPara>
                </a14:m>
                <a:endParaRPr lang="cs-CZ" sz="3200" baseline="300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43" y="4653136"/>
                <a:ext cx="4782121" cy="62588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00294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 txBox="1">
                <a:spLocks/>
              </p:cNvSpPr>
              <p:nvPr/>
            </p:nvSpPr>
            <p:spPr>
              <a:xfrm>
                <a:off x="395536" y="188640"/>
                <a:ext cx="8640960" cy="1143000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cs-CZ" sz="32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Př. 1</a:t>
                </a:r>
              </a:p>
              <a:p>
                <a:pPr>
                  <a:spcBef>
                    <a:spcPct val="0"/>
                  </a:spcBef>
                  <a:defRPr/>
                </a:pPr>
                <a:r>
                  <a:rPr lang="cs-CZ" sz="32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Vyřešte rovnici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320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cs-CZ" sz="32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10−</m:t>
                        </m:r>
                        <m:r>
                          <a:rPr lang="cs-CZ" sz="32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e>
                    </m:rad>
                    <m:r>
                      <a:rPr lang="cs-CZ" sz="32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−2=</m:t>
                    </m:r>
                    <m:r>
                      <a:rPr lang="cs-CZ" sz="32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𝑥</m:t>
                    </m:r>
                  </m:oMath>
                </a14:m>
                <a:endParaRPr lang="cs-CZ" sz="32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88640"/>
                <a:ext cx="8640960" cy="1143000"/>
              </a:xfrm>
              <a:prstGeom prst="rect">
                <a:avLst/>
              </a:prstGeom>
              <a:blipFill rotWithShape="1">
                <a:blip r:embed="rId2"/>
                <a:stretch>
                  <a:fillRect l="-1835" t="-7487" b="-139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Nadpis 1"/>
              <p:cNvSpPr txBox="1">
                <a:spLocks/>
              </p:cNvSpPr>
              <p:nvPr/>
            </p:nvSpPr>
            <p:spPr>
              <a:xfrm>
                <a:off x="732886" y="1349877"/>
                <a:ext cx="9044387" cy="625882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10−</m:t>
                          </m:r>
                          <m:r>
                            <a:rPr lang="cs-CZ" sz="3200" b="0" i="1" smtClean="0">
                              <a:latin typeface="Cambria Math"/>
                            </a:rPr>
                            <m:t>𝑥</m:t>
                          </m:r>
                        </m:e>
                      </m:rad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r>
                        <a:rPr lang="cs-CZ" sz="3200" b="0" i="1" smtClean="0">
                          <a:latin typeface="Cambria Math"/>
                        </a:rPr>
                        <m:t>𝑥</m:t>
                      </m:r>
                      <m:r>
                        <a:rPr lang="cs-CZ" sz="3200" b="0" i="1" smtClean="0">
                          <a:latin typeface="Cambria Math"/>
                        </a:rPr>
                        <m:t>+2</m:t>
                      </m:r>
                    </m:oMath>
                  </m:oMathPara>
                </a14:m>
                <a:endParaRPr lang="cs-CZ" sz="32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886" y="1349877"/>
                <a:ext cx="9044387" cy="62588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3709874" y="2060848"/>
                <a:ext cx="4067943" cy="625882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10−</m:t>
                          </m:r>
                          <m:r>
                            <a:rPr lang="cs-CZ" sz="3200" b="0" i="1" smtClean="0">
                              <a:latin typeface="Cambria Math"/>
                            </a:rPr>
                            <m:t>𝑥</m:t>
                          </m:r>
                        </m:e>
                      </m:rad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r>
                        <a:rPr lang="cs-CZ" sz="3200" b="0" i="1" smtClean="0">
                          <a:latin typeface="Cambria Math"/>
                        </a:rPr>
                        <m:t>𝑥</m:t>
                      </m:r>
                      <m:r>
                        <a:rPr lang="cs-CZ" sz="3200" b="0" i="1" smtClean="0">
                          <a:latin typeface="Cambria Math"/>
                        </a:rPr>
                        <m:t>+2     /2</m:t>
                      </m:r>
                    </m:oMath>
                  </m:oMathPara>
                </a14:m>
                <a:endParaRPr lang="cs-CZ" sz="3200" baseline="300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9874" y="2060848"/>
                <a:ext cx="4067943" cy="62588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Nadpis 1"/>
              <p:cNvSpPr txBox="1">
                <a:spLocks/>
              </p:cNvSpPr>
              <p:nvPr/>
            </p:nvSpPr>
            <p:spPr>
              <a:xfrm>
                <a:off x="3185106" y="2780928"/>
                <a:ext cx="4782121" cy="625882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3200" i="1">
                                  <a:latin typeface="Cambria Math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cs-CZ" sz="3200" i="1"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3200" i="1">
                                      <a:latin typeface="Cambria Math"/>
                                    </a:rPr>
                                    <m:t>10−</m:t>
                                  </m:r>
                                  <m:r>
                                    <a:rPr lang="cs-CZ" sz="3200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cs-CZ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3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3200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sz="3200" b="0" i="1" smtClean="0">
                                  <a:latin typeface="Cambria Math"/>
                                </a:rPr>
                                <m:t>+2</m:t>
                              </m:r>
                            </m:e>
                          </m:d>
                        </m:e>
                        <m:sup>
                          <m:r>
                            <a:rPr lang="cs-CZ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latin typeface="Cambria Math"/>
                        </a:rPr>
                        <m:t>     </m:t>
                      </m:r>
                    </m:oMath>
                  </m:oMathPara>
                </a14:m>
                <a:endParaRPr lang="cs-CZ" sz="3200" baseline="300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5106" y="2780928"/>
                <a:ext cx="4782121" cy="625882"/>
              </a:xfrm>
              <a:prstGeom prst="rect">
                <a:avLst/>
              </a:prstGeom>
              <a:blipFill rotWithShape="1">
                <a:blip r:embed="rId5"/>
                <a:stretch>
                  <a:fillRect b="-174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Nadpis 1"/>
              <p:cNvSpPr txBox="1">
                <a:spLocks/>
              </p:cNvSpPr>
              <p:nvPr/>
            </p:nvSpPr>
            <p:spPr>
              <a:xfrm>
                <a:off x="3995936" y="3700020"/>
                <a:ext cx="4782121" cy="625882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10−</m:t>
                      </m:r>
                      <m:r>
                        <a:rPr lang="cs-CZ" sz="3200" b="0" i="1" smtClean="0">
                          <a:latin typeface="Cambria Math"/>
                        </a:rPr>
                        <m:t>𝑥</m:t>
                      </m:r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latin typeface="Cambria Math"/>
                        </a:rPr>
                        <m:t>+4</m:t>
                      </m:r>
                      <m:r>
                        <a:rPr lang="cs-CZ" sz="3200" b="0" i="1" smtClean="0">
                          <a:latin typeface="Cambria Math"/>
                        </a:rPr>
                        <m:t>𝑥</m:t>
                      </m:r>
                      <m:r>
                        <a:rPr lang="cs-CZ" sz="3200" b="0" i="1" smtClean="0">
                          <a:latin typeface="Cambria Math"/>
                        </a:rPr>
                        <m:t>+4</m:t>
                      </m:r>
                    </m:oMath>
                  </m:oMathPara>
                </a14:m>
                <a:endParaRPr lang="cs-CZ" sz="3200" baseline="300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936" y="3700020"/>
                <a:ext cx="4782121" cy="62588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Nadpis 1"/>
          <p:cNvSpPr txBox="1">
            <a:spLocks/>
          </p:cNvSpPr>
          <p:nvPr/>
        </p:nvSpPr>
        <p:spPr>
          <a:xfrm>
            <a:off x="361988" y="4325902"/>
            <a:ext cx="8640960" cy="1143000"/>
          </a:xfrm>
          <a:prstGeom prst="rect">
            <a:avLst/>
          </a:prstGeom>
        </p:spPr>
        <p:txBody>
          <a:bodyPr/>
          <a:lstStyle/>
          <a:p>
            <a:pPr marL="444500" indent="-444500">
              <a:spcBef>
                <a:spcPct val="0"/>
              </a:spcBef>
              <a:defRPr/>
            </a:pP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3. Rovnici upravíme a vyřešíme</a:t>
            </a:r>
            <a:endParaRPr lang="cs-CZ" sz="32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Nadpis 1"/>
              <p:cNvSpPr txBox="1">
                <a:spLocks/>
              </p:cNvSpPr>
              <p:nvPr/>
            </p:nvSpPr>
            <p:spPr>
              <a:xfrm>
                <a:off x="4932040" y="4885453"/>
                <a:ext cx="3197945" cy="625882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i="1" smtClean="0">
                          <a:latin typeface="Cambria Math"/>
                        </a:rPr>
                        <m:t>0</m:t>
                      </m:r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latin typeface="Cambria Math"/>
                        </a:rPr>
                        <m:t>+5</m:t>
                      </m:r>
                      <m:r>
                        <a:rPr lang="cs-CZ" sz="3200" b="0" i="1" smtClean="0">
                          <a:latin typeface="Cambria Math"/>
                        </a:rPr>
                        <m:t>𝑥</m:t>
                      </m:r>
                      <m:r>
                        <a:rPr lang="cs-CZ" sz="3200" b="0" i="1" smtClean="0">
                          <a:latin typeface="Cambria Math"/>
                        </a:rPr>
                        <m:t>−6</m:t>
                      </m:r>
                    </m:oMath>
                  </m:oMathPara>
                </a14:m>
                <a:endParaRPr lang="cs-CZ" sz="3200" baseline="300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040" y="4885453"/>
                <a:ext cx="3197945" cy="62588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Nadpis 1"/>
          <p:cNvSpPr txBox="1">
            <a:spLocks/>
          </p:cNvSpPr>
          <p:nvPr/>
        </p:nvSpPr>
        <p:spPr>
          <a:xfrm>
            <a:off x="395536" y="5490614"/>
            <a:ext cx="3528392" cy="746698"/>
          </a:xfrm>
          <a:prstGeom prst="rect">
            <a:avLst/>
          </a:prstGeom>
        </p:spPr>
        <p:txBody>
          <a:bodyPr/>
          <a:lstStyle/>
          <a:p>
            <a:pPr marL="444500" indent="-444500">
              <a:spcBef>
                <a:spcPct val="0"/>
              </a:spcBef>
              <a:defRPr/>
            </a:pP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Vyjdou nám kořeny:</a:t>
            </a:r>
            <a:endParaRPr lang="cs-CZ" sz="32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716016" y="5518515"/>
                <a:ext cx="174034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2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200" b="0" i="1" smtClean="0">
                          <a:latin typeface="Cambria Math"/>
                        </a:rPr>
                        <m:t>=−6</m:t>
                      </m:r>
                    </m:oMath>
                  </m:oMathPara>
                </a14:m>
                <a:endParaRPr lang="cs-CZ" sz="36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5518515"/>
                <a:ext cx="1740348" cy="58477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741664" y="6101374"/>
                <a:ext cx="1443664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2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3200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sz="36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1664" y="6101374"/>
                <a:ext cx="1443664" cy="58477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1698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251520" y="188640"/>
            <a:ext cx="8640960" cy="648072"/>
          </a:xfrm>
          <a:prstGeom prst="rect">
            <a:avLst/>
          </a:prstGeom>
        </p:spPr>
        <p:txBody>
          <a:bodyPr/>
          <a:lstStyle/>
          <a:p>
            <a:pPr marL="444500" indent="-444500">
              <a:spcBef>
                <a:spcPct val="0"/>
              </a:spcBef>
              <a:defRPr/>
            </a:pPr>
            <a:r>
              <a:rPr lang="cs-CZ" sz="3200" dirty="0">
                <a:latin typeface="Times New Roman" pitchFamily="18" charset="0"/>
                <a:ea typeface="+mj-ea"/>
                <a:cs typeface="Times New Roman" pitchFamily="18" charset="0"/>
              </a:rPr>
              <a:t>4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. Provedeme zkoušku</a:t>
            </a:r>
            <a:endParaRPr lang="cs-CZ" sz="32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Nadpis 1"/>
              <p:cNvSpPr txBox="1">
                <a:spLocks/>
              </p:cNvSpPr>
              <p:nvPr/>
            </p:nvSpPr>
            <p:spPr>
              <a:xfrm>
                <a:off x="755576" y="830045"/>
                <a:ext cx="9004921" cy="648072"/>
              </a:xfrm>
              <a:prstGeom prst="rect">
                <a:avLst/>
              </a:prstGeom>
            </p:spPr>
            <p:txBody>
              <a:bodyPr/>
              <a:lstStyle/>
              <a:p>
                <a:pPr marL="444500" indent="-444500">
                  <a:spcBef>
                    <a:spcPct val="0"/>
                  </a:spcBef>
                  <a:defRPr/>
                </a:pPr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Nejprve pro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=−6</m:t>
                    </m:r>
                  </m:oMath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830045"/>
                <a:ext cx="9004921" cy="648072"/>
              </a:xfrm>
              <a:prstGeom prst="rect">
                <a:avLst/>
              </a:prstGeom>
              <a:blipFill rotWithShape="1">
                <a:blip r:embed="rId2"/>
                <a:stretch>
                  <a:fillRect l="-1422" t="-9434" b="-6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Nadpis 1"/>
              <p:cNvSpPr txBox="1">
                <a:spLocks/>
              </p:cNvSpPr>
              <p:nvPr/>
            </p:nvSpPr>
            <p:spPr>
              <a:xfrm>
                <a:off x="1259632" y="2060848"/>
                <a:ext cx="6408712" cy="1565949"/>
              </a:xfrm>
              <a:prstGeom prst="rect">
                <a:avLst/>
              </a:prstGeom>
            </p:spPr>
            <p:txBody>
              <a:bodyPr/>
              <a:lstStyle/>
              <a:p>
                <a:pPr marL="541338" indent="-541338">
                  <a:spcBef>
                    <a:spcPct val="0"/>
                  </a:spcBef>
                  <a:defRPr/>
                </a:pPr>
                <a:r>
                  <a:rPr lang="cs-CZ" sz="2800" dirty="0" smtClean="0"/>
                  <a:t>L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sz="280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latin typeface="Cambria Math"/>
                          </a:rPr>
                          <m:t>10−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</m:rad>
                    <m:r>
                      <a:rPr lang="cs-CZ" sz="2800" b="0" i="1" smtClean="0">
                        <a:latin typeface="Cambria Math"/>
                      </a:rPr>
                      <m:t>−2=</m:t>
                    </m:r>
                    <m:rad>
                      <m:radPr>
                        <m:degHide m:val="on"/>
                        <m:ctrlPr>
                          <a:rPr lang="cs-CZ" sz="28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latin typeface="Cambria Math"/>
                          </a:rPr>
                          <m:t>10−</m:t>
                        </m:r>
                        <m:d>
                          <m:dPr>
                            <m:ctrlPr>
                              <a:rPr lang="cs-CZ" sz="28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−6</m:t>
                            </m:r>
                          </m:e>
                        </m:d>
                      </m:e>
                    </m:rad>
                    <m:r>
                      <a:rPr lang="cs-CZ" sz="2800" b="0" i="1" smtClean="0">
                        <a:latin typeface="Cambria Math"/>
                      </a:rPr>
                      <m:t>−2= </m:t>
                    </m:r>
                    <m:rad>
                      <m:radPr>
                        <m:degHide m:val="on"/>
                        <m:ctrlPr>
                          <a:rPr lang="cs-CZ" sz="28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latin typeface="Cambria Math"/>
                          </a:rPr>
                          <m:t>10+6</m:t>
                        </m:r>
                      </m:e>
                    </m:rad>
                    <m:r>
                      <a:rPr lang="cs-CZ" sz="2800" b="0" i="1" smtClean="0">
                        <a:latin typeface="Cambria Math"/>
                      </a:rPr>
                      <m:t>−2=</m:t>
                    </m:r>
                    <m:rad>
                      <m:radPr>
                        <m:degHide m:val="on"/>
                        <m:ctrlPr>
                          <a:rPr lang="cs-CZ" sz="28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latin typeface="Cambria Math"/>
                          </a:rPr>
                          <m:t>16</m:t>
                        </m:r>
                      </m:e>
                    </m:rad>
                    <m:r>
                      <a:rPr lang="cs-CZ" sz="2800" b="0" i="1" smtClean="0">
                        <a:latin typeface="Cambria Math"/>
                      </a:rPr>
                      <m:t>−2=4−2=2</m:t>
                    </m:r>
                  </m:oMath>
                </a14:m>
                <a:endParaRPr lang="cs-CZ" sz="2800" b="0" dirty="0" smtClean="0"/>
              </a:p>
              <a:p>
                <a:pPr>
                  <a:spcBef>
                    <a:spcPct val="0"/>
                  </a:spcBef>
                  <a:defRPr/>
                </a:pPr>
                <a:endParaRPr lang="cs-CZ" sz="32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2060848"/>
                <a:ext cx="6408712" cy="1565949"/>
              </a:xfrm>
              <a:prstGeom prst="rect">
                <a:avLst/>
              </a:prstGeom>
              <a:blipFill rotWithShape="1">
                <a:blip r:embed="rId3"/>
                <a:stretch>
                  <a:fillRect l="-19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Nadpis 1"/>
          <p:cNvSpPr txBox="1">
            <a:spLocks/>
          </p:cNvSpPr>
          <p:nvPr/>
        </p:nvSpPr>
        <p:spPr>
          <a:xfrm>
            <a:off x="1187624" y="1475141"/>
            <a:ext cx="2160240" cy="648072"/>
          </a:xfrm>
          <a:prstGeom prst="rect">
            <a:avLst/>
          </a:prstGeom>
        </p:spPr>
        <p:txBody>
          <a:bodyPr/>
          <a:lstStyle/>
          <a:p>
            <a:pPr marL="444500" indent="-444500">
              <a:spcBef>
                <a:spcPct val="0"/>
              </a:spcBef>
              <a:defRPr/>
            </a:pPr>
            <a:r>
              <a:rPr lang="cs-CZ" sz="2800" dirty="0" smtClean="0">
                <a:latin typeface="Times New Roman" pitchFamily="18" charset="0"/>
                <a:ea typeface="+mj-ea"/>
                <a:cs typeface="Times New Roman" pitchFamily="18" charset="0"/>
              </a:rPr>
              <a:t>Levá strana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endParaRPr lang="cs-CZ" sz="32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1214249" y="3212976"/>
            <a:ext cx="2160240" cy="648072"/>
          </a:xfrm>
          <a:prstGeom prst="rect">
            <a:avLst/>
          </a:prstGeom>
        </p:spPr>
        <p:txBody>
          <a:bodyPr/>
          <a:lstStyle/>
          <a:p>
            <a:pPr marL="444500" indent="-444500">
              <a:spcBef>
                <a:spcPct val="0"/>
              </a:spcBef>
              <a:defRPr/>
            </a:pPr>
            <a:r>
              <a:rPr lang="cs-CZ" sz="2800" dirty="0" smtClean="0">
                <a:latin typeface="Times New Roman" pitchFamily="18" charset="0"/>
                <a:ea typeface="+mj-ea"/>
                <a:cs typeface="Times New Roman" pitchFamily="18" charset="0"/>
              </a:rPr>
              <a:t>Pravá strana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endParaRPr lang="cs-CZ" sz="32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Nadpis 1"/>
              <p:cNvSpPr txBox="1">
                <a:spLocks/>
              </p:cNvSpPr>
              <p:nvPr/>
            </p:nvSpPr>
            <p:spPr>
              <a:xfrm>
                <a:off x="1259632" y="3874605"/>
                <a:ext cx="6408712" cy="706524"/>
              </a:xfrm>
              <a:prstGeom prst="rect">
                <a:avLst/>
              </a:prstGeom>
            </p:spPr>
            <p:txBody>
              <a:bodyPr/>
              <a:lstStyle/>
              <a:p>
                <a:pPr marL="541338" indent="-541338">
                  <a:spcBef>
                    <a:spcPct val="0"/>
                  </a:spcBef>
                  <a:defRPr/>
                </a:pPr>
                <a:r>
                  <a:rPr lang="cs-CZ" sz="2800" dirty="0" smtClean="0"/>
                  <a:t>P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latin typeface="Cambria Math"/>
                      </a:rPr>
                      <m:t>=</m:t>
                    </m:r>
                    <m:r>
                      <m:rPr>
                        <m:sty m:val="p"/>
                      </m:rPr>
                      <a:rPr lang="cs-CZ" sz="2800" b="0" i="0" smtClean="0">
                        <a:latin typeface="Cambria Math"/>
                      </a:rPr>
                      <m:t>x</m:t>
                    </m:r>
                    <m:r>
                      <a:rPr lang="cs-CZ" sz="2800" b="0" i="0" smtClean="0">
                        <a:latin typeface="Cambria Math"/>
                      </a:rPr>
                      <m:t>=−6</m:t>
                    </m:r>
                  </m:oMath>
                </a14:m>
                <a:endParaRPr lang="cs-CZ" sz="32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3874605"/>
                <a:ext cx="6408712" cy="706524"/>
              </a:xfrm>
              <a:prstGeom prst="rect">
                <a:avLst/>
              </a:prstGeom>
              <a:blipFill rotWithShape="1">
                <a:blip r:embed="rId4"/>
                <a:stretch>
                  <a:fillRect l="-1998" t="-78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Nadpis 1"/>
          <p:cNvSpPr txBox="1">
            <a:spLocks/>
          </p:cNvSpPr>
          <p:nvPr/>
        </p:nvSpPr>
        <p:spPr>
          <a:xfrm>
            <a:off x="1367644" y="4657579"/>
            <a:ext cx="6408712" cy="782974"/>
          </a:xfrm>
          <a:prstGeom prst="rect">
            <a:avLst/>
          </a:prstGeom>
        </p:spPr>
        <p:txBody>
          <a:bodyPr/>
          <a:lstStyle/>
          <a:p>
            <a:pPr marL="541338" indent="-541338">
              <a:spcBef>
                <a:spcPct val="0"/>
              </a:spcBef>
              <a:defRPr/>
            </a:pPr>
            <a:endParaRPr lang="cs-CZ" sz="3200" dirty="0"/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Nadpis 1"/>
              <p:cNvSpPr txBox="1">
                <a:spLocks/>
              </p:cNvSpPr>
              <p:nvPr/>
            </p:nvSpPr>
            <p:spPr>
              <a:xfrm>
                <a:off x="1259632" y="4839336"/>
                <a:ext cx="6696744" cy="625882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𝐿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𝑃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 ⇒−6 </m:t>
                    </m:r>
                  </m:oMath>
                </a14:m>
                <a:r>
                  <a:rPr lang="cs-CZ" sz="2800" b="0" i="0" dirty="0" smtClean="0">
                    <a:solidFill>
                      <a:srgbClr val="FF0000"/>
                    </a:solidFill>
                    <a:latin typeface="+mj-lt"/>
                    <a:ea typeface="Cambria Math"/>
                  </a:rPr>
                  <a:t>není</a:t>
                </a:r>
                <a:r>
                  <a:rPr lang="cs-CZ" sz="2800" b="0" i="0" dirty="0" smtClean="0">
                    <a:latin typeface="+mj-lt"/>
                    <a:ea typeface="Cambria Math"/>
                  </a:rPr>
                  <a:t> řešením rovnice</a:t>
                </a:r>
                <a:endParaRPr kumimoji="0" lang="cs-CZ" sz="28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4839336"/>
                <a:ext cx="6696744" cy="625882"/>
              </a:xfrm>
              <a:prstGeom prst="rect">
                <a:avLst/>
              </a:prstGeom>
              <a:blipFill rotWithShape="1">
                <a:blip r:embed="rId5"/>
                <a:stretch>
                  <a:fillRect t="-8738" b="-106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22647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9" grpId="0"/>
      <p:bldP spid="20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 txBox="1">
            <a:spLocks/>
          </p:cNvSpPr>
          <p:nvPr/>
        </p:nvSpPr>
        <p:spPr>
          <a:xfrm>
            <a:off x="251520" y="188640"/>
            <a:ext cx="8640960" cy="648072"/>
          </a:xfrm>
          <a:prstGeom prst="rect">
            <a:avLst/>
          </a:prstGeom>
        </p:spPr>
        <p:txBody>
          <a:bodyPr/>
          <a:lstStyle/>
          <a:p>
            <a:pPr marL="444500" indent="-444500">
              <a:spcBef>
                <a:spcPct val="0"/>
              </a:spcBef>
              <a:defRPr/>
            </a:pPr>
            <a:r>
              <a:rPr lang="cs-CZ" sz="3200" dirty="0">
                <a:latin typeface="Times New Roman" pitchFamily="18" charset="0"/>
                <a:ea typeface="+mj-ea"/>
                <a:cs typeface="Times New Roman" pitchFamily="18" charset="0"/>
              </a:rPr>
              <a:t>4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. Provedeme zkoušku</a:t>
            </a:r>
            <a:endParaRPr lang="cs-CZ" sz="32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Nadpis 1"/>
              <p:cNvSpPr txBox="1">
                <a:spLocks/>
              </p:cNvSpPr>
              <p:nvPr/>
            </p:nvSpPr>
            <p:spPr>
              <a:xfrm>
                <a:off x="755576" y="830045"/>
                <a:ext cx="9004921" cy="648072"/>
              </a:xfrm>
              <a:prstGeom prst="rect">
                <a:avLst/>
              </a:prstGeom>
            </p:spPr>
            <p:txBody>
              <a:bodyPr/>
              <a:lstStyle/>
              <a:p>
                <a:pPr marL="444500" indent="-444500">
                  <a:spcBef>
                    <a:spcPct val="0"/>
                  </a:spcBef>
                  <a:defRPr/>
                </a:pPr>
                <a:r>
                  <a:rPr lang="cs-CZ" sz="28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Nyní pro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e>
                      <m:sub>
                        <m:r>
                          <a:rPr lang="cs-CZ" sz="28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cs-CZ" sz="28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=1</m:t>
                    </m:r>
                  </m:oMath>
                </a14:m>
                <a:endParaRPr lang="cs-CZ" sz="2800" dirty="0">
                  <a:latin typeface="Times New Roman" pitchFamily="18" charset="0"/>
                  <a:ea typeface="+mj-ea"/>
                  <a:cs typeface="Times New Roman" pitchFamily="18" charset="0"/>
                </a:endParaRP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830045"/>
                <a:ext cx="9004921" cy="648072"/>
              </a:xfrm>
              <a:prstGeom prst="rect">
                <a:avLst/>
              </a:prstGeom>
              <a:blipFill rotWithShape="1">
                <a:blip r:embed="rId2"/>
                <a:stretch>
                  <a:fillRect l="-1422" t="-9434" b="-6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Nadpis 1"/>
              <p:cNvSpPr txBox="1">
                <a:spLocks/>
              </p:cNvSpPr>
              <p:nvPr/>
            </p:nvSpPr>
            <p:spPr>
              <a:xfrm>
                <a:off x="1259632" y="2060848"/>
                <a:ext cx="7056784" cy="1565949"/>
              </a:xfrm>
              <a:prstGeom prst="rect">
                <a:avLst/>
              </a:prstGeom>
            </p:spPr>
            <p:txBody>
              <a:bodyPr/>
              <a:lstStyle/>
              <a:p>
                <a:pPr marL="177800" indent="-177800">
                  <a:spcBef>
                    <a:spcPct val="0"/>
                  </a:spcBef>
                  <a:defRPr/>
                </a:pPr>
                <a:r>
                  <a:rPr lang="cs-CZ" sz="2800" dirty="0" smtClean="0"/>
                  <a:t>L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sz="280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latin typeface="Cambria Math"/>
                          </a:rPr>
                          <m:t>10−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</m:rad>
                    <m:r>
                      <a:rPr lang="cs-CZ" sz="2800" b="0" i="1" smtClean="0">
                        <a:latin typeface="Cambria Math"/>
                      </a:rPr>
                      <m:t>−2=</m:t>
                    </m:r>
                    <m:rad>
                      <m:radPr>
                        <m:degHide m:val="on"/>
                        <m:ctrlPr>
                          <a:rPr lang="cs-CZ" sz="28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latin typeface="Cambria Math"/>
                          </a:rPr>
                          <m:t>10−1</m:t>
                        </m:r>
                      </m:e>
                    </m:rad>
                    <m:r>
                      <a:rPr lang="cs-CZ" sz="2800" b="0" i="1" smtClean="0">
                        <a:latin typeface="Cambria Math"/>
                      </a:rPr>
                      <m:t>−2= </m:t>
                    </m:r>
                    <m:rad>
                      <m:radPr>
                        <m:degHide m:val="on"/>
                        <m:ctrlPr>
                          <a:rPr lang="cs-CZ" sz="28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0" i="1" smtClean="0">
                            <a:latin typeface="Cambria Math"/>
                          </a:rPr>
                          <m:t>9</m:t>
                        </m:r>
                      </m:e>
                    </m:rad>
                    <m:r>
                      <a:rPr lang="cs-CZ" sz="2800" b="0" i="1" smtClean="0">
                        <a:latin typeface="Cambria Math"/>
                      </a:rPr>
                      <m:t>−2==3−2=1</m:t>
                    </m:r>
                  </m:oMath>
                </a14:m>
                <a:endParaRPr lang="cs-CZ" sz="2800" b="0" dirty="0" smtClean="0"/>
              </a:p>
              <a:p>
                <a:pPr>
                  <a:spcBef>
                    <a:spcPct val="0"/>
                  </a:spcBef>
                  <a:defRPr/>
                </a:pPr>
                <a:endParaRPr lang="cs-CZ" sz="32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2060848"/>
                <a:ext cx="7056784" cy="1565949"/>
              </a:xfrm>
              <a:prstGeom prst="rect">
                <a:avLst/>
              </a:prstGeom>
              <a:blipFill rotWithShape="1">
                <a:blip r:embed="rId3"/>
                <a:stretch>
                  <a:fillRect l="-1815" t="-7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Nadpis 1"/>
          <p:cNvSpPr txBox="1">
            <a:spLocks/>
          </p:cNvSpPr>
          <p:nvPr/>
        </p:nvSpPr>
        <p:spPr>
          <a:xfrm>
            <a:off x="1187624" y="1475141"/>
            <a:ext cx="2160240" cy="648072"/>
          </a:xfrm>
          <a:prstGeom prst="rect">
            <a:avLst/>
          </a:prstGeom>
        </p:spPr>
        <p:txBody>
          <a:bodyPr/>
          <a:lstStyle/>
          <a:p>
            <a:pPr marL="444500" indent="-444500">
              <a:spcBef>
                <a:spcPct val="0"/>
              </a:spcBef>
              <a:defRPr/>
            </a:pPr>
            <a:r>
              <a:rPr lang="cs-CZ" sz="2800" dirty="0" smtClean="0">
                <a:latin typeface="Times New Roman" pitchFamily="18" charset="0"/>
                <a:ea typeface="+mj-ea"/>
                <a:cs typeface="Times New Roman" pitchFamily="18" charset="0"/>
              </a:rPr>
              <a:t>Levá strana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endParaRPr lang="cs-CZ" sz="32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1214249" y="3212976"/>
            <a:ext cx="2160240" cy="648072"/>
          </a:xfrm>
          <a:prstGeom prst="rect">
            <a:avLst/>
          </a:prstGeom>
        </p:spPr>
        <p:txBody>
          <a:bodyPr/>
          <a:lstStyle/>
          <a:p>
            <a:pPr marL="444500" indent="-444500">
              <a:spcBef>
                <a:spcPct val="0"/>
              </a:spcBef>
              <a:defRPr/>
            </a:pPr>
            <a:r>
              <a:rPr lang="cs-CZ" sz="2800" dirty="0" smtClean="0">
                <a:latin typeface="Times New Roman" pitchFamily="18" charset="0"/>
                <a:ea typeface="+mj-ea"/>
                <a:cs typeface="Times New Roman" pitchFamily="18" charset="0"/>
              </a:rPr>
              <a:t>Pravá strana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endParaRPr lang="cs-CZ" sz="32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Nadpis 1"/>
              <p:cNvSpPr txBox="1">
                <a:spLocks/>
              </p:cNvSpPr>
              <p:nvPr/>
            </p:nvSpPr>
            <p:spPr>
              <a:xfrm>
                <a:off x="1259632" y="3874605"/>
                <a:ext cx="6408712" cy="706524"/>
              </a:xfrm>
              <a:prstGeom prst="rect">
                <a:avLst/>
              </a:prstGeom>
            </p:spPr>
            <p:txBody>
              <a:bodyPr/>
              <a:lstStyle/>
              <a:p>
                <a:pPr marL="541338" indent="-541338">
                  <a:spcBef>
                    <a:spcPct val="0"/>
                  </a:spcBef>
                  <a:defRPr/>
                </a:pPr>
                <a:r>
                  <a:rPr lang="cs-CZ" sz="2800" dirty="0" smtClean="0"/>
                  <a:t>P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latin typeface="Cambria Math"/>
                      </a:rPr>
                      <m:t>=</m:t>
                    </m:r>
                    <m:r>
                      <m:rPr>
                        <m:sty m:val="p"/>
                      </m:rPr>
                      <a:rPr lang="cs-CZ" sz="2800" b="0" i="0" smtClean="0">
                        <a:latin typeface="Cambria Math"/>
                      </a:rPr>
                      <m:t>x</m:t>
                    </m:r>
                    <m:r>
                      <a:rPr lang="cs-CZ" sz="2800" b="0" i="0" smtClean="0">
                        <a:latin typeface="Cambria Math"/>
                      </a:rPr>
                      <m:t>=1</m:t>
                    </m:r>
                  </m:oMath>
                </a14:m>
                <a:endParaRPr lang="cs-CZ" sz="3200" dirty="0"/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3874605"/>
                <a:ext cx="6408712" cy="706524"/>
              </a:xfrm>
              <a:prstGeom prst="rect">
                <a:avLst/>
              </a:prstGeom>
              <a:blipFill rotWithShape="1">
                <a:blip r:embed="rId4"/>
                <a:stretch>
                  <a:fillRect l="-1998" t="-78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Nadpis 1"/>
          <p:cNvSpPr txBox="1">
            <a:spLocks/>
          </p:cNvSpPr>
          <p:nvPr/>
        </p:nvSpPr>
        <p:spPr>
          <a:xfrm>
            <a:off x="1367644" y="4657579"/>
            <a:ext cx="6408712" cy="782974"/>
          </a:xfrm>
          <a:prstGeom prst="rect">
            <a:avLst/>
          </a:prstGeom>
        </p:spPr>
        <p:txBody>
          <a:bodyPr/>
          <a:lstStyle/>
          <a:p>
            <a:pPr marL="541338" indent="-541338">
              <a:spcBef>
                <a:spcPct val="0"/>
              </a:spcBef>
              <a:defRPr/>
            </a:pPr>
            <a:endParaRPr lang="cs-CZ" sz="3200" dirty="0"/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Nadpis 1"/>
              <p:cNvSpPr txBox="1">
                <a:spLocks/>
              </p:cNvSpPr>
              <p:nvPr/>
            </p:nvSpPr>
            <p:spPr>
              <a:xfrm>
                <a:off x="1259632" y="4839336"/>
                <a:ext cx="6696744" cy="625882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𝐿</m:t>
                    </m:r>
                    <m:r>
                      <a:rPr lang="cs-CZ" sz="2800" i="1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𝑃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 ⇒1 </m:t>
                    </m:r>
                  </m:oMath>
                </a14:m>
                <a:r>
                  <a:rPr lang="cs-CZ" sz="2800" b="0" i="0" dirty="0" smtClean="0">
                    <a:solidFill>
                      <a:srgbClr val="FF0000"/>
                    </a:solidFill>
                    <a:latin typeface="+mj-lt"/>
                    <a:ea typeface="Cambria Math"/>
                  </a:rPr>
                  <a:t>je</a:t>
                </a:r>
                <a:r>
                  <a:rPr lang="cs-CZ" sz="2800" b="0" i="0" dirty="0" smtClean="0">
                    <a:latin typeface="+mj-lt"/>
                    <a:ea typeface="Cambria Math"/>
                  </a:rPr>
                  <a:t> řešením rovnice</a:t>
                </a:r>
                <a:endParaRPr kumimoji="0" lang="cs-CZ" sz="28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4839336"/>
                <a:ext cx="6696744" cy="625882"/>
              </a:xfrm>
              <a:prstGeom prst="rect">
                <a:avLst/>
              </a:prstGeom>
              <a:blipFill rotWithShape="1">
                <a:blip r:embed="rId5"/>
                <a:stretch>
                  <a:fillRect t="-8738" b="-106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Nadpis 1"/>
              <p:cNvSpPr txBox="1">
                <a:spLocks/>
              </p:cNvSpPr>
              <p:nvPr/>
            </p:nvSpPr>
            <p:spPr>
              <a:xfrm>
                <a:off x="1367644" y="5655614"/>
                <a:ext cx="6696744" cy="625882"/>
              </a:xfrm>
              <a:prstGeom prst="rect">
                <a:avLst/>
              </a:prstGeom>
            </p:spPr>
            <p:txBody>
              <a:bodyPr/>
              <a:lstStyle/>
              <a:p>
                <a:pPr>
                  <a:spcBef>
                    <a:spcPct val="0"/>
                  </a:spcBef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u="dbl" smtClean="0">
                          <a:latin typeface="Cambria Math"/>
                        </a:rPr>
                        <m:t>𝐾</m:t>
                      </m:r>
                      <m:r>
                        <a:rPr lang="cs-CZ" sz="2800" b="0" i="1" u="dbl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800" b="0" i="1" u="dbl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u="dbl" smtClean="0">
                              <a:latin typeface="Cambria Math"/>
                            </a:rPr>
                            <m:t>1</m:t>
                          </m:r>
                        </m:e>
                      </m:d>
                    </m:oMath>
                  </m:oMathPara>
                </a14:m>
                <a:endParaRPr kumimoji="0" lang="cs-CZ" sz="2800" i="0" u="dbl" strike="noStrike" kern="1200" cap="none" spc="0" normalizeH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7644" y="5655614"/>
                <a:ext cx="6696744" cy="62588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86214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9" grpId="0"/>
      <p:bldP spid="20" grpId="0"/>
      <p:bldP spid="22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15586" y="260648"/>
            <a:ext cx="8136904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Cambria Math"/>
                <a:ea typeface="Cambria Math"/>
                <a:cs typeface="Times New Roman" pitchFamily="18" charset="0"/>
              </a:rPr>
              <a:t>Použité zdroje: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22326" y="1061120"/>
            <a:ext cx="8136904" cy="648072"/>
          </a:xfrm>
          <a:prstGeom prst="rect">
            <a:avLst/>
          </a:prstGeom>
        </p:spPr>
        <p:txBody>
          <a:bodyPr/>
          <a:lstStyle/>
          <a:p>
            <a:pPr lvl="0">
              <a:spcBef>
                <a:spcPct val="0"/>
              </a:spcBef>
              <a:defRPr/>
            </a:pPr>
            <a:r>
              <a:rPr lang="cs-CZ" sz="3600" dirty="0"/>
              <a:t>Veškerý text je dílem autora </a:t>
            </a:r>
            <a:r>
              <a:rPr lang="cs-CZ" sz="3600" dirty="0" smtClean="0"/>
              <a:t>materiálu.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128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1421</TotalTime>
  <Words>441</Words>
  <Application>Microsoft Office PowerPoint</Application>
  <PresentationFormat>Předvádění na obrazovce (4:3)</PresentationFormat>
  <Paragraphs>64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BANKOVNÍ PRODUKTY</dc:title>
  <dc:creator>dostalkovaveronika</dc:creator>
  <cp:lastModifiedBy>uzivatel</cp:lastModifiedBy>
  <cp:revision>172</cp:revision>
  <dcterms:created xsi:type="dcterms:W3CDTF">2012-06-26T05:52:08Z</dcterms:created>
  <dcterms:modified xsi:type="dcterms:W3CDTF">2013-02-07T09:02:19Z</dcterms:modified>
</cp:coreProperties>
</file>