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020" r:id="rId1"/>
  </p:sldMasterIdLst>
  <p:notesMasterIdLst>
    <p:notesMasterId r:id="rId12"/>
  </p:notesMasterIdLst>
  <p:sldIdLst>
    <p:sldId id="278" r:id="rId2"/>
    <p:sldId id="277" r:id="rId3"/>
    <p:sldId id="279" r:id="rId4"/>
    <p:sldId id="292" r:id="rId5"/>
    <p:sldId id="282" r:id="rId6"/>
    <p:sldId id="293" r:id="rId7"/>
    <p:sldId id="294" r:id="rId8"/>
    <p:sldId id="295" r:id="rId9"/>
    <p:sldId id="296" r:id="rId10"/>
    <p:sldId id="297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B1A90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8" d="100"/>
          <a:sy n="78" d="100"/>
        </p:scale>
        <p:origin x="-84" y="-12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074E371-9844-4D4C-8E4F-09D86A1EE472}" type="datetimeFigureOut">
              <a:rPr lang="cs-CZ" smtClean="0"/>
              <a:pPr/>
              <a:t>7.2.2013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E35FEC4-51BA-475F-BC0A-98088F5B3A5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352739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7.2.2013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7.2.2013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7.2.2013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7.2.2013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7.2.2013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7.2.2013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alpha val="2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ACE23BC-72DA-4AA4-9109-837D17CB503D}" type="datetimeFigureOut">
              <a:rPr lang="cs-CZ" smtClean="0"/>
              <a:pPr/>
              <a:t>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021" r:id="rId1"/>
    <p:sldLayoutId id="2147484022" r:id="rId2"/>
    <p:sldLayoutId id="2147484023" r:id="rId3"/>
    <p:sldLayoutId id="2147484024" r:id="rId4"/>
    <p:sldLayoutId id="2147484025" r:id="rId5"/>
    <p:sldLayoutId id="2147484026" r:id="rId6"/>
    <p:sldLayoutId id="2147484027" r:id="rId7"/>
    <p:sldLayoutId id="2147484028" r:id="rId8"/>
    <p:sldLayoutId id="2147484029" r:id="rId9"/>
    <p:sldLayoutId id="2147484030" r:id="rId10"/>
    <p:sldLayoutId id="214748403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4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png"/><Relationship Id="rId3" Type="http://schemas.openxmlformats.org/officeDocument/2006/relationships/image" Target="../media/image9.png"/><Relationship Id="rId7" Type="http://schemas.openxmlformats.org/officeDocument/2006/relationships/image" Target="../media/image13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png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image" Target="../media/image16.png"/><Relationship Id="rId7" Type="http://schemas.openxmlformats.org/officeDocument/2006/relationships/image" Target="../media/image20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9.png"/><Relationship Id="rId5" Type="http://schemas.openxmlformats.org/officeDocument/2006/relationships/image" Target="../media/image18.png"/><Relationship Id="rId10" Type="http://schemas.openxmlformats.org/officeDocument/2006/relationships/image" Target="../media/image23.png"/><Relationship Id="rId4" Type="http://schemas.openxmlformats.org/officeDocument/2006/relationships/image" Target="../media/image17.png"/><Relationship Id="rId9" Type="http://schemas.openxmlformats.org/officeDocument/2006/relationships/image" Target="../media/image22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.png"/><Relationship Id="rId3" Type="http://schemas.openxmlformats.org/officeDocument/2006/relationships/image" Target="../media/image25.png"/><Relationship Id="rId7" Type="http://schemas.openxmlformats.org/officeDocument/2006/relationships/image" Target="../media/image29.pn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8.png"/><Relationship Id="rId5" Type="http://schemas.openxmlformats.org/officeDocument/2006/relationships/image" Target="../media/image27.png"/><Relationship Id="rId4" Type="http://schemas.openxmlformats.org/officeDocument/2006/relationships/image" Target="../media/image26.png"/><Relationship Id="rId9" Type="http://schemas.openxmlformats.org/officeDocument/2006/relationships/image" Target="../media/image31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0" y="0"/>
            <a:ext cx="9144000" cy="119697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graphicFrame>
        <p:nvGraphicFramePr>
          <p:cNvPr id="2078" name="Group 30"/>
          <p:cNvGraphicFramePr>
            <a:graphicFrameLocks noGrp="1"/>
          </p:cNvGraphicFramePr>
          <p:nvPr>
            <p:ph type="tbl" idx="4294967295"/>
            <p:extLst>
              <p:ext uri="{D42A27DB-BD31-4B8C-83A1-F6EECF244321}">
                <p14:modId xmlns:p14="http://schemas.microsoft.com/office/powerpoint/2010/main" val="1850464680"/>
              </p:ext>
            </p:extLst>
          </p:nvPr>
        </p:nvGraphicFramePr>
        <p:xfrm>
          <a:off x="928662" y="1214422"/>
          <a:ext cx="7278502" cy="4496942"/>
        </p:xfrm>
        <a:graphic>
          <a:graphicData uri="http://schemas.openxmlformats.org/drawingml/2006/table">
            <a:tbl>
              <a:tblPr/>
              <a:tblGrid>
                <a:gridCol w="2345446"/>
                <a:gridCol w="4933056"/>
              </a:tblGrid>
              <a:tr h="45032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SŠ: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SOU Uherský Brod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032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Mgr. Tomáš </a:t>
                      </a:r>
                      <a:r>
                        <a:rPr kumimoji="0" lang="cs-CZ" sz="24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Rachůnek</a:t>
                      </a:r>
                      <a:endParaRPr kumimoji="0" lang="cs-CZ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53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prezentace (DUMu):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Soustava kvadratické a lineární rovnice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0382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Tematická oblast:</a:t>
                      </a:r>
                      <a:endParaRPr kumimoji="0" lang="cs-CZ" sz="2400" b="0" i="1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Rovnice a nerovnice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7606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Ročník: </a:t>
                      </a:r>
                      <a:endParaRPr kumimoji="0" lang="cs-CZ" sz="2400" b="0" i="1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1.</a:t>
                      </a:r>
                      <a:endParaRPr kumimoji="0" lang="cs-CZ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032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CZ.1.07/1.5.00/34.0369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032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vzniku: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Říjen 2012</a:t>
                      </a:r>
                      <a:endParaRPr kumimoji="0" lang="cs-CZ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2074" name="Picture 30" descr="logolinkI_bar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0188" y="0"/>
            <a:ext cx="3744912" cy="1071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75" name="Text Box 43"/>
          <p:cNvSpPr txBox="1">
            <a:spLocks noChangeArrowheads="1"/>
          </p:cNvSpPr>
          <p:nvPr/>
        </p:nvSpPr>
        <p:spPr bwMode="auto">
          <a:xfrm>
            <a:off x="468313" y="5877272"/>
            <a:ext cx="8348662" cy="646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cs-CZ" i="1"/>
              <a:t>Uvedení autoři, není-li uvedeno jinak, jsou autory tohoto výukového materiálu a všech jeho částí. Tento projekt je spolufinancován ESF a státním rozpočtem ČR.</a:t>
            </a:r>
          </a:p>
        </p:txBody>
      </p:sp>
    </p:spTree>
    <p:extLst>
      <p:ext uri="{BB962C8B-B14F-4D97-AF65-F5344CB8AC3E}">
        <p14:creationId xmlns:p14="http://schemas.microsoft.com/office/powerpoint/2010/main" val="38154869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ANOTACE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>
              <a:lnSpc>
                <a:spcPct val="90000"/>
              </a:lnSpc>
            </a:pPr>
            <a:r>
              <a:rPr lang="cs-CZ" sz="2800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Záměrem této sady výukových materiálů s názvem </a:t>
            </a:r>
            <a:r>
              <a:rPr lang="cs-CZ" sz="2800" u="sng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Rovnice a nerovnice</a:t>
            </a:r>
            <a:r>
              <a:rPr lang="cs-CZ" sz="2800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 je seznámit žáky s různými typy rovnic a jejich řešením. Sada j</a:t>
            </a:r>
            <a:r>
              <a:rPr lang="cs-CZ" sz="2800" dirty="0" smtClean="0">
                <a:latin typeface="Arial" charset="0"/>
                <a:cs typeface="Arial" charset="0"/>
              </a:rPr>
              <a:t>e vhodná pro přímou výuku i k samostudiu</a:t>
            </a:r>
            <a:endParaRPr lang="cs-CZ" sz="2800" dirty="0" smtClean="0">
              <a:solidFill>
                <a:schemeClr val="tx1"/>
              </a:solidFill>
              <a:latin typeface="Arial" charset="0"/>
              <a:cs typeface="Arial" charset="0"/>
            </a:endParaRPr>
          </a:p>
          <a:p>
            <a:pPr algn="just">
              <a:lnSpc>
                <a:spcPct val="90000"/>
              </a:lnSpc>
            </a:pPr>
            <a:r>
              <a:rPr lang="cs-CZ" sz="2800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Jednotlivé </a:t>
            </a:r>
            <a:r>
              <a:rPr lang="cs-CZ" sz="2800" dirty="0" err="1" smtClean="0">
                <a:solidFill>
                  <a:schemeClr val="tx1"/>
                </a:solidFill>
                <a:latin typeface="Arial" charset="0"/>
                <a:cs typeface="Arial" charset="0"/>
              </a:rPr>
              <a:t>DUMy</a:t>
            </a:r>
            <a:r>
              <a:rPr lang="cs-CZ" sz="2800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 jsou určeny pro žáky 1. ročníku nástavbového studia oboru podnikání. </a:t>
            </a:r>
          </a:p>
          <a:p>
            <a:pPr algn="just">
              <a:lnSpc>
                <a:spcPct val="90000"/>
              </a:lnSpc>
            </a:pPr>
            <a:r>
              <a:rPr lang="cs-CZ" sz="2800" dirty="0" smtClean="0">
                <a:latin typeface="Arial" charset="0"/>
                <a:cs typeface="Arial" charset="0"/>
              </a:rPr>
              <a:t>Tato prezentace </a:t>
            </a:r>
            <a:r>
              <a:rPr lang="en-US" sz="2800" dirty="0" smtClean="0">
                <a:latin typeface="Arial" charset="0"/>
                <a:cs typeface="Arial" charset="0"/>
              </a:rPr>
              <a:t>je </a:t>
            </a:r>
            <a:r>
              <a:rPr lang="cs-CZ" sz="2800" dirty="0" smtClean="0">
                <a:latin typeface="Arial" charset="0"/>
                <a:cs typeface="Arial" charset="0"/>
              </a:rPr>
              <a:t>zaměřena na </a:t>
            </a:r>
            <a:r>
              <a:rPr lang="cs-CZ" sz="2800" dirty="0">
                <a:latin typeface="Arial" charset="0"/>
                <a:cs typeface="Arial" charset="0"/>
              </a:rPr>
              <a:t>ř</a:t>
            </a:r>
            <a:r>
              <a:rPr lang="cs-CZ" sz="2800" dirty="0" smtClean="0">
                <a:latin typeface="Arial" charset="0"/>
                <a:cs typeface="Arial" charset="0"/>
              </a:rPr>
              <a:t>ešení soustavy kvadratické a lineární rovnice</a:t>
            </a:r>
            <a:endParaRPr lang="cs-CZ" sz="2800" u="sng" dirty="0">
              <a:latin typeface="Arial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952307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445840" y="620688"/>
            <a:ext cx="8229600" cy="1143000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8800" b="1" noProof="0" dirty="0" smtClean="0">
                <a:solidFill>
                  <a:srgbClr val="0070C0"/>
                </a:solidFill>
                <a:latin typeface="Times New Roman" pitchFamily="18" charset="0"/>
                <a:ea typeface="+mj-ea"/>
                <a:cs typeface="Times New Roman" pitchFamily="18" charset="0"/>
              </a:rPr>
              <a:t>Soustava kvadratické a lineární rovnice</a:t>
            </a:r>
            <a:endParaRPr kumimoji="0" lang="cs-CZ" sz="8800" b="1" i="0" u="none" strike="noStrike" kern="1200" cap="none" spc="0" normalizeH="0" baseline="0" noProof="0" dirty="0" smtClean="0">
              <a:ln>
                <a:noFill/>
              </a:ln>
              <a:solidFill>
                <a:srgbClr val="0070C0"/>
              </a:solidFill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395536" y="188640"/>
            <a:ext cx="8640960" cy="1143000"/>
          </a:xfrm>
          <a:prstGeom prst="rect">
            <a:avLst/>
          </a:prstGeom>
        </p:spPr>
        <p:txBody>
          <a:bodyPr/>
          <a:lstStyle/>
          <a:p>
            <a:pPr>
              <a:spcBef>
                <a:spcPct val="0"/>
              </a:spcBef>
              <a:defRPr/>
            </a:pPr>
            <a:r>
              <a:rPr lang="cs-CZ" sz="3200" dirty="0" smtClean="0">
                <a:latin typeface="Times New Roman" pitchFamily="18" charset="0"/>
                <a:ea typeface="+mj-ea"/>
                <a:cs typeface="Times New Roman" pitchFamily="18" charset="0"/>
              </a:rPr>
              <a:t>Postup:</a:t>
            </a:r>
          </a:p>
          <a:p>
            <a:pPr>
              <a:spcBef>
                <a:spcPct val="0"/>
              </a:spcBef>
              <a:defRPr/>
            </a:pPr>
            <a:endParaRPr lang="cs-CZ" sz="3200" dirty="0"/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320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p:sp>
        <p:nvSpPr>
          <p:cNvPr id="3" name="Nadpis 1"/>
          <p:cNvSpPr txBox="1">
            <a:spLocks/>
          </p:cNvSpPr>
          <p:nvPr/>
        </p:nvSpPr>
        <p:spPr>
          <a:xfrm>
            <a:off x="481328" y="908720"/>
            <a:ext cx="8640960" cy="1143000"/>
          </a:xfrm>
          <a:prstGeom prst="rect">
            <a:avLst/>
          </a:prstGeom>
        </p:spPr>
        <p:txBody>
          <a:bodyPr/>
          <a:lstStyle/>
          <a:p>
            <a:pPr marL="444500" indent="-444500">
              <a:spcBef>
                <a:spcPct val="0"/>
              </a:spcBef>
              <a:defRPr/>
            </a:pPr>
            <a:r>
              <a:rPr lang="cs-CZ" sz="3200" dirty="0" smtClean="0">
                <a:latin typeface="Times New Roman" pitchFamily="18" charset="0"/>
                <a:ea typeface="+mj-ea"/>
                <a:cs typeface="Times New Roman" pitchFamily="18" charset="0"/>
              </a:rPr>
              <a:t>1. Nejprve z lineární rovnice vyjádříme jednu neznámou.</a:t>
            </a:r>
            <a:endParaRPr lang="cs-CZ" sz="3200" dirty="0">
              <a:latin typeface="Times New Roman" pitchFamily="18" charset="0"/>
              <a:ea typeface="+mj-ea"/>
              <a:cs typeface="Times New Roman" pitchFamily="18" charset="0"/>
            </a:endParaRP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320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467509" y="2286000"/>
            <a:ext cx="8640960" cy="1143000"/>
          </a:xfrm>
          <a:prstGeom prst="rect">
            <a:avLst/>
          </a:prstGeom>
        </p:spPr>
        <p:txBody>
          <a:bodyPr/>
          <a:lstStyle/>
          <a:p>
            <a:pPr marL="444500" indent="-444500">
              <a:spcBef>
                <a:spcPct val="0"/>
              </a:spcBef>
              <a:defRPr/>
            </a:pPr>
            <a:r>
              <a:rPr lang="cs-CZ" sz="3200" dirty="0">
                <a:latin typeface="Times New Roman" pitchFamily="18" charset="0"/>
                <a:ea typeface="+mj-ea"/>
                <a:cs typeface="Times New Roman" pitchFamily="18" charset="0"/>
              </a:rPr>
              <a:t>2</a:t>
            </a:r>
            <a:r>
              <a:rPr lang="cs-CZ" sz="3200" dirty="0" smtClean="0">
                <a:latin typeface="Times New Roman" pitchFamily="18" charset="0"/>
                <a:ea typeface="+mj-ea"/>
                <a:cs typeface="Times New Roman" pitchFamily="18" charset="0"/>
              </a:rPr>
              <a:t>. Vyjádřenou neznámou dosadíme do kvadratické rovnice. </a:t>
            </a:r>
            <a:endParaRPr lang="cs-CZ" sz="3200" dirty="0">
              <a:latin typeface="Times New Roman" pitchFamily="18" charset="0"/>
              <a:ea typeface="+mj-ea"/>
              <a:cs typeface="Times New Roman" pitchFamily="18" charset="0"/>
            </a:endParaRP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320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467509" y="3573016"/>
            <a:ext cx="8640960" cy="648072"/>
          </a:xfrm>
          <a:prstGeom prst="rect">
            <a:avLst/>
          </a:prstGeom>
        </p:spPr>
        <p:txBody>
          <a:bodyPr/>
          <a:lstStyle/>
          <a:p>
            <a:pPr marL="444500" indent="-444500">
              <a:spcBef>
                <a:spcPct val="0"/>
              </a:spcBef>
              <a:defRPr/>
            </a:pPr>
            <a:r>
              <a:rPr lang="cs-CZ" sz="3200" dirty="0" smtClean="0">
                <a:latin typeface="Times New Roman" pitchFamily="18" charset="0"/>
                <a:ea typeface="+mj-ea"/>
                <a:cs typeface="Times New Roman" pitchFamily="18" charset="0"/>
              </a:rPr>
              <a:t>3. Kvadratickou rovnici upravíme a vypočítáme.</a:t>
            </a:r>
            <a:endParaRPr lang="cs-CZ" sz="3200" dirty="0">
              <a:latin typeface="Times New Roman" pitchFamily="18" charset="0"/>
              <a:ea typeface="+mj-ea"/>
              <a:cs typeface="Times New Roman" pitchFamily="18" charset="0"/>
            </a:endParaRP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320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503040" y="4653136"/>
            <a:ext cx="8640960" cy="648072"/>
          </a:xfrm>
          <a:prstGeom prst="rect">
            <a:avLst/>
          </a:prstGeom>
        </p:spPr>
        <p:txBody>
          <a:bodyPr/>
          <a:lstStyle/>
          <a:p>
            <a:pPr marL="444500" indent="-444500">
              <a:spcBef>
                <a:spcPct val="0"/>
              </a:spcBef>
              <a:defRPr/>
            </a:pPr>
            <a:r>
              <a:rPr lang="cs-CZ" sz="3200" dirty="0">
                <a:latin typeface="Times New Roman" pitchFamily="18" charset="0"/>
                <a:ea typeface="+mj-ea"/>
                <a:cs typeface="Times New Roman" pitchFamily="18" charset="0"/>
              </a:rPr>
              <a:t>4</a:t>
            </a:r>
            <a:r>
              <a:rPr lang="cs-CZ" sz="3200" dirty="0" smtClean="0">
                <a:latin typeface="Times New Roman" pitchFamily="18" charset="0"/>
                <a:ea typeface="+mj-ea"/>
                <a:cs typeface="Times New Roman" pitchFamily="18" charset="0"/>
              </a:rPr>
              <a:t>. Dopočítáme druhou neznámou.</a:t>
            </a:r>
            <a:endParaRPr lang="cs-CZ" sz="3200" dirty="0">
              <a:latin typeface="Times New Roman" pitchFamily="18" charset="0"/>
              <a:ea typeface="+mj-ea"/>
              <a:cs typeface="Times New Roman" pitchFamily="18" charset="0"/>
            </a:endParaRP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320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932484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395536" y="188640"/>
            <a:ext cx="8640960" cy="1143000"/>
          </a:xfrm>
          <a:prstGeom prst="rect">
            <a:avLst/>
          </a:prstGeom>
        </p:spPr>
        <p:txBody>
          <a:bodyPr/>
          <a:lstStyle/>
          <a:p>
            <a:pPr>
              <a:spcBef>
                <a:spcPct val="0"/>
              </a:spcBef>
              <a:defRPr/>
            </a:pPr>
            <a:r>
              <a:rPr lang="cs-CZ" sz="3200" dirty="0" smtClean="0">
                <a:latin typeface="Times New Roman" pitchFamily="18" charset="0"/>
                <a:ea typeface="+mj-ea"/>
                <a:cs typeface="Times New Roman" pitchFamily="18" charset="0"/>
              </a:rPr>
              <a:t>Př. 1</a:t>
            </a:r>
          </a:p>
          <a:p>
            <a:pPr>
              <a:spcBef>
                <a:spcPct val="0"/>
              </a:spcBef>
              <a:defRPr/>
            </a:pPr>
            <a:r>
              <a:rPr lang="cs-CZ" sz="3200" dirty="0" smtClean="0">
                <a:latin typeface="Times New Roman" pitchFamily="18" charset="0"/>
                <a:ea typeface="+mj-ea"/>
                <a:cs typeface="Times New Roman" pitchFamily="18" charset="0"/>
              </a:rPr>
              <a:t>Vyřešte soustavu rovnic</a:t>
            </a:r>
            <a:endParaRPr kumimoji="0" lang="cs-CZ" sz="320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Nadpis 1"/>
              <p:cNvSpPr txBox="1">
                <a:spLocks/>
              </p:cNvSpPr>
              <p:nvPr/>
            </p:nvSpPr>
            <p:spPr>
              <a:xfrm>
                <a:off x="365940" y="1362466"/>
                <a:ext cx="8547275" cy="1107748"/>
              </a:xfrm>
              <a:prstGeom prst="rect">
                <a:avLst/>
              </a:prstGeom>
            </p:spPr>
            <p:txBody>
              <a:bodyPr/>
              <a:lstStyle/>
              <a:p>
                <a:pPr>
                  <a:spcBef>
                    <a:spcPct val="0"/>
                  </a:spcBef>
                  <a:defRPr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3200" i="1" smtClean="0">
                          <a:latin typeface="Cambria Math"/>
                        </a:rPr>
                        <m:t>𝑥</m:t>
                      </m:r>
                      <m:r>
                        <a:rPr lang="cs-CZ" sz="3200" b="0" i="1" smtClean="0">
                          <a:latin typeface="Cambria Math"/>
                        </a:rPr>
                        <m:t>+2</m:t>
                      </m:r>
                      <m:r>
                        <a:rPr lang="cs-CZ" sz="3200" b="0" i="1" smtClean="0">
                          <a:latin typeface="Cambria Math"/>
                        </a:rPr>
                        <m:t>𝑦</m:t>
                      </m:r>
                      <m:r>
                        <m:rPr>
                          <m:aln/>
                        </m:rPr>
                        <a:rPr lang="cs-CZ" sz="3200" b="0" i="1" smtClean="0">
                          <a:latin typeface="Cambria Math"/>
                        </a:rPr>
                        <m:t>=</m:t>
                      </m:r>
                      <m:r>
                        <a:rPr lang="cs-CZ" sz="3200" b="0" i="1" smtClean="0">
                          <a:latin typeface="Cambria Math"/>
                        </a:rPr>
                        <m:t>4</m:t>
                      </m:r>
                    </m:oMath>
                    <m:oMath xmlns:m="http://schemas.openxmlformats.org/officeDocument/2006/math">
                      <m:r>
                        <a:rPr lang="cs-CZ" sz="3200" b="0" i="1" smtClean="0">
                          <a:latin typeface="Cambria Math"/>
                        </a:rPr>
                        <m:t>2</m:t>
                      </m:r>
                      <m:sSup>
                        <m:sSupPr>
                          <m:ctrlPr>
                            <a:rPr lang="cs-CZ" sz="3200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3200" b="0" i="1" smtClean="0">
                              <a:latin typeface="Cambria Math"/>
                            </a:rPr>
                            <m:t>𝑥</m:t>
                          </m:r>
                        </m:e>
                        <m:sup>
                          <m:r>
                            <a:rPr lang="cs-CZ" sz="3200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3200" b="0" i="1" smtClean="0">
                          <a:latin typeface="Cambria Math"/>
                        </a:rPr>
                        <m:t>+</m:t>
                      </m:r>
                      <m:sSup>
                        <m:sSupPr>
                          <m:ctrlPr>
                            <a:rPr lang="cs-CZ" sz="3200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3200" b="0" i="1" smtClean="0">
                              <a:latin typeface="Cambria Math"/>
                            </a:rPr>
                            <m:t>𝑦</m:t>
                          </m:r>
                        </m:e>
                        <m:sup>
                          <m:r>
                            <a:rPr lang="cs-CZ" sz="3200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m:rPr>
                          <m:aln/>
                        </m:rPr>
                        <a:rPr lang="cs-CZ" sz="3200" b="0" i="1" smtClean="0">
                          <a:latin typeface="Cambria Math"/>
                        </a:rPr>
                        <m:t>=</m:t>
                      </m:r>
                      <m:r>
                        <a:rPr lang="cs-CZ" sz="3200" b="0" i="1" smtClean="0">
                          <a:latin typeface="Cambria Math"/>
                        </a:rPr>
                        <m:t>9</m:t>
                      </m:r>
                    </m:oMath>
                  </m:oMathPara>
                </a14:m>
                <a:endParaRPr lang="cs-CZ" sz="3200" b="0" i="0" dirty="0" smtClean="0">
                  <a:latin typeface="Times New Roman" pitchFamily="18" charset="0"/>
                </a:endParaRPr>
              </a:p>
            </p:txBody>
          </p:sp>
        </mc:Choice>
        <mc:Fallback xmlns="">
          <p:sp>
            <p:nvSpPr>
              <p:cNvPr id="8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5940" y="1362466"/>
                <a:ext cx="8547275" cy="1107748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" name="Nadpis 1"/>
          <p:cNvSpPr txBox="1">
            <a:spLocks/>
          </p:cNvSpPr>
          <p:nvPr/>
        </p:nvSpPr>
        <p:spPr>
          <a:xfrm>
            <a:off x="272255" y="2704852"/>
            <a:ext cx="8640960" cy="1143000"/>
          </a:xfrm>
          <a:prstGeom prst="rect">
            <a:avLst/>
          </a:prstGeom>
        </p:spPr>
        <p:txBody>
          <a:bodyPr/>
          <a:lstStyle/>
          <a:p>
            <a:pPr marL="444500" indent="-444500">
              <a:spcBef>
                <a:spcPct val="0"/>
              </a:spcBef>
              <a:defRPr/>
            </a:pPr>
            <a:r>
              <a:rPr lang="cs-CZ" sz="3200" dirty="0" smtClean="0">
                <a:latin typeface="Times New Roman" pitchFamily="18" charset="0"/>
                <a:ea typeface="+mj-ea"/>
                <a:cs typeface="Times New Roman" pitchFamily="18" charset="0"/>
              </a:rPr>
              <a:t>1. Nejprve z lineární rovnice vyjádříme jednu neznámou.</a:t>
            </a:r>
            <a:endParaRPr lang="cs-CZ" sz="3200" dirty="0">
              <a:latin typeface="Times New Roman" pitchFamily="18" charset="0"/>
              <a:ea typeface="+mj-ea"/>
              <a:cs typeface="Times New Roman" pitchFamily="18" charset="0"/>
            </a:endParaRP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320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Nadpis 1"/>
              <p:cNvSpPr txBox="1">
                <a:spLocks/>
              </p:cNvSpPr>
              <p:nvPr/>
            </p:nvSpPr>
            <p:spPr>
              <a:xfrm>
                <a:off x="3995936" y="1362466"/>
                <a:ext cx="2200198" cy="657200"/>
              </a:xfrm>
              <a:prstGeom prst="rect">
                <a:avLst/>
              </a:prstGeom>
            </p:spPr>
            <p:txBody>
              <a:bodyPr/>
              <a:lstStyle/>
              <a:p>
                <a:pPr>
                  <a:spcBef>
                    <a:spcPct val="0"/>
                  </a:spcBef>
                  <a:defRPr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3200" i="1" smtClean="0">
                          <a:latin typeface="Cambria Math"/>
                        </a:rPr>
                        <m:t>𝑥</m:t>
                      </m:r>
                      <m:r>
                        <m:rPr>
                          <m:aln/>
                        </m:rPr>
                        <a:rPr lang="cs-CZ" sz="3200" b="0" i="1" smtClean="0">
                          <a:latin typeface="Cambria Math"/>
                        </a:rPr>
                        <m:t>=</m:t>
                      </m:r>
                      <m:r>
                        <a:rPr lang="cs-CZ" sz="3200" b="0" i="1" smtClean="0">
                          <a:latin typeface="Cambria Math"/>
                        </a:rPr>
                        <m:t>4</m:t>
                      </m:r>
                      <m:r>
                        <a:rPr lang="cs-CZ" sz="3200" b="0" i="0" smtClean="0">
                          <a:latin typeface="Cambria Math"/>
                        </a:rPr>
                        <m:t>−2</m:t>
                      </m:r>
                      <m:r>
                        <m:rPr>
                          <m:sty m:val="p"/>
                        </m:rPr>
                        <a:rPr lang="cs-CZ" sz="3200" b="0" i="0" smtClean="0">
                          <a:latin typeface="Cambria Math"/>
                        </a:rPr>
                        <m:t>y</m:t>
                      </m:r>
                    </m:oMath>
                  </m:oMathPara>
                </a14:m>
                <a:r>
                  <a:rPr lang="cs-CZ" sz="3200" b="0" i="0" dirty="0" smtClean="0">
                    <a:latin typeface="Times New Roman" pitchFamily="18" charset="0"/>
                  </a:rPr>
                  <a:t/>
                </a:r>
                <a:br>
                  <a:rPr lang="cs-CZ" sz="3200" b="0" i="0" dirty="0" smtClean="0">
                    <a:latin typeface="Times New Roman" pitchFamily="18" charset="0"/>
                  </a:rPr>
                </a:br>
                <a:endParaRPr lang="cs-CZ" sz="3200" b="0" i="0" dirty="0" smtClean="0">
                  <a:latin typeface="Times New Roman" pitchFamily="18" charset="0"/>
                </a:endParaRPr>
              </a:p>
            </p:txBody>
          </p:sp>
        </mc:Choice>
        <mc:Fallback xmlns="">
          <p:sp>
            <p:nvSpPr>
              <p:cNvPr id="7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95936" y="1362466"/>
                <a:ext cx="2200198" cy="657200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3277350" y="1349117"/>
                <a:ext cx="688009" cy="64633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3600" i="1" smtClean="0">
                          <a:latin typeface="Cambria Math"/>
                          <a:ea typeface="Cambria Math"/>
                        </a:rPr>
                        <m:t>⇒</m:t>
                      </m:r>
                    </m:oMath>
                  </m:oMathPara>
                </a14:m>
                <a:endParaRPr lang="cs-CZ" sz="3600" dirty="0"/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77350" y="1349117"/>
                <a:ext cx="688009" cy="646331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1188992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7" grpId="0"/>
      <p:bldP spid="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395536" y="188640"/>
            <a:ext cx="8640960" cy="1143000"/>
          </a:xfrm>
          <a:prstGeom prst="rect">
            <a:avLst/>
          </a:prstGeom>
        </p:spPr>
        <p:txBody>
          <a:bodyPr/>
          <a:lstStyle/>
          <a:p>
            <a:pPr>
              <a:spcBef>
                <a:spcPct val="0"/>
              </a:spcBef>
              <a:defRPr/>
            </a:pPr>
            <a:r>
              <a:rPr lang="cs-CZ" sz="3200" dirty="0" smtClean="0">
                <a:latin typeface="Times New Roman" pitchFamily="18" charset="0"/>
                <a:ea typeface="+mj-ea"/>
                <a:cs typeface="Times New Roman" pitchFamily="18" charset="0"/>
              </a:rPr>
              <a:t>Př. 1</a:t>
            </a:r>
          </a:p>
          <a:p>
            <a:pPr>
              <a:spcBef>
                <a:spcPct val="0"/>
              </a:spcBef>
              <a:defRPr/>
            </a:pPr>
            <a:r>
              <a:rPr lang="cs-CZ" sz="3200" dirty="0" smtClean="0">
                <a:latin typeface="Times New Roman" pitchFamily="18" charset="0"/>
                <a:ea typeface="+mj-ea"/>
                <a:cs typeface="Times New Roman" pitchFamily="18" charset="0"/>
              </a:rPr>
              <a:t>Vyřešte soustavu rovnic</a:t>
            </a:r>
            <a:endParaRPr kumimoji="0" lang="cs-CZ" sz="320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Nadpis 1"/>
              <p:cNvSpPr txBox="1">
                <a:spLocks/>
              </p:cNvSpPr>
              <p:nvPr/>
            </p:nvSpPr>
            <p:spPr>
              <a:xfrm>
                <a:off x="365940" y="1362466"/>
                <a:ext cx="2648029" cy="1107748"/>
              </a:xfrm>
              <a:prstGeom prst="rect">
                <a:avLst/>
              </a:prstGeom>
            </p:spPr>
            <p:txBody>
              <a:bodyPr/>
              <a:lstStyle/>
              <a:p>
                <a:pPr>
                  <a:spcBef>
                    <a:spcPct val="0"/>
                  </a:spcBef>
                  <a:defRPr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3200" i="1" smtClean="0">
                          <a:latin typeface="Cambria Math"/>
                        </a:rPr>
                        <m:t>𝑥</m:t>
                      </m:r>
                      <m:r>
                        <a:rPr lang="cs-CZ" sz="3200" b="0" i="1" smtClean="0">
                          <a:latin typeface="Cambria Math"/>
                        </a:rPr>
                        <m:t>+2</m:t>
                      </m:r>
                      <m:r>
                        <a:rPr lang="cs-CZ" sz="3200" b="0" i="1" smtClean="0">
                          <a:latin typeface="Cambria Math"/>
                        </a:rPr>
                        <m:t>𝑦</m:t>
                      </m:r>
                      <m:r>
                        <m:rPr>
                          <m:aln/>
                        </m:rPr>
                        <a:rPr lang="cs-CZ" sz="3200" b="0" i="1" smtClean="0">
                          <a:latin typeface="Cambria Math"/>
                        </a:rPr>
                        <m:t>=</m:t>
                      </m:r>
                      <m:r>
                        <a:rPr lang="cs-CZ" sz="3200" b="0" i="1" smtClean="0">
                          <a:latin typeface="Cambria Math"/>
                        </a:rPr>
                        <m:t>4</m:t>
                      </m:r>
                    </m:oMath>
                    <m:oMath xmlns:m="http://schemas.openxmlformats.org/officeDocument/2006/math">
                      <m:r>
                        <a:rPr lang="cs-CZ" sz="3200" b="0" i="1" smtClean="0">
                          <a:latin typeface="Cambria Math"/>
                        </a:rPr>
                        <m:t>2</m:t>
                      </m:r>
                      <m:sSup>
                        <m:sSupPr>
                          <m:ctrlPr>
                            <a:rPr lang="cs-CZ" sz="3200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3200" b="0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𝑥</m:t>
                          </m:r>
                        </m:e>
                        <m:sup>
                          <m:r>
                            <a:rPr lang="cs-CZ" sz="3200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3200" b="0" i="1" smtClean="0">
                          <a:latin typeface="Cambria Math"/>
                        </a:rPr>
                        <m:t>+</m:t>
                      </m:r>
                      <m:sSup>
                        <m:sSupPr>
                          <m:ctrlPr>
                            <a:rPr lang="cs-CZ" sz="3200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3200" b="0" i="1" smtClean="0">
                              <a:latin typeface="Cambria Math"/>
                            </a:rPr>
                            <m:t>𝑦</m:t>
                          </m:r>
                        </m:e>
                        <m:sup>
                          <m:r>
                            <a:rPr lang="cs-CZ" sz="3200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m:rPr>
                          <m:aln/>
                        </m:rPr>
                        <a:rPr lang="cs-CZ" sz="3200" b="0" i="1" smtClean="0">
                          <a:latin typeface="Cambria Math"/>
                        </a:rPr>
                        <m:t>=</m:t>
                      </m:r>
                      <m:r>
                        <a:rPr lang="cs-CZ" sz="3200" b="0" i="1" smtClean="0">
                          <a:latin typeface="Cambria Math"/>
                        </a:rPr>
                        <m:t>9</m:t>
                      </m:r>
                    </m:oMath>
                  </m:oMathPara>
                </a14:m>
                <a:endParaRPr lang="cs-CZ" sz="3200" b="0" i="0" dirty="0" smtClean="0">
                  <a:latin typeface="Times New Roman" pitchFamily="18" charset="0"/>
                </a:endParaRPr>
              </a:p>
            </p:txBody>
          </p:sp>
        </mc:Choice>
        <mc:Fallback xmlns="">
          <p:sp>
            <p:nvSpPr>
              <p:cNvPr id="8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5940" y="1362466"/>
                <a:ext cx="2648029" cy="1107748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" name="Nadpis 1"/>
              <p:cNvSpPr txBox="1">
                <a:spLocks/>
              </p:cNvSpPr>
              <p:nvPr/>
            </p:nvSpPr>
            <p:spPr>
              <a:xfrm>
                <a:off x="3995936" y="1362466"/>
                <a:ext cx="2200198" cy="657200"/>
              </a:xfrm>
              <a:prstGeom prst="rect">
                <a:avLst/>
              </a:prstGeom>
              <a:noFill/>
              <a:ln w="25400" cap="rnd">
                <a:noFill/>
                <a:bevel/>
              </a:ln>
              <a:effectLst/>
            </p:spPr>
            <p:txBody>
              <a:bodyPr/>
              <a:lstStyle/>
              <a:p>
                <a:pPr>
                  <a:spcBef>
                    <a:spcPct val="0"/>
                  </a:spcBef>
                  <a:defRPr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3200" i="1" smtClean="0">
                          <a:latin typeface="Cambria Math"/>
                        </a:rPr>
                        <m:t>𝑥</m:t>
                      </m:r>
                      <m:r>
                        <m:rPr>
                          <m:aln/>
                        </m:rPr>
                        <a:rPr lang="cs-CZ" sz="3200" b="0" i="1" smtClean="0">
                          <a:latin typeface="Cambria Math"/>
                        </a:rPr>
                        <m:t>=</m:t>
                      </m:r>
                      <m:r>
                        <a:rPr lang="cs-CZ" sz="3200" b="0" i="1" smtClean="0">
                          <a:latin typeface="Cambria Math"/>
                        </a:rPr>
                        <m:t>4</m:t>
                      </m:r>
                      <m:r>
                        <a:rPr lang="cs-CZ" sz="3200" b="0" i="0" smtClean="0">
                          <a:latin typeface="Cambria Math"/>
                        </a:rPr>
                        <m:t>−2</m:t>
                      </m:r>
                      <m:r>
                        <m:rPr>
                          <m:sty m:val="p"/>
                        </m:rPr>
                        <a:rPr lang="cs-CZ" sz="3200" b="0" i="0" smtClean="0">
                          <a:latin typeface="Cambria Math"/>
                        </a:rPr>
                        <m:t>y</m:t>
                      </m:r>
                    </m:oMath>
                  </m:oMathPara>
                </a14:m>
                <a:r>
                  <a:rPr lang="cs-CZ" sz="3200" b="0" i="0" dirty="0" smtClean="0">
                    <a:latin typeface="Times New Roman" pitchFamily="18" charset="0"/>
                  </a:rPr>
                  <a:t/>
                </a:r>
                <a:br>
                  <a:rPr lang="cs-CZ" sz="3200" b="0" i="0" dirty="0" smtClean="0">
                    <a:latin typeface="Times New Roman" pitchFamily="18" charset="0"/>
                  </a:rPr>
                </a:br>
                <a:endParaRPr lang="cs-CZ" sz="3200" b="0" i="0" dirty="0" smtClean="0">
                  <a:latin typeface="Times New Roman" pitchFamily="18" charset="0"/>
                </a:endParaRPr>
              </a:p>
            </p:txBody>
          </p:sp>
        </mc:Choice>
        <mc:Fallback xmlns="">
          <p:sp>
            <p:nvSpPr>
              <p:cNvPr id="7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95936" y="1362466"/>
                <a:ext cx="2200198" cy="657200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  <a:ln w="25400" cap="rnd">
                <a:noFill/>
                <a:bevel/>
              </a:ln>
              <a:effectLst/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3277350" y="1349117"/>
                <a:ext cx="688009" cy="64633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3600" i="1" smtClean="0">
                          <a:latin typeface="Cambria Math"/>
                          <a:ea typeface="Cambria Math"/>
                        </a:rPr>
                        <m:t>⇒</m:t>
                      </m:r>
                    </m:oMath>
                  </m:oMathPara>
                </a14:m>
                <a:endParaRPr lang="cs-CZ" sz="3600" dirty="0"/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77350" y="1349117"/>
                <a:ext cx="688009" cy="646331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0" name="Nadpis 1"/>
          <p:cNvSpPr txBox="1">
            <a:spLocks/>
          </p:cNvSpPr>
          <p:nvPr/>
        </p:nvSpPr>
        <p:spPr>
          <a:xfrm>
            <a:off x="319097" y="2924944"/>
            <a:ext cx="8640960" cy="1143000"/>
          </a:xfrm>
          <a:prstGeom prst="rect">
            <a:avLst/>
          </a:prstGeom>
        </p:spPr>
        <p:txBody>
          <a:bodyPr/>
          <a:lstStyle/>
          <a:p>
            <a:pPr marL="444500" indent="-444500">
              <a:spcBef>
                <a:spcPct val="0"/>
              </a:spcBef>
              <a:defRPr/>
            </a:pPr>
            <a:r>
              <a:rPr lang="cs-CZ" sz="3200" dirty="0">
                <a:latin typeface="Times New Roman" pitchFamily="18" charset="0"/>
                <a:ea typeface="+mj-ea"/>
                <a:cs typeface="Times New Roman" pitchFamily="18" charset="0"/>
              </a:rPr>
              <a:t>2</a:t>
            </a:r>
            <a:r>
              <a:rPr lang="cs-CZ" sz="3200" dirty="0" smtClean="0">
                <a:latin typeface="Times New Roman" pitchFamily="18" charset="0"/>
                <a:ea typeface="+mj-ea"/>
                <a:cs typeface="Times New Roman" pitchFamily="18" charset="0"/>
              </a:rPr>
              <a:t>. Vyjádřenou neznámou dosadíme do kvadratické rovnice. </a:t>
            </a:r>
            <a:endParaRPr lang="cs-CZ" sz="3200" dirty="0">
              <a:latin typeface="Times New Roman" pitchFamily="18" charset="0"/>
              <a:ea typeface="+mj-ea"/>
              <a:cs typeface="Times New Roman" pitchFamily="18" charset="0"/>
            </a:endParaRP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320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p:sp>
        <p:nvSpPr>
          <p:cNvPr id="4" name="Ovál 3"/>
          <p:cNvSpPr/>
          <p:nvPr/>
        </p:nvSpPr>
        <p:spPr>
          <a:xfrm>
            <a:off x="3965359" y="1362466"/>
            <a:ext cx="2118809" cy="657200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Volný tvar 18"/>
          <p:cNvSpPr/>
          <p:nvPr/>
        </p:nvSpPr>
        <p:spPr>
          <a:xfrm>
            <a:off x="949911" y="2024109"/>
            <a:ext cx="4128116" cy="864084"/>
          </a:xfrm>
          <a:custGeom>
            <a:avLst/>
            <a:gdLst>
              <a:gd name="connsiteX0" fmla="*/ 4128116 w 4128116"/>
              <a:gd name="connsiteY0" fmla="*/ 0 h 864084"/>
              <a:gd name="connsiteX1" fmla="*/ 1917576 w 4128116"/>
              <a:gd name="connsiteY1" fmla="*/ 861134 h 864084"/>
              <a:gd name="connsiteX2" fmla="*/ 0 w 4128116"/>
              <a:gd name="connsiteY2" fmla="*/ 301841 h 8640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128116" h="864084">
                <a:moveTo>
                  <a:pt x="4128116" y="0"/>
                </a:moveTo>
                <a:cubicBezTo>
                  <a:pt x="3366855" y="405413"/>
                  <a:pt x="2605595" y="810827"/>
                  <a:pt x="1917576" y="861134"/>
                </a:cubicBezTo>
                <a:cubicBezTo>
                  <a:pt x="1229557" y="911441"/>
                  <a:pt x="0" y="301841"/>
                  <a:pt x="0" y="301841"/>
                </a:cubicBezTo>
              </a:path>
            </a:pathLst>
          </a:custGeom>
          <a:noFill/>
          <a:ln>
            <a:solidFill>
              <a:srgbClr val="FF0000"/>
            </a:solidFill>
            <a:tailEnd type="triangle" w="lg" len="lg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0" name="Nadpis 1"/>
              <p:cNvSpPr txBox="1">
                <a:spLocks/>
              </p:cNvSpPr>
              <p:nvPr/>
            </p:nvSpPr>
            <p:spPr>
              <a:xfrm>
                <a:off x="365940" y="1371055"/>
                <a:ext cx="2648029" cy="1107748"/>
              </a:xfrm>
              <a:prstGeom prst="rect">
                <a:avLst/>
              </a:prstGeom>
            </p:spPr>
            <p:txBody>
              <a:bodyPr/>
              <a:lstStyle/>
              <a:p>
                <a:pPr>
                  <a:spcBef>
                    <a:spcPct val="0"/>
                  </a:spcBef>
                  <a:defRPr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3200" i="1" smtClean="0">
                          <a:latin typeface="Cambria Math"/>
                        </a:rPr>
                        <m:t>𝑥</m:t>
                      </m:r>
                      <m:r>
                        <a:rPr lang="cs-CZ" sz="3200" b="0" i="1" smtClean="0">
                          <a:latin typeface="Cambria Math"/>
                        </a:rPr>
                        <m:t>+2</m:t>
                      </m:r>
                      <m:r>
                        <a:rPr lang="cs-CZ" sz="3200" b="0" i="1" smtClean="0">
                          <a:latin typeface="Cambria Math"/>
                        </a:rPr>
                        <m:t>𝑦</m:t>
                      </m:r>
                      <m:r>
                        <m:rPr>
                          <m:aln/>
                        </m:rPr>
                        <a:rPr lang="cs-CZ" sz="3200" b="0" i="1" smtClean="0">
                          <a:latin typeface="Cambria Math"/>
                        </a:rPr>
                        <m:t>=</m:t>
                      </m:r>
                      <m:r>
                        <a:rPr lang="cs-CZ" sz="3200" b="0" i="1" smtClean="0">
                          <a:latin typeface="Cambria Math"/>
                        </a:rPr>
                        <m:t>4</m:t>
                      </m:r>
                    </m:oMath>
                    <m:oMath xmlns:m="http://schemas.openxmlformats.org/officeDocument/2006/math">
                      <m:r>
                        <a:rPr lang="cs-CZ" sz="3200" b="0" i="1" smtClean="0">
                          <a:latin typeface="Cambria Math"/>
                        </a:rPr>
                        <m:t>2</m:t>
                      </m:r>
                      <m:sSup>
                        <m:sSupPr>
                          <m:ctrlPr>
                            <a:rPr lang="cs-CZ" sz="3200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3200" b="0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𝑥</m:t>
                          </m:r>
                        </m:e>
                        <m:sup>
                          <m:r>
                            <a:rPr lang="cs-CZ" sz="3200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3200" b="0" i="1" smtClean="0">
                          <a:latin typeface="Cambria Math"/>
                        </a:rPr>
                        <m:t>+</m:t>
                      </m:r>
                      <m:sSup>
                        <m:sSupPr>
                          <m:ctrlPr>
                            <a:rPr lang="cs-CZ" sz="3200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3200" b="0" i="1" smtClean="0">
                              <a:latin typeface="Cambria Math"/>
                            </a:rPr>
                            <m:t>𝑦</m:t>
                          </m:r>
                        </m:e>
                        <m:sup>
                          <m:r>
                            <a:rPr lang="cs-CZ" sz="3200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m:rPr>
                          <m:aln/>
                        </m:rPr>
                        <a:rPr lang="cs-CZ" sz="3200" b="0" i="1" smtClean="0">
                          <a:latin typeface="Cambria Math"/>
                        </a:rPr>
                        <m:t>=</m:t>
                      </m:r>
                      <m:r>
                        <a:rPr lang="cs-CZ" sz="3200" b="0" i="1" smtClean="0">
                          <a:latin typeface="Cambria Math"/>
                        </a:rPr>
                        <m:t>9</m:t>
                      </m:r>
                    </m:oMath>
                  </m:oMathPara>
                </a14:m>
                <a:endParaRPr lang="cs-CZ" sz="3200" b="0" i="0" dirty="0" smtClean="0">
                  <a:latin typeface="Times New Roman" pitchFamily="18" charset="0"/>
                </a:endParaRPr>
              </a:p>
            </p:txBody>
          </p:sp>
        </mc:Choice>
        <mc:Fallback xmlns="">
          <p:sp>
            <p:nvSpPr>
              <p:cNvPr id="20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5940" y="1371055"/>
                <a:ext cx="2648029" cy="1107748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1" name="Nadpis 1"/>
              <p:cNvSpPr txBox="1">
                <a:spLocks/>
              </p:cNvSpPr>
              <p:nvPr/>
            </p:nvSpPr>
            <p:spPr>
              <a:xfrm>
                <a:off x="860882" y="4052160"/>
                <a:ext cx="4832935" cy="1107748"/>
              </a:xfrm>
              <a:prstGeom prst="rect">
                <a:avLst/>
              </a:prstGeom>
            </p:spPr>
            <p:txBody>
              <a:bodyPr/>
              <a:lstStyle/>
              <a:p>
                <a:pPr>
                  <a:spcBef>
                    <a:spcPct val="0"/>
                  </a:spcBef>
                  <a:defRPr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3200" i="1" smtClean="0">
                          <a:latin typeface="Cambria Math"/>
                        </a:rPr>
                        <m:t>2</m:t>
                      </m:r>
                      <m:sSup>
                        <m:sSupPr>
                          <m:ctrlPr>
                            <a:rPr lang="cs-CZ" sz="3200" i="1" smtClean="0">
                              <a:latin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sz="3200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sz="3200" b="0" i="1" smtClean="0">
                                  <a:latin typeface="Cambria Math"/>
                                </a:rPr>
                                <m:t>4−2</m:t>
                              </m:r>
                              <m:r>
                                <a:rPr lang="cs-CZ" sz="3200" b="0" i="1" smtClean="0">
                                  <a:latin typeface="Cambria Math"/>
                                </a:rPr>
                                <m:t>𝑦</m:t>
                              </m:r>
                            </m:e>
                          </m:d>
                        </m:e>
                        <m:sup>
                          <m:r>
                            <a:rPr lang="cs-CZ" sz="3200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3200" b="0" i="1" smtClean="0">
                          <a:latin typeface="Cambria Math"/>
                        </a:rPr>
                        <m:t>+</m:t>
                      </m:r>
                      <m:sSup>
                        <m:sSupPr>
                          <m:ctrlPr>
                            <a:rPr lang="cs-CZ" sz="3200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3200" b="0" i="1" smtClean="0">
                              <a:latin typeface="Cambria Math"/>
                            </a:rPr>
                            <m:t>𝑦</m:t>
                          </m:r>
                        </m:e>
                        <m:sup>
                          <m:r>
                            <a:rPr lang="cs-CZ" sz="3200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3200" b="0" i="1" smtClean="0">
                          <a:latin typeface="Cambria Math"/>
                        </a:rPr>
                        <m:t>=9</m:t>
                      </m:r>
                    </m:oMath>
                  </m:oMathPara>
                </a14:m>
                <a:endParaRPr lang="cs-CZ" sz="3200" b="0" i="0" dirty="0" smtClean="0">
                  <a:latin typeface="Times New Roman" pitchFamily="18" charset="0"/>
                </a:endParaRPr>
              </a:p>
            </p:txBody>
          </p:sp>
        </mc:Choice>
        <mc:Fallback xmlns="">
          <p:sp>
            <p:nvSpPr>
              <p:cNvPr id="21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60882" y="4052160"/>
                <a:ext cx="4832935" cy="1107748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259421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2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6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4000"/>
                            </p:stCondLst>
                            <p:childTnLst>
                              <p:par>
                                <p:cTn id="18" presetID="1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" presetID="22" presetClass="entr" presetSubtype="8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2500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10" grpId="0"/>
      <p:bldP spid="4" grpId="0" animBg="1"/>
      <p:bldP spid="19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395536" y="188640"/>
            <a:ext cx="8640960" cy="1143000"/>
          </a:xfrm>
          <a:prstGeom prst="rect">
            <a:avLst/>
          </a:prstGeom>
        </p:spPr>
        <p:txBody>
          <a:bodyPr/>
          <a:lstStyle/>
          <a:p>
            <a:pPr>
              <a:spcBef>
                <a:spcPct val="0"/>
              </a:spcBef>
              <a:defRPr/>
            </a:pPr>
            <a:r>
              <a:rPr lang="cs-CZ" sz="3200" dirty="0" smtClean="0">
                <a:latin typeface="Times New Roman" pitchFamily="18" charset="0"/>
                <a:ea typeface="+mj-ea"/>
                <a:cs typeface="Times New Roman" pitchFamily="18" charset="0"/>
              </a:rPr>
              <a:t>Př. 1</a:t>
            </a:r>
          </a:p>
          <a:p>
            <a:pPr>
              <a:spcBef>
                <a:spcPct val="0"/>
              </a:spcBef>
              <a:defRPr/>
            </a:pPr>
            <a:r>
              <a:rPr lang="cs-CZ" sz="3200" dirty="0" smtClean="0">
                <a:latin typeface="Times New Roman" pitchFamily="18" charset="0"/>
                <a:ea typeface="+mj-ea"/>
                <a:cs typeface="Times New Roman" pitchFamily="18" charset="0"/>
              </a:rPr>
              <a:t>Vyřešte soustavu rovnic</a:t>
            </a:r>
            <a:endParaRPr kumimoji="0" lang="cs-CZ" sz="320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p:grpSp>
        <p:nvGrpSpPr>
          <p:cNvPr id="11" name="Skupina 10"/>
          <p:cNvGrpSpPr/>
          <p:nvPr/>
        </p:nvGrpSpPr>
        <p:grpSpPr>
          <a:xfrm>
            <a:off x="410078" y="1331630"/>
            <a:ext cx="5869407" cy="1138584"/>
            <a:chOff x="410078" y="1331630"/>
            <a:chExt cx="5869407" cy="1138584"/>
          </a:xfrm>
        </p:grpSpPr>
        <mc:AlternateContent xmlns:mc="http://schemas.openxmlformats.org/markup-compatibility/2006" xmlns:a14="http://schemas.microsoft.com/office/drawing/2010/main">
          <mc:Choice Requires="a14">
            <p:sp>
              <p:nvSpPr>
                <p:cNvPr id="8" name="Nadpis 1"/>
                <p:cNvSpPr txBox="1">
                  <a:spLocks/>
                </p:cNvSpPr>
                <p:nvPr/>
              </p:nvSpPr>
              <p:spPr>
                <a:xfrm>
                  <a:off x="410078" y="1362466"/>
                  <a:ext cx="2648029" cy="1107748"/>
                </a:xfrm>
                <a:prstGeom prst="rect">
                  <a:avLst/>
                </a:prstGeom>
              </p:spPr>
              <p:txBody>
                <a:bodyPr/>
                <a:lstStyle/>
                <a:p>
                  <a:pPr>
                    <a:spcBef>
                      <a:spcPct val="0"/>
                    </a:spcBef>
                    <a:defRPr/>
                  </a:pPr>
                  <a14:m>
                    <m:oMathPara xmlns:m="http://schemas.openxmlformats.org/officeDocument/2006/math">
                      <m:oMathParaPr>
                        <m:jc m:val="left"/>
                      </m:oMathParaPr>
                      <m:oMath xmlns:m="http://schemas.openxmlformats.org/officeDocument/2006/math">
                        <m:r>
                          <a:rPr lang="cs-CZ" sz="3200" i="1" smtClean="0">
                            <a:latin typeface="Cambria Math"/>
                          </a:rPr>
                          <m:t>𝑥</m:t>
                        </m:r>
                        <m:r>
                          <a:rPr lang="cs-CZ" sz="3200" b="0" i="1" smtClean="0">
                            <a:latin typeface="Cambria Math"/>
                          </a:rPr>
                          <m:t>+2</m:t>
                        </m:r>
                        <m:r>
                          <a:rPr lang="cs-CZ" sz="3200" b="0" i="1" smtClean="0">
                            <a:latin typeface="Cambria Math"/>
                          </a:rPr>
                          <m:t>𝑦</m:t>
                        </m:r>
                        <m:r>
                          <m:rPr>
                            <m:aln/>
                          </m:rPr>
                          <a:rPr lang="cs-CZ" sz="3200" b="0" i="1" smtClean="0">
                            <a:latin typeface="Cambria Math"/>
                          </a:rPr>
                          <m:t>=</m:t>
                        </m:r>
                        <m:r>
                          <a:rPr lang="cs-CZ" sz="3200" b="0" i="1" smtClean="0">
                            <a:latin typeface="Cambria Math"/>
                          </a:rPr>
                          <m:t>4</m:t>
                        </m:r>
                      </m:oMath>
                      <m:oMath xmlns:m="http://schemas.openxmlformats.org/officeDocument/2006/math">
                        <m:r>
                          <a:rPr lang="cs-CZ" sz="3200" b="0" i="1" smtClean="0">
                            <a:latin typeface="Cambria Math"/>
                          </a:rPr>
                          <m:t>2</m:t>
                        </m:r>
                        <m:sSup>
                          <m:sSupPr>
                            <m:ctrlPr>
                              <a:rPr lang="cs-CZ" sz="3200" b="0" i="1" smtClean="0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3200" b="0" i="1" smtClean="0">
                                <a:solidFill>
                                  <a:schemeClr val="tx1"/>
                                </a:solidFill>
                                <a:latin typeface="Cambria Math"/>
                              </a:rPr>
                              <m:t>𝑥</m:t>
                            </m:r>
                          </m:e>
                          <m:sup>
                            <m:r>
                              <a:rPr lang="cs-CZ" sz="3200" b="0" i="1" smtClean="0">
                                <a:latin typeface="Cambria Math"/>
                              </a:rPr>
                              <m:t>2</m:t>
                            </m:r>
                          </m:sup>
                        </m:sSup>
                        <m:r>
                          <a:rPr lang="cs-CZ" sz="3200" b="0" i="1" smtClean="0">
                            <a:latin typeface="Cambria Math"/>
                          </a:rPr>
                          <m:t>+</m:t>
                        </m:r>
                        <m:sSup>
                          <m:sSupPr>
                            <m:ctrlPr>
                              <a:rPr lang="cs-CZ" sz="3200" b="0" i="1" smtClean="0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3200" b="0" i="1" smtClean="0">
                                <a:latin typeface="Cambria Math"/>
                              </a:rPr>
                              <m:t>𝑦</m:t>
                            </m:r>
                          </m:e>
                          <m:sup>
                            <m:r>
                              <a:rPr lang="cs-CZ" sz="3200" b="0" i="1" smtClean="0">
                                <a:latin typeface="Cambria Math"/>
                              </a:rPr>
                              <m:t>2</m:t>
                            </m:r>
                          </m:sup>
                        </m:sSup>
                        <m:r>
                          <m:rPr>
                            <m:aln/>
                          </m:rPr>
                          <a:rPr lang="cs-CZ" sz="3200" b="0" i="1" smtClean="0">
                            <a:latin typeface="Cambria Math"/>
                          </a:rPr>
                          <m:t>=</m:t>
                        </m:r>
                        <m:r>
                          <a:rPr lang="cs-CZ" sz="3200" b="0" i="1" smtClean="0">
                            <a:latin typeface="Cambria Math"/>
                          </a:rPr>
                          <m:t>9</m:t>
                        </m:r>
                      </m:oMath>
                    </m:oMathPara>
                  </a14:m>
                  <a:endParaRPr lang="cs-CZ" sz="3200" b="0" i="0" dirty="0" smtClean="0">
                    <a:latin typeface="Times New Roman" pitchFamily="18" charset="0"/>
                  </a:endParaRPr>
                </a:p>
              </p:txBody>
            </p:sp>
          </mc:Choice>
          <mc:Fallback xmlns="">
            <p:sp>
              <p:nvSpPr>
                <p:cNvPr id="8" name="Nadpis 1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410078" y="1362466"/>
                  <a:ext cx="2648029" cy="1107748"/>
                </a:xfrm>
                <a:prstGeom prst="rect">
                  <a:avLst/>
                </a:prstGeom>
                <a:blipFill rotWithShape="1">
                  <a:blip r:embed="rId2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  <mc:AlternateContent xmlns:mc="http://schemas.openxmlformats.org/markup-compatibility/2006" xmlns:a14="http://schemas.microsoft.com/office/drawing/2010/main">
          <mc:Choice Requires="a14">
            <p:sp>
              <p:nvSpPr>
                <p:cNvPr id="7" name="Nadpis 1"/>
                <p:cNvSpPr txBox="1">
                  <a:spLocks/>
                </p:cNvSpPr>
                <p:nvPr/>
              </p:nvSpPr>
              <p:spPr>
                <a:xfrm>
                  <a:off x="4079287" y="1353578"/>
                  <a:ext cx="2200198" cy="657200"/>
                </a:xfrm>
                <a:prstGeom prst="rect">
                  <a:avLst/>
                </a:prstGeom>
                <a:noFill/>
                <a:ln w="25400" cap="rnd">
                  <a:noFill/>
                  <a:bevel/>
                </a:ln>
                <a:effectLst/>
              </p:spPr>
              <p:txBody>
                <a:bodyPr/>
                <a:lstStyle/>
                <a:p>
                  <a:pPr>
                    <a:spcBef>
                      <a:spcPct val="0"/>
                    </a:spcBef>
                    <a:defRPr/>
                  </a:pPr>
                  <a14:m>
                    <m:oMathPara xmlns:m="http://schemas.openxmlformats.org/officeDocument/2006/math">
                      <m:oMathParaPr>
                        <m:jc m:val="left"/>
                      </m:oMathParaPr>
                      <m:oMath xmlns:m="http://schemas.openxmlformats.org/officeDocument/2006/math">
                        <m:r>
                          <a:rPr lang="cs-CZ" sz="3200" i="1" smtClean="0">
                            <a:latin typeface="Cambria Math"/>
                          </a:rPr>
                          <m:t>𝑥</m:t>
                        </m:r>
                        <m:r>
                          <m:rPr>
                            <m:aln/>
                          </m:rPr>
                          <a:rPr lang="cs-CZ" sz="3200" b="0" i="1" smtClean="0">
                            <a:latin typeface="Cambria Math"/>
                          </a:rPr>
                          <m:t>=</m:t>
                        </m:r>
                        <m:r>
                          <a:rPr lang="cs-CZ" sz="3200" b="0" i="1" smtClean="0">
                            <a:latin typeface="Cambria Math"/>
                          </a:rPr>
                          <m:t>4</m:t>
                        </m:r>
                        <m:r>
                          <a:rPr lang="cs-CZ" sz="3200" b="0" i="0" smtClean="0">
                            <a:latin typeface="Cambria Math"/>
                          </a:rPr>
                          <m:t>−2</m:t>
                        </m:r>
                        <m:r>
                          <m:rPr>
                            <m:sty m:val="p"/>
                          </m:rPr>
                          <a:rPr lang="cs-CZ" sz="3200" b="0" i="0" smtClean="0">
                            <a:latin typeface="Cambria Math"/>
                          </a:rPr>
                          <m:t>y</m:t>
                        </m:r>
                      </m:oMath>
                    </m:oMathPara>
                  </a14:m>
                  <a:r>
                    <a:rPr lang="cs-CZ" sz="3200" b="0" i="0" dirty="0" smtClean="0">
                      <a:latin typeface="Times New Roman" pitchFamily="18" charset="0"/>
                    </a:rPr>
                    <a:t/>
                  </a:r>
                  <a:br>
                    <a:rPr lang="cs-CZ" sz="3200" b="0" i="0" dirty="0" smtClean="0">
                      <a:latin typeface="Times New Roman" pitchFamily="18" charset="0"/>
                    </a:rPr>
                  </a:br>
                  <a:endParaRPr lang="cs-CZ" sz="3200" b="0" i="0" dirty="0" smtClean="0">
                    <a:latin typeface="Times New Roman" pitchFamily="18" charset="0"/>
                  </a:endParaRPr>
                </a:p>
              </p:txBody>
            </p:sp>
          </mc:Choice>
          <mc:Fallback xmlns="">
            <p:sp>
              <p:nvSpPr>
                <p:cNvPr id="7" name="Nadpis 1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4079287" y="1353578"/>
                  <a:ext cx="2200198" cy="657200"/>
                </a:xfrm>
                <a:prstGeom prst="rect">
                  <a:avLst/>
                </a:prstGeom>
                <a:blipFill rotWithShape="1">
                  <a:blip r:embed="rId3"/>
                  <a:stretch>
                    <a:fillRect/>
                  </a:stretch>
                </a:blipFill>
                <a:ln w="25400" cap="rnd">
                  <a:noFill/>
                  <a:bevel/>
                </a:ln>
                <a:effectLst/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  <mc:AlternateContent xmlns:mc="http://schemas.openxmlformats.org/markup-compatibility/2006" xmlns:a14="http://schemas.microsoft.com/office/drawing/2010/main">
          <mc:Choice Requires="a14">
            <p:sp>
              <p:nvSpPr>
                <p:cNvPr id="9" name="TextovéPole 8"/>
                <p:cNvSpPr txBox="1"/>
                <p:nvPr/>
              </p:nvSpPr>
              <p:spPr>
                <a:xfrm>
                  <a:off x="3347864" y="1331630"/>
                  <a:ext cx="688009" cy="646331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r>
                          <a:rPr lang="cs-CZ" sz="3600" i="1" smtClean="0">
                            <a:latin typeface="Cambria Math"/>
                            <a:ea typeface="Cambria Math"/>
                          </a:rPr>
                          <m:t>⇒</m:t>
                        </m:r>
                      </m:oMath>
                    </m:oMathPara>
                  </a14:m>
                  <a:endParaRPr lang="cs-CZ" sz="3600" dirty="0"/>
                </a:p>
              </p:txBody>
            </p:sp>
          </mc:Choice>
          <mc:Fallback xmlns="">
            <p:sp>
              <p:nvSpPr>
                <p:cNvPr id="9" name="TextovéPole 8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3347864" y="1331630"/>
                  <a:ext cx="688009" cy="646331"/>
                </a:xfrm>
                <a:prstGeom prst="rect">
                  <a:avLst/>
                </a:prstGeom>
                <a:blipFill rotWithShape="1">
                  <a:blip r:embed="rId4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</p:grpSp>
      <p:sp>
        <p:nvSpPr>
          <p:cNvPr id="10" name="Nadpis 1"/>
          <p:cNvSpPr txBox="1">
            <a:spLocks/>
          </p:cNvSpPr>
          <p:nvPr/>
        </p:nvSpPr>
        <p:spPr>
          <a:xfrm>
            <a:off x="319097" y="2924944"/>
            <a:ext cx="8640960" cy="1143000"/>
          </a:xfrm>
          <a:prstGeom prst="rect">
            <a:avLst/>
          </a:prstGeom>
        </p:spPr>
        <p:txBody>
          <a:bodyPr/>
          <a:lstStyle/>
          <a:p>
            <a:pPr marL="444500" indent="-444500">
              <a:spcBef>
                <a:spcPct val="0"/>
              </a:spcBef>
              <a:defRPr/>
            </a:pPr>
            <a:r>
              <a:rPr lang="cs-CZ" sz="3200" dirty="0">
                <a:latin typeface="Times New Roman" pitchFamily="18" charset="0"/>
                <a:ea typeface="+mj-ea"/>
                <a:cs typeface="Times New Roman" pitchFamily="18" charset="0"/>
              </a:rPr>
              <a:t>2</a:t>
            </a:r>
            <a:r>
              <a:rPr lang="cs-CZ" sz="3200" dirty="0" smtClean="0">
                <a:latin typeface="Times New Roman" pitchFamily="18" charset="0"/>
                <a:ea typeface="+mj-ea"/>
                <a:cs typeface="Times New Roman" pitchFamily="18" charset="0"/>
              </a:rPr>
              <a:t>. Vyjádřenou neznámou dosadíme do kvadratické rovnice. </a:t>
            </a:r>
            <a:endParaRPr lang="cs-CZ" sz="3200" dirty="0">
              <a:latin typeface="Times New Roman" pitchFamily="18" charset="0"/>
              <a:ea typeface="+mj-ea"/>
              <a:cs typeface="Times New Roman" pitchFamily="18" charset="0"/>
            </a:endParaRP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320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1" name="Nadpis 1"/>
              <p:cNvSpPr txBox="1">
                <a:spLocks/>
              </p:cNvSpPr>
              <p:nvPr/>
            </p:nvSpPr>
            <p:spPr>
              <a:xfrm>
                <a:off x="128211" y="4069915"/>
                <a:ext cx="4832935" cy="744992"/>
              </a:xfrm>
              <a:prstGeom prst="rect">
                <a:avLst/>
              </a:prstGeom>
            </p:spPr>
            <p:txBody>
              <a:bodyPr/>
              <a:lstStyle/>
              <a:p>
                <a:pPr>
                  <a:spcBef>
                    <a:spcPct val="0"/>
                  </a:spcBef>
                  <a:defRPr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3200" i="1" smtClean="0">
                          <a:latin typeface="Cambria Math"/>
                        </a:rPr>
                        <m:t>2</m:t>
                      </m:r>
                      <m:sSup>
                        <m:sSupPr>
                          <m:ctrlPr>
                            <a:rPr lang="cs-CZ" sz="3200" i="1" smtClean="0">
                              <a:latin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sz="3200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sz="3200" b="0" i="1" smtClean="0">
                                  <a:latin typeface="Cambria Math"/>
                                </a:rPr>
                                <m:t>4−2</m:t>
                              </m:r>
                              <m:r>
                                <a:rPr lang="cs-CZ" sz="3200" b="0" i="1" smtClean="0">
                                  <a:latin typeface="Cambria Math"/>
                                </a:rPr>
                                <m:t>𝑦</m:t>
                              </m:r>
                            </m:e>
                          </m:d>
                        </m:e>
                        <m:sup>
                          <m:r>
                            <a:rPr lang="cs-CZ" sz="3200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3200" b="0" i="1" smtClean="0">
                          <a:latin typeface="Cambria Math"/>
                        </a:rPr>
                        <m:t>+</m:t>
                      </m:r>
                      <m:sSup>
                        <m:sSupPr>
                          <m:ctrlPr>
                            <a:rPr lang="cs-CZ" sz="3200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3200" b="0" i="1" smtClean="0">
                              <a:latin typeface="Cambria Math"/>
                            </a:rPr>
                            <m:t>𝑦</m:t>
                          </m:r>
                        </m:e>
                        <m:sup>
                          <m:r>
                            <a:rPr lang="cs-CZ" sz="3200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3200" b="0" i="1" smtClean="0">
                          <a:latin typeface="Cambria Math"/>
                        </a:rPr>
                        <m:t>=9</m:t>
                      </m:r>
                    </m:oMath>
                  </m:oMathPara>
                </a14:m>
                <a:endParaRPr lang="cs-CZ" sz="3200" b="0" i="0" dirty="0" smtClean="0">
                  <a:latin typeface="Times New Roman" pitchFamily="18" charset="0"/>
                </a:endParaRPr>
              </a:p>
            </p:txBody>
          </p:sp>
        </mc:Choice>
        <mc:Fallback xmlns="">
          <p:sp>
            <p:nvSpPr>
              <p:cNvPr id="21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8211" y="4069915"/>
                <a:ext cx="4832935" cy="744992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5" name="Přímá spojnice 4"/>
          <p:cNvCxnSpPr/>
          <p:nvPr/>
        </p:nvCxnSpPr>
        <p:spPr>
          <a:xfrm>
            <a:off x="319097" y="2420888"/>
            <a:ext cx="4108887" cy="0"/>
          </a:xfrm>
          <a:prstGeom prst="line">
            <a:avLst/>
          </a:prstGeom>
          <a:ln w="222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Nadpis 1"/>
          <p:cNvSpPr txBox="1">
            <a:spLocks/>
          </p:cNvSpPr>
          <p:nvPr/>
        </p:nvSpPr>
        <p:spPr>
          <a:xfrm>
            <a:off x="332902" y="3573016"/>
            <a:ext cx="8640960" cy="648072"/>
          </a:xfrm>
          <a:prstGeom prst="rect">
            <a:avLst/>
          </a:prstGeom>
        </p:spPr>
        <p:txBody>
          <a:bodyPr/>
          <a:lstStyle/>
          <a:p>
            <a:pPr marL="444500" indent="-444500">
              <a:spcBef>
                <a:spcPct val="0"/>
              </a:spcBef>
              <a:defRPr/>
            </a:pPr>
            <a:r>
              <a:rPr lang="cs-CZ" sz="3200" dirty="0" smtClean="0">
                <a:latin typeface="Times New Roman" pitchFamily="18" charset="0"/>
                <a:ea typeface="+mj-ea"/>
                <a:cs typeface="Times New Roman" pitchFamily="18" charset="0"/>
              </a:rPr>
              <a:t>3. Kvadratickou rovnici upravíme a vypočítáme.</a:t>
            </a:r>
            <a:endParaRPr lang="cs-CZ" sz="3200" dirty="0"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5" name="Nadpis 1"/>
              <p:cNvSpPr txBox="1">
                <a:spLocks/>
              </p:cNvSpPr>
              <p:nvPr/>
            </p:nvSpPr>
            <p:spPr>
              <a:xfrm>
                <a:off x="128210" y="4572868"/>
                <a:ext cx="5595917" cy="744992"/>
              </a:xfrm>
              <a:prstGeom prst="rect">
                <a:avLst/>
              </a:prstGeom>
            </p:spPr>
            <p:txBody>
              <a:bodyPr/>
              <a:lstStyle/>
              <a:p>
                <a:pPr>
                  <a:spcBef>
                    <a:spcPct val="0"/>
                  </a:spcBef>
                  <a:defRPr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3200" i="1" smtClean="0">
                          <a:latin typeface="Cambria Math"/>
                        </a:rPr>
                        <m:t>2</m:t>
                      </m:r>
                      <m:d>
                        <m:dPr>
                          <m:ctrlPr>
                            <a:rPr lang="cs-CZ" sz="320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3200" b="0" i="1" smtClean="0">
                              <a:latin typeface="Cambria Math"/>
                            </a:rPr>
                            <m:t>16−16</m:t>
                          </m:r>
                          <m:r>
                            <a:rPr lang="cs-CZ" sz="3200" b="0" i="1" smtClean="0">
                              <a:latin typeface="Cambria Math"/>
                            </a:rPr>
                            <m:t>𝑦</m:t>
                          </m:r>
                          <m:r>
                            <a:rPr lang="cs-CZ" sz="3200" b="0" i="1" smtClean="0">
                              <a:latin typeface="Cambria Math"/>
                            </a:rPr>
                            <m:t>+4</m:t>
                          </m:r>
                          <m:sSup>
                            <m:sSupPr>
                              <m:ctrlPr>
                                <a:rPr lang="cs-CZ" sz="3200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sz="3200" b="0" i="1" smtClean="0">
                                  <a:latin typeface="Cambria Math"/>
                                </a:rPr>
                                <m:t>𝑦</m:t>
                              </m:r>
                            </m:e>
                            <m:sup>
                              <m:r>
                                <a:rPr lang="cs-CZ" sz="3200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e>
                      </m:d>
                      <m:r>
                        <a:rPr lang="cs-CZ" sz="3200" b="0" i="1" smtClean="0">
                          <a:latin typeface="Cambria Math"/>
                        </a:rPr>
                        <m:t>+</m:t>
                      </m:r>
                      <m:sSup>
                        <m:sSupPr>
                          <m:ctrlPr>
                            <a:rPr lang="cs-CZ" sz="3200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3200" b="0" i="1" smtClean="0">
                              <a:latin typeface="Cambria Math"/>
                            </a:rPr>
                            <m:t>𝑦</m:t>
                          </m:r>
                        </m:e>
                        <m:sup>
                          <m:r>
                            <a:rPr lang="cs-CZ" sz="3200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3200" b="0" i="1" smtClean="0">
                          <a:latin typeface="Cambria Math"/>
                        </a:rPr>
                        <m:t>=9</m:t>
                      </m:r>
                    </m:oMath>
                  </m:oMathPara>
                </a14:m>
                <a:endParaRPr lang="cs-CZ" sz="3200" b="0" i="0" dirty="0" smtClean="0">
                  <a:latin typeface="Times New Roman" pitchFamily="18" charset="0"/>
                </a:endParaRPr>
              </a:p>
            </p:txBody>
          </p:sp>
        </mc:Choice>
        <mc:Fallback xmlns="">
          <p:sp>
            <p:nvSpPr>
              <p:cNvPr id="15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8210" y="4572868"/>
                <a:ext cx="5595917" cy="744992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6" name="Nadpis 1"/>
              <p:cNvSpPr txBox="1">
                <a:spLocks/>
              </p:cNvSpPr>
              <p:nvPr/>
            </p:nvSpPr>
            <p:spPr>
              <a:xfrm>
                <a:off x="683568" y="5147580"/>
                <a:ext cx="5595917" cy="744992"/>
              </a:xfrm>
              <a:prstGeom prst="rect">
                <a:avLst/>
              </a:prstGeom>
            </p:spPr>
            <p:txBody>
              <a:bodyPr/>
              <a:lstStyle/>
              <a:p>
                <a:pPr>
                  <a:spcBef>
                    <a:spcPct val="0"/>
                  </a:spcBef>
                  <a:defRPr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3200" i="1" smtClean="0">
                          <a:latin typeface="Cambria Math"/>
                        </a:rPr>
                        <m:t>3</m:t>
                      </m:r>
                      <m:r>
                        <a:rPr lang="cs-CZ" sz="3200" b="0" i="1" smtClean="0">
                          <a:latin typeface="Cambria Math"/>
                        </a:rPr>
                        <m:t>2−32</m:t>
                      </m:r>
                      <m:r>
                        <a:rPr lang="cs-CZ" sz="3200" b="0" i="1" smtClean="0">
                          <a:latin typeface="Cambria Math"/>
                        </a:rPr>
                        <m:t>𝑦</m:t>
                      </m:r>
                      <m:r>
                        <a:rPr lang="cs-CZ" sz="3200" b="0" i="1" smtClean="0">
                          <a:latin typeface="Cambria Math"/>
                        </a:rPr>
                        <m:t>+8</m:t>
                      </m:r>
                      <m:sSup>
                        <m:sSupPr>
                          <m:ctrlPr>
                            <a:rPr lang="cs-CZ" sz="3200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3200" b="0" i="1" smtClean="0">
                              <a:latin typeface="Cambria Math"/>
                            </a:rPr>
                            <m:t>𝑦</m:t>
                          </m:r>
                        </m:e>
                        <m:sup>
                          <m:r>
                            <a:rPr lang="cs-CZ" sz="3200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3200" b="0" i="1" smtClean="0">
                          <a:latin typeface="Cambria Math"/>
                        </a:rPr>
                        <m:t>+</m:t>
                      </m:r>
                      <m:sSup>
                        <m:sSupPr>
                          <m:ctrlPr>
                            <a:rPr lang="cs-CZ" sz="3200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3200" b="0" i="1" smtClean="0">
                              <a:latin typeface="Cambria Math"/>
                            </a:rPr>
                            <m:t>𝑦</m:t>
                          </m:r>
                        </m:e>
                        <m:sup>
                          <m:r>
                            <a:rPr lang="cs-CZ" sz="3200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3200" b="0" i="1" smtClean="0">
                          <a:latin typeface="Cambria Math"/>
                        </a:rPr>
                        <m:t>=9</m:t>
                      </m:r>
                    </m:oMath>
                  </m:oMathPara>
                </a14:m>
                <a:endParaRPr lang="cs-CZ" sz="3200" b="0" i="0" dirty="0" smtClean="0">
                  <a:latin typeface="Times New Roman" pitchFamily="18" charset="0"/>
                </a:endParaRPr>
              </a:p>
            </p:txBody>
          </p:sp>
        </mc:Choice>
        <mc:Fallback xmlns="">
          <p:sp>
            <p:nvSpPr>
              <p:cNvPr id="16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83568" y="5147580"/>
                <a:ext cx="5595917" cy="744992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7" name="Nadpis 1"/>
              <p:cNvSpPr txBox="1">
                <a:spLocks/>
              </p:cNvSpPr>
              <p:nvPr/>
            </p:nvSpPr>
            <p:spPr>
              <a:xfrm>
                <a:off x="1630025" y="5733256"/>
                <a:ext cx="5595917" cy="744992"/>
              </a:xfrm>
              <a:prstGeom prst="rect">
                <a:avLst/>
              </a:prstGeom>
            </p:spPr>
            <p:txBody>
              <a:bodyPr/>
              <a:lstStyle/>
              <a:p>
                <a:pPr>
                  <a:spcBef>
                    <a:spcPct val="0"/>
                  </a:spcBef>
                  <a:defRPr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3200" b="0" i="1" smtClean="0">
                          <a:latin typeface="Cambria Math"/>
                        </a:rPr>
                        <m:t>9</m:t>
                      </m:r>
                      <m:sSup>
                        <m:sSupPr>
                          <m:ctrlPr>
                            <a:rPr lang="cs-CZ" sz="3200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3200" b="0" i="1" smtClean="0">
                              <a:latin typeface="Cambria Math"/>
                            </a:rPr>
                            <m:t>𝑦</m:t>
                          </m:r>
                        </m:e>
                        <m:sup>
                          <m:r>
                            <a:rPr lang="cs-CZ" sz="3200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3200" b="0" i="1" smtClean="0">
                          <a:latin typeface="Cambria Math"/>
                        </a:rPr>
                        <m:t>−32</m:t>
                      </m:r>
                      <m:r>
                        <a:rPr lang="cs-CZ" sz="3200" b="0" i="1" smtClean="0">
                          <a:latin typeface="Cambria Math"/>
                        </a:rPr>
                        <m:t>𝑦</m:t>
                      </m:r>
                      <m:r>
                        <a:rPr lang="cs-CZ" sz="3200" b="0" i="1" smtClean="0">
                          <a:latin typeface="Cambria Math"/>
                        </a:rPr>
                        <m:t>+23=0</m:t>
                      </m:r>
                    </m:oMath>
                  </m:oMathPara>
                </a14:m>
                <a:endParaRPr lang="cs-CZ" sz="3200" b="0" i="0" dirty="0" smtClean="0">
                  <a:latin typeface="Times New Roman" pitchFamily="18" charset="0"/>
                </a:endParaRPr>
              </a:p>
            </p:txBody>
          </p:sp>
        </mc:Choice>
        <mc:Fallback xmlns="">
          <p:sp>
            <p:nvSpPr>
              <p:cNvPr id="17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630025" y="5733256"/>
                <a:ext cx="5595917" cy="744992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0159243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0.7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63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38889E-6 -1.04788E-6 L 0.10278 0.00231 " pathEditMode="relative" rAng="0" ptsTypes="AA">
                                      <p:cBhvr>
                                        <p:cTn id="12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5139" y="11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3000"/>
                            </p:stCondLst>
                            <p:childTnLst>
                              <p:par>
                                <p:cTn id="14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4000"/>
                            </p:stCondLst>
                            <p:childTnLst>
                              <p:par>
                                <p:cTn id="18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38889E-6 4.28406E-6 L 0.00121 -0.22115 " pathEditMode="relative" rAng="0" ptsTypes="AA">
                                      <p:cBhvr>
                                        <p:cTn id="19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52" y="-1105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9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4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9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21" grpId="0"/>
      <p:bldP spid="13" grpId="0"/>
      <p:bldP spid="15" grpId="0"/>
      <p:bldP spid="16" grpId="0"/>
      <p:bldP spid="1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17" name="Nadpis 1"/>
              <p:cNvSpPr txBox="1">
                <a:spLocks/>
              </p:cNvSpPr>
              <p:nvPr/>
            </p:nvSpPr>
            <p:spPr>
              <a:xfrm>
                <a:off x="395536" y="188640"/>
                <a:ext cx="5595917" cy="744992"/>
              </a:xfrm>
              <a:prstGeom prst="rect">
                <a:avLst/>
              </a:prstGeom>
            </p:spPr>
            <p:txBody>
              <a:bodyPr/>
              <a:lstStyle/>
              <a:p>
                <a:pPr>
                  <a:spcBef>
                    <a:spcPct val="0"/>
                  </a:spcBef>
                  <a:defRPr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3200" b="0" i="1" smtClean="0">
                          <a:latin typeface="Cambria Math"/>
                        </a:rPr>
                        <m:t>9</m:t>
                      </m:r>
                      <m:sSup>
                        <m:sSupPr>
                          <m:ctrlPr>
                            <a:rPr lang="cs-CZ" sz="3200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3200" b="0" i="1" smtClean="0">
                              <a:latin typeface="Cambria Math"/>
                            </a:rPr>
                            <m:t>𝑦</m:t>
                          </m:r>
                        </m:e>
                        <m:sup>
                          <m:r>
                            <a:rPr lang="cs-CZ" sz="3200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3200" b="0" i="1" smtClean="0">
                          <a:latin typeface="Cambria Math"/>
                        </a:rPr>
                        <m:t>−32</m:t>
                      </m:r>
                      <m:r>
                        <a:rPr lang="cs-CZ" sz="3200" b="0" i="1" smtClean="0">
                          <a:latin typeface="Cambria Math"/>
                        </a:rPr>
                        <m:t>𝑦</m:t>
                      </m:r>
                      <m:r>
                        <a:rPr lang="cs-CZ" sz="3200" b="0" i="1" smtClean="0">
                          <a:latin typeface="Cambria Math"/>
                        </a:rPr>
                        <m:t>+23=0</m:t>
                      </m:r>
                    </m:oMath>
                  </m:oMathPara>
                </a14:m>
                <a:endParaRPr lang="cs-CZ" sz="3200" b="0" i="0" dirty="0" smtClean="0">
                  <a:latin typeface="Times New Roman" pitchFamily="18" charset="0"/>
                </a:endParaRPr>
              </a:p>
            </p:txBody>
          </p:sp>
        </mc:Choice>
        <mc:Fallback xmlns="">
          <p:sp>
            <p:nvSpPr>
              <p:cNvPr id="17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536" y="188640"/>
                <a:ext cx="5595917" cy="744992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8" name="Nadpis 1"/>
              <p:cNvSpPr txBox="1">
                <a:spLocks/>
              </p:cNvSpPr>
              <p:nvPr/>
            </p:nvSpPr>
            <p:spPr>
              <a:xfrm>
                <a:off x="375796" y="1052736"/>
                <a:ext cx="5595917" cy="744992"/>
              </a:xfrm>
              <a:prstGeom prst="rect">
                <a:avLst/>
              </a:prstGeom>
            </p:spPr>
            <p:txBody>
              <a:bodyPr/>
              <a:lstStyle/>
              <a:p>
                <a:pPr>
                  <a:spcBef>
                    <a:spcPct val="0"/>
                  </a:spcBef>
                  <a:defRPr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3000" b="0" i="1" smtClean="0">
                          <a:latin typeface="Cambria Math"/>
                        </a:rPr>
                        <m:t>𝐷</m:t>
                      </m:r>
                      <m:r>
                        <a:rPr lang="cs-CZ" sz="3000" b="0" i="1" smtClean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sz="3000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3000" b="0" i="1" smtClean="0">
                              <a:latin typeface="Cambria Math"/>
                            </a:rPr>
                            <m:t>𝑏</m:t>
                          </m:r>
                        </m:e>
                        <m:sup>
                          <m:r>
                            <a:rPr lang="cs-CZ" sz="3000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3000" b="0" i="1" smtClean="0">
                          <a:latin typeface="Cambria Math"/>
                        </a:rPr>
                        <m:t>−4</m:t>
                      </m:r>
                      <m:r>
                        <a:rPr lang="cs-CZ" sz="3000" b="0" i="1" smtClean="0">
                          <a:latin typeface="Cambria Math"/>
                        </a:rPr>
                        <m:t>𝑎𝑐</m:t>
                      </m:r>
                    </m:oMath>
                  </m:oMathPara>
                </a14:m>
                <a:endParaRPr lang="cs-CZ" sz="3000" b="0" i="0" dirty="0" smtClean="0">
                  <a:latin typeface="Times New Roman" pitchFamily="18" charset="0"/>
                </a:endParaRPr>
              </a:p>
            </p:txBody>
          </p:sp>
        </mc:Choice>
        <mc:Fallback xmlns="">
          <p:sp>
            <p:nvSpPr>
              <p:cNvPr id="18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75796" y="1052736"/>
                <a:ext cx="5595917" cy="744992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9" name="Nadpis 1"/>
              <p:cNvSpPr txBox="1">
                <a:spLocks/>
              </p:cNvSpPr>
              <p:nvPr/>
            </p:nvSpPr>
            <p:spPr>
              <a:xfrm>
                <a:off x="398477" y="1641256"/>
                <a:ext cx="5595917" cy="744992"/>
              </a:xfrm>
              <a:prstGeom prst="rect">
                <a:avLst/>
              </a:prstGeom>
            </p:spPr>
            <p:txBody>
              <a:bodyPr/>
              <a:lstStyle/>
              <a:p>
                <a:pPr>
                  <a:spcBef>
                    <a:spcPct val="0"/>
                  </a:spcBef>
                  <a:defRPr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3000" b="0" i="1" smtClean="0">
                          <a:latin typeface="Cambria Math"/>
                        </a:rPr>
                        <m:t>𝐷</m:t>
                      </m:r>
                      <m:r>
                        <a:rPr lang="cs-CZ" sz="3000" b="0" i="1" smtClean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sz="3000" b="0" i="1" smtClean="0">
                              <a:latin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sz="3000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en-US" sz="3000" b="0" i="1" smtClean="0">
                                  <a:latin typeface="Cambria Math"/>
                                </a:rPr>
                                <m:t>−32</m:t>
                              </m:r>
                            </m:e>
                          </m:d>
                        </m:e>
                        <m:sup>
                          <m:r>
                            <a:rPr lang="cs-CZ" sz="3000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3000" b="0" i="1" smtClean="0">
                          <a:latin typeface="Cambria Math"/>
                        </a:rPr>
                        <m:t>−4</m:t>
                      </m:r>
                      <m:r>
                        <a:rPr lang="cs-CZ" sz="3000" b="0" i="1" smtClean="0">
                          <a:latin typeface="Cambria Math"/>
                          <a:ea typeface="Cambria Math"/>
                        </a:rPr>
                        <m:t>∙9∙23</m:t>
                      </m:r>
                    </m:oMath>
                  </m:oMathPara>
                </a14:m>
                <a:endParaRPr lang="cs-CZ" sz="3000" b="0" i="0" dirty="0" smtClean="0">
                  <a:latin typeface="Times New Roman" pitchFamily="18" charset="0"/>
                </a:endParaRPr>
              </a:p>
            </p:txBody>
          </p:sp>
        </mc:Choice>
        <mc:Fallback xmlns="">
          <p:sp>
            <p:nvSpPr>
              <p:cNvPr id="19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8477" y="1641256"/>
                <a:ext cx="5595917" cy="744992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0" name="Nadpis 1"/>
              <p:cNvSpPr txBox="1">
                <a:spLocks/>
              </p:cNvSpPr>
              <p:nvPr/>
            </p:nvSpPr>
            <p:spPr>
              <a:xfrm>
                <a:off x="367893" y="2179952"/>
                <a:ext cx="5595917" cy="744992"/>
              </a:xfrm>
              <a:prstGeom prst="rect">
                <a:avLst/>
              </a:prstGeom>
            </p:spPr>
            <p:txBody>
              <a:bodyPr/>
              <a:lstStyle/>
              <a:p>
                <a:pPr>
                  <a:spcBef>
                    <a:spcPct val="0"/>
                  </a:spcBef>
                  <a:defRPr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3000" b="0" i="1" smtClean="0">
                          <a:latin typeface="Cambria Math"/>
                        </a:rPr>
                        <m:t>𝐷</m:t>
                      </m:r>
                      <m:r>
                        <a:rPr lang="cs-CZ" sz="3000" b="0" i="1" smtClean="0">
                          <a:latin typeface="Cambria Math"/>
                        </a:rPr>
                        <m:t>=1024−828</m:t>
                      </m:r>
                    </m:oMath>
                  </m:oMathPara>
                </a14:m>
                <a:endParaRPr lang="cs-CZ" sz="3000" b="0" i="0" dirty="0" smtClean="0">
                  <a:latin typeface="Times New Roman" pitchFamily="18" charset="0"/>
                </a:endParaRPr>
              </a:p>
            </p:txBody>
          </p:sp>
        </mc:Choice>
        <mc:Fallback xmlns="">
          <p:sp>
            <p:nvSpPr>
              <p:cNvPr id="20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7893" y="2179952"/>
                <a:ext cx="5595917" cy="744992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2" name="Nadpis 1"/>
              <p:cNvSpPr txBox="1">
                <a:spLocks/>
              </p:cNvSpPr>
              <p:nvPr/>
            </p:nvSpPr>
            <p:spPr>
              <a:xfrm>
                <a:off x="375796" y="2765441"/>
                <a:ext cx="2396005" cy="744992"/>
              </a:xfrm>
              <a:prstGeom prst="rect">
                <a:avLst/>
              </a:prstGeom>
            </p:spPr>
            <p:txBody>
              <a:bodyPr/>
              <a:lstStyle/>
              <a:p>
                <a:pPr>
                  <a:spcBef>
                    <a:spcPct val="0"/>
                  </a:spcBef>
                  <a:defRPr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3000" b="0" i="1" smtClean="0">
                          <a:latin typeface="Cambria Math"/>
                        </a:rPr>
                        <m:t>𝐷</m:t>
                      </m:r>
                      <m:r>
                        <a:rPr lang="cs-CZ" sz="3000" b="0" i="1" smtClean="0">
                          <a:latin typeface="Cambria Math"/>
                        </a:rPr>
                        <m:t>=196</m:t>
                      </m:r>
                    </m:oMath>
                  </m:oMathPara>
                </a14:m>
                <a:endParaRPr lang="cs-CZ" sz="3000" b="0" i="0" dirty="0" smtClean="0">
                  <a:latin typeface="Times New Roman" pitchFamily="18" charset="0"/>
                </a:endParaRPr>
              </a:p>
            </p:txBody>
          </p:sp>
        </mc:Choice>
        <mc:Fallback xmlns="">
          <p:sp>
            <p:nvSpPr>
              <p:cNvPr id="22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75796" y="2765441"/>
                <a:ext cx="2396005" cy="744992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3" name="Nadpis 1"/>
              <p:cNvSpPr txBox="1">
                <a:spLocks/>
              </p:cNvSpPr>
              <p:nvPr/>
            </p:nvSpPr>
            <p:spPr>
              <a:xfrm>
                <a:off x="364946" y="3956604"/>
                <a:ext cx="5595917" cy="744992"/>
              </a:xfrm>
              <a:prstGeom prst="rect">
                <a:avLst/>
              </a:prstGeom>
            </p:spPr>
            <p:txBody>
              <a:bodyPr/>
              <a:lstStyle/>
              <a:p>
                <a:pPr>
                  <a:spcBef>
                    <a:spcPct val="0"/>
                  </a:spcBef>
                  <a:defRPr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3000" b="0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3000" b="0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𝑦</m:t>
                          </m:r>
                        </m:e>
                        <m:sub>
                          <m:r>
                            <a:rPr lang="cs-CZ" sz="3000" b="0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1</m:t>
                          </m:r>
                          <m:r>
                            <a:rPr lang="en-US" sz="3000" b="0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;2</m:t>
                          </m:r>
                        </m:sub>
                      </m:sSub>
                      <m:r>
                        <a:rPr lang="en-US" sz="3000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en-US" sz="3000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en-US" sz="3000" b="0" i="1" smtClean="0">
                              <a:latin typeface="Cambria Math"/>
                            </a:rPr>
                            <m:t>−</m:t>
                          </m:r>
                          <m:r>
                            <a:rPr lang="en-US" sz="3000" b="0" i="1" smtClean="0">
                              <a:latin typeface="Cambria Math"/>
                            </a:rPr>
                            <m:t>𝑏</m:t>
                          </m:r>
                          <m:r>
                            <a:rPr lang="en-US" sz="3000" b="0" i="1" smtClean="0">
                              <a:latin typeface="Cambria Math"/>
                              <a:ea typeface="Cambria Math"/>
                            </a:rPr>
                            <m:t>±</m:t>
                          </m:r>
                          <m:rad>
                            <m:radPr>
                              <m:degHide m:val="on"/>
                              <m:ctrlPr>
                                <a:rPr lang="en-US" sz="3000" b="0" i="1" smtClean="0">
                                  <a:latin typeface="Cambria Math"/>
                                  <a:ea typeface="Cambria Math"/>
                                </a:rPr>
                              </m:ctrlPr>
                            </m:radPr>
                            <m:deg/>
                            <m:e>
                              <m:r>
                                <a:rPr lang="en-US" sz="3000" b="0" i="1" smtClean="0">
                                  <a:latin typeface="Cambria Math"/>
                                  <a:ea typeface="Cambria Math"/>
                                </a:rPr>
                                <m:t>𝐷</m:t>
                              </m:r>
                            </m:e>
                          </m:rad>
                        </m:num>
                        <m:den>
                          <m:r>
                            <a:rPr lang="en-US" sz="3000" b="0" i="1" smtClean="0">
                              <a:latin typeface="Cambria Math"/>
                            </a:rPr>
                            <m:t>2</m:t>
                          </m:r>
                          <m:r>
                            <a:rPr lang="en-US" sz="3000" b="0" i="1" smtClean="0">
                              <a:latin typeface="Cambria Math"/>
                            </a:rPr>
                            <m:t>𝑎</m:t>
                          </m:r>
                        </m:den>
                      </m:f>
                      <m:r>
                        <a:rPr lang="en-US" sz="3000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en-US" sz="3000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en-US" sz="3000" b="0" i="1" smtClean="0">
                              <a:latin typeface="Cambria Math"/>
                            </a:rPr>
                            <m:t>−</m:t>
                          </m:r>
                          <m:d>
                            <m:dPr>
                              <m:ctrlPr>
                                <a:rPr lang="en-US" sz="3000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en-US" sz="3000" b="0" i="1" smtClean="0">
                                  <a:latin typeface="Cambria Math"/>
                                </a:rPr>
                                <m:t>−32</m:t>
                              </m:r>
                            </m:e>
                          </m:d>
                          <m:r>
                            <a:rPr lang="en-US" sz="3000" b="0" i="1" smtClean="0">
                              <a:latin typeface="Cambria Math"/>
                              <a:ea typeface="Cambria Math"/>
                            </a:rPr>
                            <m:t>±14</m:t>
                          </m:r>
                        </m:num>
                        <m:den>
                          <m:r>
                            <a:rPr lang="en-US" sz="3000" b="0" i="1" smtClean="0">
                              <a:latin typeface="Cambria Math"/>
                            </a:rPr>
                            <m:t>2</m:t>
                          </m:r>
                          <m:r>
                            <a:rPr lang="en-US" sz="3000" b="0" i="1" smtClean="0">
                              <a:latin typeface="Cambria Math"/>
                              <a:ea typeface="Cambria Math"/>
                            </a:rPr>
                            <m:t>∙9</m:t>
                          </m:r>
                        </m:den>
                      </m:f>
                    </m:oMath>
                  </m:oMathPara>
                </a14:m>
                <a:endParaRPr lang="cs-CZ" sz="3000" b="0" i="0" dirty="0" smtClean="0">
                  <a:latin typeface="Times New Roman" pitchFamily="18" charset="0"/>
                </a:endParaRPr>
              </a:p>
            </p:txBody>
          </p:sp>
        </mc:Choice>
        <mc:Fallback xmlns="">
          <p:sp>
            <p:nvSpPr>
              <p:cNvPr id="23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4946" y="3956604"/>
                <a:ext cx="5595917" cy="744992"/>
              </a:xfrm>
              <a:prstGeom prst="rect">
                <a:avLst/>
              </a:prstGeom>
              <a:blipFill rotWithShape="1">
                <a:blip r:embed="rId7"/>
                <a:stretch>
                  <a:fillRect b="-3606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4" name="Nadpis 1"/>
              <p:cNvSpPr txBox="1">
                <a:spLocks/>
              </p:cNvSpPr>
              <p:nvPr/>
            </p:nvSpPr>
            <p:spPr>
              <a:xfrm>
                <a:off x="179512" y="3510433"/>
                <a:ext cx="4464496" cy="566639"/>
              </a:xfrm>
              <a:prstGeom prst="rect">
                <a:avLst/>
              </a:prstGeom>
            </p:spPr>
            <p:txBody>
              <a:bodyPr/>
              <a:lstStyle/>
              <a:p>
                <a:pPr marL="444500" indent="-444500">
                  <a:spcBef>
                    <a:spcPct val="0"/>
                  </a:spcBef>
                  <a:defRPr/>
                </a:pPr>
                <a:r>
                  <a:rPr lang="en-US" sz="3200" dirty="0" smtClean="0">
                    <a:solidFill>
                      <a:srgbClr val="FF0000"/>
                    </a:solidFill>
                    <a:latin typeface="Times New Roman" pitchFamily="18" charset="0"/>
                    <a:ea typeface="+mj-ea"/>
                    <a:cs typeface="Times New Roman" pitchFamily="18" charset="0"/>
                  </a:rPr>
                  <a:t>Po</a:t>
                </a:r>
                <a:r>
                  <a:rPr lang="cs-CZ" sz="3200" dirty="0" smtClean="0">
                    <a:solidFill>
                      <a:srgbClr val="FF0000"/>
                    </a:solidFill>
                    <a:latin typeface="Times New Roman" pitchFamily="18" charset="0"/>
                    <a:ea typeface="+mj-ea"/>
                    <a:cs typeface="Times New Roman" pitchFamily="18" charset="0"/>
                  </a:rPr>
                  <a:t>zor!!! Počítáme </a:t>
                </a:r>
                <a14:m>
                  <m:oMath xmlns:m="http://schemas.openxmlformats.org/officeDocument/2006/math">
                    <m:r>
                      <a:rPr lang="cs-CZ" sz="3200" i="1" dirty="0" smtClean="0">
                        <a:solidFill>
                          <a:srgbClr val="FF0000"/>
                        </a:solidFill>
                        <a:latin typeface="Cambria Math"/>
                        <a:ea typeface="+mj-ea"/>
                        <a:cs typeface="Times New Roman" pitchFamily="18" charset="0"/>
                      </a:rPr>
                      <m:t>𝑦</m:t>
                    </m:r>
                  </m:oMath>
                </a14:m>
                <a:r>
                  <a:rPr lang="cs-CZ" sz="3200" dirty="0" smtClean="0">
                    <a:latin typeface="Times New Roman" pitchFamily="18" charset="0"/>
                    <a:ea typeface="+mj-ea"/>
                    <a:cs typeface="Times New Roman" pitchFamily="18" charset="0"/>
                  </a:rPr>
                  <a:t>, ne </a:t>
                </a:r>
                <a14:m>
                  <m:oMath xmlns:m="http://schemas.openxmlformats.org/officeDocument/2006/math">
                    <m:r>
                      <a:rPr lang="cs-CZ" sz="3200" i="1" dirty="0" smtClean="0">
                        <a:latin typeface="Cambria Math"/>
                        <a:ea typeface="+mj-ea"/>
                        <a:cs typeface="Times New Roman" pitchFamily="18" charset="0"/>
                      </a:rPr>
                      <m:t>𝑥</m:t>
                    </m:r>
                  </m:oMath>
                </a14:m>
                <a:r>
                  <a:rPr lang="cs-CZ" sz="3200" dirty="0" smtClean="0">
                    <a:latin typeface="Times New Roman" pitchFamily="18" charset="0"/>
                    <a:ea typeface="+mj-ea"/>
                    <a:cs typeface="Times New Roman" pitchFamily="18" charset="0"/>
                  </a:rPr>
                  <a:t> </a:t>
                </a:r>
                <a:endParaRPr lang="cs-CZ" sz="3200" dirty="0">
                  <a:latin typeface="Times New Roman" pitchFamily="18" charset="0"/>
                  <a:ea typeface="+mj-ea"/>
                  <a:cs typeface="Times New Roman" pitchFamily="18" charset="0"/>
                </a:endParaRPr>
              </a:p>
              <a:p>
                <a:pPr marL="0" marR="0" lvl="0" indent="0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cs-CZ" sz="3200" i="0" u="none" strike="noStrike" kern="1200" cap="none" spc="0" normalizeH="0" baseline="0" noProof="0" dirty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Times New Roman" pitchFamily="18" charset="0"/>
                  <a:ea typeface="+mj-ea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24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79512" y="3510433"/>
                <a:ext cx="4464496" cy="566639"/>
              </a:xfrm>
              <a:prstGeom prst="rect">
                <a:avLst/>
              </a:prstGeom>
              <a:blipFill rotWithShape="1">
                <a:blip r:embed="rId8"/>
                <a:stretch>
                  <a:fillRect l="-3411" t="-15054" b="-3655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6" name="Přímá spojnice se šipkou 5"/>
          <p:cNvCxnSpPr/>
          <p:nvPr/>
        </p:nvCxnSpPr>
        <p:spPr>
          <a:xfrm flipV="1">
            <a:off x="5816847" y="3455881"/>
            <a:ext cx="288032" cy="1152128"/>
          </a:xfrm>
          <a:prstGeom prst="straightConnector1">
            <a:avLst/>
          </a:prstGeom>
          <a:ln w="2222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25" name="Nadpis 1"/>
              <p:cNvSpPr txBox="1">
                <a:spLocks/>
              </p:cNvSpPr>
              <p:nvPr/>
            </p:nvSpPr>
            <p:spPr>
              <a:xfrm>
                <a:off x="4778167" y="2530666"/>
                <a:ext cx="4258330" cy="1114357"/>
              </a:xfrm>
              <a:prstGeom prst="rect">
                <a:avLst/>
              </a:prstGeom>
            </p:spPr>
            <p:txBody>
              <a:bodyPr/>
              <a:lstStyle/>
              <a:p>
                <a:pPr>
                  <a:spcBef>
                    <a:spcPct val="0"/>
                  </a:spcBef>
                  <a:defRPr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3000" b="0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3000" b="0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𝑦</m:t>
                          </m:r>
                        </m:e>
                        <m:sub>
                          <m:r>
                            <a:rPr lang="cs-CZ" sz="3000" b="0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1</m:t>
                          </m:r>
                        </m:sub>
                      </m:sSub>
                      <m:r>
                        <a:rPr lang="cs-CZ" sz="3000" b="0" i="1" smtClean="0">
                          <a:solidFill>
                            <a:schemeClr val="tx1"/>
                          </a:solidFill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en-US" sz="3000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en-US" sz="3000" b="0" i="1" smtClean="0">
                              <a:latin typeface="Cambria Math"/>
                            </a:rPr>
                            <m:t>32</m:t>
                          </m:r>
                          <m:r>
                            <a:rPr lang="cs-CZ" sz="3000" b="0" i="1" smtClean="0">
                              <a:latin typeface="Cambria Math"/>
                            </a:rPr>
                            <m:t>+</m:t>
                          </m:r>
                          <m:r>
                            <a:rPr lang="en-US" sz="3000" b="0" i="1" smtClean="0">
                              <a:latin typeface="Cambria Math"/>
                              <a:ea typeface="Cambria Math"/>
                            </a:rPr>
                            <m:t>14</m:t>
                          </m:r>
                        </m:num>
                        <m:den>
                          <m:r>
                            <a:rPr lang="en-US" sz="3000" b="0" i="1" smtClean="0">
                              <a:latin typeface="Cambria Math"/>
                            </a:rPr>
                            <m:t>18</m:t>
                          </m:r>
                        </m:den>
                      </m:f>
                      <m:r>
                        <a:rPr lang="cs-CZ" sz="3000" b="0" i="0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3000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000" b="0" i="1" smtClean="0">
                              <a:latin typeface="Cambria Math"/>
                            </a:rPr>
                            <m:t>46</m:t>
                          </m:r>
                        </m:num>
                        <m:den>
                          <m:r>
                            <a:rPr lang="cs-CZ" sz="3000" b="0" i="1" smtClean="0">
                              <a:latin typeface="Cambria Math"/>
                            </a:rPr>
                            <m:t>18</m:t>
                          </m:r>
                        </m:den>
                      </m:f>
                      <m:r>
                        <a:rPr lang="cs-CZ" sz="3000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3000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000" b="0" i="1" smtClean="0">
                              <a:latin typeface="Cambria Math"/>
                            </a:rPr>
                            <m:t>23</m:t>
                          </m:r>
                        </m:num>
                        <m:den>
                          <m:r>
                            <a:rPr lang="cs-CZ" sz="3000" b="0" i="1" smtClean="0">
                              <a:latin typeface="Cambria Math"/>
                            </a:rPr>
                            <m:t>9</m:t>
                          </m:r>
                        </m:den>
                      </m:f>
                    </m:oMath>
                  </m:oMathPara>
                </a14:m>
                <a:endParaRPr lang="cs-CZ" sz="3000" b="0" i="0" dirty="0" smtClean="0">
                  <a:latin typeface="Times New Roman" pitchFamily="18" charset="0"/>
                </a:endParaRPr>
              </a:p>
            </p:txBody>
          </p:sp>
        </mc:Choice>
        <mc:Fallback xmlns="">
          <p:sp>
            <p:nvSpPr>
              <p:cNvPr id="25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778167" y="2530666"/>
                <a:ext cx="4258330" cy="1114357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6" name="Nadpis 1"/>
              <p:cNvSpPr txBox="1">
                <a:spLocks/>
              </p:cNvSpPr>
              <p:nvPr/>
            </p:nvSpPr>
            <p:spPr>
              <a:xfrm>
                <a:off x="5045485" y="5445224"/>
                <a:ext cx="4098515" cy="1080120"/>
              </a:xfrm>
              <a:prstGeom prst="rect">
                <a:avLst/>
              </a:prstGeom>
            </p:spPr>
            <p:txBody>
              <a:bodyPr/>
              <a:lstStyle/>
              <a:p>
                <a:pPr>
                  <a:spcBef>
                    <a:spcPct val="0"/>
                  </a:spcBef>
                  <a:defRPr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3000" b="0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3000" b="0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𝑦</m:t>
                          </m:r>
                        </m:e>
                        <m:sub>
                          <m:r>
                            <a:rPr lang="cs-CZ" sz="3000" b="0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2</m:t>
                          </m:r>
                        </m:sub>
                      </m:sSub>
                      <m:r>
                        <a:rPr lang="cs-CZ" sz="3000" b="0" i="1" smtClean="0">
                          <a:solidFill>
                            <a:schemeClr val="tx1"/>
                          </a:solidFill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en-US" sz="3000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en-US" sz="3000" b="0" i="1" smtClean="0">
                              <a:latin typeface="Cambria Math"/>
                            </a:rPr>
                            <m:t>32</m:t>
                          </m:r>
                          <m:r>
                            <a:rPr lang="cs-CZ" sz="3000" b="0" i="1" smtClean="0">
                              <a:latin typeface="Cambria Math"/>
                            </a:rPr>
                            <m:t>−</m:t>
                          </m:r>
                          <m:r>
                            <a:rPr lang="en-US" sz="3000" b="0" i="1" smtClean="0">
                              <a:latin typeface="Cambria Math"/>
                              <a:ea typeface="Cambria Math"/>
                            </a:rPr>
                            <m:t>14</m:t>
                          </m:r>
                        </m:num>
                        <m:den>
                          <m:r>
                            <a:rPr lang="en-US" sz="3000" b="0" i="1" smtClean="0">
                              <a:latin typeface="Cambria Math"/>
                            </a:rPr>
                            <m:t>18</m:t>
                          </m:r>
                        </m:den>
                      </m:f>
                      <m:r>
                        <a:rPr lang="cs-CZ" sz="3000" b="0" i="0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3000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000" b="0" i="1" smtClean="0">
                              <a:latin typeface="Cambria Math"/>
                            </a:rPr>
                            <m:t>18</m:t>
                          </m:r>
                        </m:num>
                        <m:den>
                          <m:r>
                            <a:rPr lang="cs-CZ" sz="3000" b="0" i="1" smtClean="0">
                              <a:latin typeface="Cambria Math"/>
                            </a:rPr>
                            <m:t>18</m:t>
                          </m:r>
                        </m:den>
                      </m:f>
                      <m:r>
                        <a:rPr lang="cs-CZ" sz="3000" b="0" i="1" smtClean="0">
                          <a:latin typeface="Cambria Math"/>
                        </a:rPr>
                        <m:t>=1</m:t>
                      </m:r>
                    </m:oMath>
                  </m:oMathPara>
                </a14:m>
                <a:endParaRPr lang="cs-CZ" sz="3000" b="0" i="0" dirty="0" smtClean="0">
                  <a:latin typeface="Times New Roman" pitchFamily="18" charset="0"/>
                </a:endParaRPr>
              </a:p>
            </p:txBody>
          </p:sp>
        </mc:Choice>
        <mc:Fallback xmlns="">
          <p:sp>
            <p:nvSpPr>
              <p:cNvPr id="26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045485" y="5445224"/>
                <a:ext cx="4098515" cy="1080120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27" name="Přímá spojnice se šipkou 26"/>
          <p:cNvCxnSpPr/>
          <p:nvPr/>
        </p:nvCxnSpPr>
        <p:spPr>
          <a:xfrm>
            <a:off x="5814876" y="4581128"/>
            <a:ext cx="179518" cy="792088"/>
          </a:xfrm>
          <a:prstGeom prst="straightConnector1">
            <a:avLst/>
          </a:prstGeom>
          <a:ln w="2222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468441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9" dur="2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4" dur="125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125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7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/>
      <p:bldP spid="19" grpId="0"/>
      <p:bldP spid="20" grpId="0"/>
      <p:bldP spid="22" grpId="0"/>
      <p:bldP spid="23" grpId="0"/>
      <p:bldP spid="24" grpId="0"/>
      <p:bldP spid="25" grpId="0"/>
      <p:bldP spid="2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2" name="Nadpis 1"/>
              <p:cNvSpPr txBox="1">
                <a:spLocks/>
              </p:cNvSpPr>
              <p:nvPr/>
            </p:nvSpPr>
            <p:spPr>
              <a:xfrm>
                <a:off x="107504" y="188640"/>
                <a:ext cx="9036496" cy="1143000"/>
              </a:xfrm>
              <a:prstGeom prst="rect">
                <a:avLst/>
              </a:prstGeom>
            </p:spPr>
            <p:txBody>
              <a:bodyPr/>
              <a:lstStyle/>
              <a:p>
                <a:pPr>
                  <a:spcBef>
                    <a:spcPct val="0"/>
                  </a:spcBef>
                  <a:defRPr/>
                </a:pPr>
                <a:r>
                  <a:rPr lang="cs-CZ" sz="3000" dirty="0" smtClean="0">
                    <a:latin typeface="Times New Roman" pitchFamily="18" charset="0"/>
                    <a:ea typeface="+mj-ea"/>
                    <a:cs typeface="Times New Roman" pitchFamily="18" charset="0"/>
                  </a:rPr>
                  <a:t>Máme vypočítané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3000" i="1" smtClean="0">
                            <a:latin typeface="Cambria Math"/>
                            <a:ea typeface="+mj-ea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sz="3000" b="0" i="1" smtClean="0">
                            <a:latin typeface="Cambria Math"/>
                            <a:ea typeface="+mj-ea"/>
                            <a:cs typeface="Times New Roman" pitchFamily="18" charset="0"/>
                          </a:rPr>
                          <m:t>𝑦</m:t>
                        </m:r>
                      </m:e>
                      <m:sub>
                        <m:r>
                          <a:rPr lang="cs-CZ" sz="3000" b="0" i="1" smtClean="0">
                            <a:latin typeface="Cambria Math"/>
                            <a:ea typeface="+mj-ea"/>
                            <a:cs typeface="Times New Roman" pitchFamily="18" charset="0"/>
                          </a:rPr>
                          <m:t>1</m:t>
                        </m:r>
                      </m:sub>
                    </m:sSub>
                  </m:oMath>
                </a14:m>
                <a:r>
                  <a:rPr kumimoji="0" lang="cs-CZ" sz="3000" i="0" u="none" strike="noStrike" kern="1200" cap="none" spc="0" normalizeH="0" baseline="0" noProof="0" dirty="0" smtClean="0">
                    <a:ln>
                      <a:noFill/>
                    </a:ln>
                    <a:solidFill>
                      <a:schemeClr val="tx1"/>
                    </a:solidFill>
                    <a:effectLst/>
                    <a:uLnTx/>
                    <a:uFillTx/>
                    <a:latin typeface="Times New Roman" pitchFamily="18" charset="0"/>
                    <a:ea typeface="+mj-ea"/>
                    <a:cs typeface="Times New Roman" pitchFamily="18" charset="0"/>
                  </a:rPr>
                  <a:t>a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kumimoji="0" lang="cs-CZ" sz="3000" i="1" u="none" strike="noStrike" kern="1200" cap="none" spc="0" normalizeH="0" baseline="0" noProof="0" smtClean="0">
                            <a:ln>
                              <a:noFill/>
                            </a:ln>
                            <a:solidFill>
                              <a:schemeClr val="tx1"/>
                            </a:solidFill>
                            <a:effectLst/>
                            <a:uLnTx/>
                            <a:uFillTx/>
                            <a:latin typeface="Cambria Math"/>
                            <a:ea typeface="+mj-ea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kumimoji="0" lang="cs-CZ" sz="3000" b="0" i="1" u="none" strike="noStrike" kern="1200" cap="none" spc="0" normalizeH="0" baseline="0" noProof="0" smtClean="0">
                            <a:ln>
                              <a:noFill/>
                            </a:ln>
                            <a:solidFill>
                              <a:schemeClr val="tx1"/>
                            </a:solidFill>
                            <a:effectLst/>
                            <a:uLnTx/>
                            <a:uFillTx/>
                            <a:latin typeface="Cambria Math"/>
                            <a:ea typeface="+mj-ea"/>
                            <a:cs typeface="Times New Roman" pitchFamily="18" charset="0"/>
                          </a:rPr>
                          <m:t>𝑦</m:t>
                        </m:r>
                      </m:e>
                      <m:sub>
                        <m:r>
                          <a:rPr kumimoji="0" lang="cs-CZ" sz="3000" b="0" i="1" u="none" strike="noStrike" kern="1200" cap="none" spc="0" normalizeH="0" baseline="0" noProof="0" smtClean="0">
                            <a:ln>
                              <a:noFill/>
                            </a:ln>
                            <a:solidFill>
                              <a:schemeClr val="tx1"/>
                            </a:solidFill>
                            <a:effectLst/>
                            <a:uLnTx/>
                            <a:uFillTx/>
                            <a:latin typeface="Cambria Math"/>
                            <a:ea typeface="+mj-ea"/>
                            <a:cs typeface="Times New Roman" pitchFamily="18" charset="0"/>
                          </a:rPr>
                          <m:t>2</m:t>
                        </m:r>
                      </m:sub>
                    </m:sSub>
                  </m:oMath>
                </a14:m>
                <a:r>
                  <a:rPr kumimoji="0" lang="cs-CZ" sz="3000" i="0" u="none" strike="noStrike" kern="1200" cap="none" spc="0" normalizeH="0" baseline="0" noProof="0" dirty="0" smtClean="0">
                    <a:ln>
                      <a:noFill/>
                    </a:ln>
                    <a:solidFill>
                      <a:schemeClr val="tx1"/>
                    </a:solidFill>
                    <a:effectLst/>
                    <a:uLnTx/>
                    <a:uFillTx/>
                    <a:latin typeface="Times New Roman" pitchFamily="18" charset="0"/>
                    <a:ea typeface="+mj-ea"/>
                    <a:cs typeface="Times New Roman" pitchFamily="18" charset="0"/>
                  </a:rPr>
                  <a:t>. Vrátíme se k původní soustavě</a:t>
                </a:r>
                <a:endParaRPr kumimoji="0" lang="cs-CZ" sz="3000" i="0" u="none" strike="noStrike" kern="1200" cap="none" spc="0" normalizeH="0" baseline="0" noProof="0" dirty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Times New Roman" pitchFamily="18" charset="0"/>
                  <a:ea typeface="+mj-ea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2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7504" y="188640"/>
                <a:ext cx="9036496" cy="1143000"/>
              </a:xfrm>
              <a:prstGeom prst="rect">
                <a:avLst/>
              </a:prstGeom>
              <a:blipFill rotWithShape="1">
                <a:blip r:embed="rId2"/>
                <a:stretch>
                  <a:fillRect l="-1619" t="-6952" r="-20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Nadpis 1"/>
              <p:cNvSpPr txBox="1">
                <a:spLocks/>
              </p:cNvSpPr>
              <p:nvPr/>
            </p:nvSpPr>
            <p:spPr>
              <a:xfrm>
                <a:off x="251520" y="737689"/>
                <a:ext cx="2648029" cy="1107748"/>
              </a:xfrm>
              <a:prstGeom prst="rect">
                <a:avLst/>
              </a:prstGeom>
            </p:spPr>
            <p:txBody>
              <a:bodyPr/>
              <a:lstStyle/>
              <a:p>
                <a:pPr>
                  <a:spcBef>
                    <a:spcPct val="0"/>
                  </a:spcBef>
                  <a:defRPr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3000" i="1" smtClean="0">
                          <a:latin typeface="Cambria Math"/>
                        </a:rPr>
                        <m:t>𝑥</m:t>
                      </m:r>
                      <m:r>
                        <a:rPr lang="cs-CZ" sz="3000" b="0" i="1" smtClean="0">
                          <a:latin typeface="Cambria Math"/>
                        </a:rPr>
                        <m:t>+2</m:t>
                      </m:r>
                      <m:r>
                        <a:rPr lang="cs-CZ" sz="3000" b="0" i="1" smtClean="0">
                          <a:latin typeface="Cambria Math"/>
                        </a:rPr>
                        <m:t>𝑦</m:t>
                      </m:r>
                      <m:r>
                        <m:rPr>
                          <m:aln/>
                        </m:rPr>
                        <a:rPr lang="cs-CZ" sz="3000" b="0" i="1" smtClean="0">
                          <a:latin typeface="Cambria Math"/>
                        </a:rPr>
                        <m:t>=</m:t>
                      </m:r>
                      <m:r>
                        <a:rPr lang="cs-CZ" sz="3000" b="0" i="1" smtClean="0">
                          <a:latin typeface="Cambria Math"/>
                        </a:rPr>
                        <m:t>4</m:t>
                      </m:r>
                    </m:oMath>
                    <m:oMath xmlns:m="http://schemas.openxmlformats.org/officeDocument/2006/math">
                      <m:r>
                        <a:rPr lang="cs-CZ" sz="3000" b="0" i="1" smtClean="0">
                          <a:latin typeface="Cambria Math"/>
                        </a:rPr>
                        <m:t>2</m:t>
                      </m:r>
                      <m:sSup>
                        <m:sSupPr>
                          <m:ctrlPr>
                            <a:rPr lang="cs-CZ" sz="3000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3000" b="0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𝑥</m:t>
                          </m:r>
                        </m:e>
                        <m:sup>
                          <m:r>
                            <a:rPr lang="cs-CZ" sz="3000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3000" b="0" i="1" smtClean="0">
                          <a:latin typeface="Cambria Math"/>
                        </a:rPr>
                        <m:t>+</m:t>
                      </m:r>
                      <m:sSup>
                        <m:sSupPr>
                          <m:ctrlPr>
                            <a:rPr lang="cs-CZ" sz="3000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3000" b="0" i="1" smtClean="0">
                              <a:latin typeface="Cambria Math"/>
                            </a:rPr>
                            <m:t>𝑦</m:t>
                          </m:r>
                        </m:e>
                        <m:sup>
                          <m:r>
                            <a:rPr lang="cs-CZ" sz="3000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m:rPr>
                          <m:aln/>
                        </m:rPr>
                        <a:rPr lang="cs-CZ" sz="3000" b="0" i="1" smtClean="0">
                          <a:latin typeface="Cambria Math"/>
                        </a:rPr>
                        <m:t>=</m:t>
                      </m:r>
                      <m:r>
                        <a:rPr lang="cs-CZ" sz="3000" b="0" i="1" smtClean="0">
                          <a:latin typeface="Cambria Math"/>
                        </a:rPr>
                        <m:t>9</m:t>
                      </m:r>
                    </m:oMath>
                  </m:oMathPara>
                </a14:m>
                <a:endParaRPr lang="cs-CZ" sz="3000" b="0" i="0" dirty="0" smtClean="0">
                  <a:latin typeface="Times New Roman" pitchFamily="18" charset="0"/>
                </a:endParaRPr>
              </a:p>
            </p:txBody>
          </p:sp>
        </mc:Choice>
        <mc:Fallback xmlns="">
          <p:sp>
            <p:nvSpPr>
              <p:cNvPr id="8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51520" y="737689"/>
                <a:ext cx="2648029" cy="1107748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" name="Nadpis 1"/>
              <p:cNvSpPr txBox="1">
                <a:spLocks/>
              </p:cNvSpPr>
              <p:nvPr/>
            </p:nvSpPr>
            <p:spPr>
              <a:xfrm>
                <a:off x="3419872" y="723853"/>
                <a:ext cx="2200198" cy="657200"/>
              </a:xfrm>
              <a:prstGeom prst="rect">
                <a:avLst/>
              </a:prstGeom>
              <a:noFill/>
              <a:ln w="25400" cap="rnd">
                <a:noFill/>
                <a:bevel/>
              </a:ln>
              <a:effectLst/>
            </p:spPr>
            <p:txBody>
              <a:bodyPr/>
              <a:lstStyle/>
              <a:p>
                <a:pPr>
                  <a:spcBef>
                    <a:spcPct val="0"/>
                  </a:spcBef>
                  <a:defRPr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3000" i="1" smtClean="0">
                          <a:latin typeface="Cambria Math"/>
                        </a:rPr>
                        <m:t>𝑥</m:t>
                      </m:r>
                      <m:r>
                        <m:rPr>
                          <m:aln/>
                        </m:rPr>
                        <a:rPr lang="cs-CZ" sz="3000" b="0" i="1" smtClean="0">
                          <a:latin typeface="Cambria Math"/>
                        </a:rPr>
                        <m:t>=</m:t>
                      </m:r>
                      <m:r>
                        <a:rPr lang="cs-CZ" sz="3000" b="0" i="1" smtClean="0">
                          <a:latin typeface="Cambria Math"/>
                        </a:rPr>
                        <m:t>4</m:t>
                      </m:r>
                      <m:r>
                        <a:rPr lang="cs-CZ" sz="3000" b="0" i="0" smtClean="0">
                          <a:latin typeface="Cambria Math"/>
                        </a:rPr>
                        <m:t>−2</m:t>
                      </m:r>
                      <m:r>
                        <m:rPr>
                          <m:sty m:val="p"/>
                        </m:rPr>
                        <a:rPr lang="cs-CZ" sz="3000" b="0" i="0" smtClean="0">
                          <a:latin typeface="Cambria Math"/>
                        </a:rPr>
                        <m:t>y</m:t>
                      </m:r>
                    </m:oMath>
                  </m:oMathPara>
                </a14:m>
                <a:r>
                  <a:rPr lang="cs-CZ" sz="3200" b="0" i="0" dirty="0" smtClean="0">
                    <a:latin typeface="Times New Roman" pitchFamily="18" charset="0"/>
                  </a:rPr>
                  <a:t/>
                </a:r>
                <a:br>
                  <a:rPr lang="cs-CZ" sz="3200" b="0" i="0" dirty="0" smtClean="0">
                    <a:latin typeface="Times New Roman" pitchFamily="18" charset="0"/>
                  </a:rPr>
                </a:br>
                <a:endParaRPr lang="cs-CZ" sz="3200" b="0" i="0" dirty="0" smtClean="0">
                  <a:latin typeface="Times New Roman" pitchFamily="18" charset="0"/>
                </a:endParaRPr>
              </a:p>
            </p:txBody>
          </p:sp>
        </mc:Choice>
        <mc:Fallback xmlns="">
          <p:sp>
            <p:nvSpPr>
              <p:cNvPr id="7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419872" y="723853"/>
                <a:ext cx="2200198" cy="657200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  <a:ln w="25400" cap="rnd">
                <a:noFill/>
                <a:bevel/>
              </a:ln>
              <a:effectLst/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2771800" y="747409"/>
                <a:ext cx="577402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i="1" smtClean="0">
                          <a:latin typeface="Cambria Math"/>
                          <a:ea typeface="Cambria Math"/>
                        </a:rPr>
                        <m:t>⇒</m:t>
                      </m:r>
                    </m:oMath>
                  </m:oMathPara>
                </a14:m>
                <a:endParaRPr lang="cs-CZ" sz="2800" dirty="0"/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771800" y="747409"/>
                <a:ext cx="577402" cy="523220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5" name="Přímá spojnice 4"/>
          <p:cNvCxnSpPr/>
          <p:nvPr/>
        </p:nvCxnSpPr>
        <p:spPr>
          <a:xfrm>
            <a:off x="251520" y="1700808"/>
            <a:ext cx="4108887" cy="0"/>
          </a:xfrm>
          <a:prstGeom prst="line">
            <a:avLst/>
          </a:prstGeom>
          <a:ln w="222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Nadpis 1"/>
          <p:cNvSpPr txBox="1">
            <a:spLocks/>
          </p:cNvSpPr>
          <p:nvPr/>
        </p:nvSpPr>
        <p:spPr>
          <a:xfrm>
            <a:off x="100591" y="1772816"/>
            <a:ext cx="8640960" cy="648072"/>
          </a:xfrm>
          <a:prstGeom prst="rect">
            <a:avLst/>
          </a:prstGeom>
        </p:spPr>
        <p:txBody>
          <a:bodyPr/>
          <a:lstStyle/>
          <a:p>
            <a:pPr marL="444500" indent="-444500">
              <a:spcBef>
                <a:spcPct val="0"/>
              </a:spcBef>
              <a:defRPr/>
            </a:pPr>
            <a:r>
              <a:rPr lang="cs-CZ" sz="3000" dirty="0">
                <a:latin typeface="Times New Roman" pitchFamily="18" charset="0"/>
                <a:ea typeface="+mj-ea"/>
                <a:cs typeface="Times New Roman" pitchFamily="18" charset="0"/>
              </a:rPr>
              <a:t>4</a:t>
            </a:r>
            <a:r>
              <a:rPr lang="cs-CZ" sz="3000" dirty="0" smtClean="0">
                <a:latin typeface="Times New Roman" pitchFamily="18" charset="0"/>
                <a:ea typeface="+mj-ea"/>
                <a:cs typeface="Times New Roman" pitchFamily="18" charset="0"/>
              </a:rPr>
              <a:t>. Dopočítáme druhou neznámou.</a:t>
            </a:r>
            <a:endParaRPr lang="cs-CZ" sz="3000" dirty="0">
              <a:latin typeface="Times New Roman" pitchFamily="18" charset="0"/>
              <a:ea typeface="+mj-ea"/>
              <a:cs typeface="Times New Roman" pitchFamily="18" charset="0"/>
            </a:endParaRP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320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8" name="Nadpis 1"/>
              <p:cNvSpPr txBox="1">
                <a:spLocks/>
              </p:cNvSpPr>
              <p:nvPr/>
            </p:nvSpPr>
            <p:spPr>
              <a:xfrm>
                <a:off x="92696" y="2276872"/>
                <a:ext cx="8064896" cy="1080120"/>
              </a:xfrm>
              <a:prstGeom prst="rect">
                <a:avLst/>
              </a:prstGeom>
              <a:noFill/>
              <a:ln w="25400" cap="rnd">
                <a:noFill/>
                <a:bevel/>
              </a:ln>
              <a:effectLst/>
            </p:spPr>
            <p:txBody>
              <a:bodyPr/>
              <a:lstStyle/>
              <a:p>
                <a:pPr>
                  <a:spcBef>
                    <a:spcPct val="0"/>
                  </a:spcBef>
                  <a:defRPr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3000" b="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3000" b="0" i="1" smtClean="0">
                              <a:latin typeface="Cambria Math"/>
                            </a:rPr>
                            <m:t>𝑥</m:t>
                          </m:r>
                        </m:e>
                        <m:sub>
                          <m:r>
                            <a:rPr lang="cs-CZ" sz="3000" b="0" i="1" smtClean="0">
                              <a:latin typeface="Cambria Math"/>
                            </a:rPr>
                            <m:t>1</m:t>
                          </m:r>
                        </m:sub>
                      </m:sSub>
                      <m:r>
                        <m:rPr>
                          <m:aln/>
                        </m:rPr>
                        <a:rPr lang="cs-CZ" sz="3000" b="0" i="1" smtClean="0">
                          <a:latin typeface="Cambria Math"/>
                        </a:rPr>
                        <m:t>=</m:t>
                      </m:r>
                      <m:r>
                        <a:rPr lang="cs-CZ" sz="3000" b="0" i="1" smtClean="0">
                          <a:latin typeface="Cambria Math"/>
                        </a:rPr>
                        <m:t>4</m:t>
                      </m:r>
                      <m:r>
                        <a:rPr lang="cs-CZ" sz="3000" b="0" i="0" smtClean="0">
                          <a:latin typeface="Cambria Math"/>
                        </a:rPr>
                        <m:t>−2</m:t>
                      </m:r>
                      <m:sSub>
                        <m:sSubPr>
                          <m:ctrlPr>
                            <a:rPr lang="cs-CZ" sz="3000" b="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3000" b="0" i="1" smtClean="0">
                              <a:latin typeface="Cambria Math"/>
                            </a:rPr>
                            <m:t>𝑦</m:t>
                          </m:r>
                        </m:e>
                        <m:sub>
                          <m:r>
                            <a:rPr lang="cs-CZ" sz="3000" b="0" i="1" smtClean="0">
                              <a:latin typeface="Cambria Math"/>
                            </a:rPr>
                            <m:t>1</m:t>
                          </m:r>
                        </m:sub>
                      </m:sSub>
                      <m:r>
                        <a:rPr lang="cs-CZ" sz="3000" b="0" i="1" smtClean="0">
                          <a:latin typeface="Cambria Math"/>
                        </a:rPr>
                        <m:t>=4−2</m:t>
                      </m:r>
                      <m:r>
                        <a:rPr lang="cs-CZ" sz="3000" b="0" i="1" smtClean="0">
                          <a:latin typeface="Cambria Math"/>
                          <a:ea typeface="Cambria Math"/>
                        </a:rPr>
                        <m:t>∙</m:t>
                      </m:r>
                      <m:f>
                        <m:fPr>
                          <m:ctrlPr>
                            <a:rPr lang="cs-CZ" sz="3000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000" b="0" i="1" smtClean="0">
                              <a:latin typeface="Cambria Math"/>
                            </a:rPr>
                            <m:t>23</m:t>
                          </m:r>
                        </m:num>
                        <m:den>
                          <m:r>
                            <a:rPr lang="cs-CZ" sz="3000" b="0" i="1" smtClean="0">
                              <a:latin typeface="Cambria Math"/>
                            </a:rPr>
                            <m:t>9</m:t>
                          </m:r>
                        </m:den>
                      </m:f>
                      <m:r>
                        <a:rPr lang="cs-CZ" sz="3000" b="0" i="1" smtClean="0">
                          <a:latin typeface="Cambria Math"/>
                        </a:rPr>
                        <m:t>=4−</m:t>
                      </m:r>
                      <m:f>
                        <m:fPr>
                          <m:ctrlPr>
                            <a:rPr lang="cs-CZ" sz="3000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000" b="0" i="1" smtClean="0">
                              <a:latin typeface="Cambria Math"/>
                            </a:rPr>
                            <m:t>46</m:t>
                          </m:r>
                        </m:num>
                        <m:den>
                          <m:r>
                            <a:rPr lang="cs-CZ" sz="3000" b="0" i="1" smtClean="0">
                              <a:latin typeface="Cambria Math"/>
                            </a:rPr>
                            <m:t>9</m:t>
                          </m:r>
                        </m:den>
                      </m:f>
                      <m:r>
                        <a:rPr lang="cs-CZ" sz="3000" b="0" i="1" smtClean="0">
                          <a:latin typeface="Cambria Math"/>
                        </a:rPr>
                        <m:t>=−</m:t>
                      </m:r>
                      <m:f>
                        <m:fPr>
                          <m:ctrlPr>
                            <a:rPr lang="cs-CZ" sz="3000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000" b="0" i="1" smtClean="0">
                              <a:latin typeface="Cambria Math"/>
                            </a:rPr>
                            <m:t>10</m:t>
                          </m:r>
                        </m:num>
                        <m:den>
                          <m:r>
                            <a:rPr lang="cs-CZ" sz="3000" b="0" i="1" smtClean="0">
                              <a:latin typeface="Cambria Math"/>
                            </a:rPr>
                            <m:t>9</m:t>
                          </m:r>
                        </m:den>
                      </m:f>
                    </m:oMath>
                  </m:oMathPara>
                </a14:m>
                <a:r>
                  <a:rPr lang="cs-CZ" sz="3200" b="0" i="0" dirty="0" smtClean="0">
                    <a:latin typeface="Times New Roman" pitchFamily="18" charset="0"/>
                  </a:rPr>
                  <a:t/>
                </a:r>
                <a:br>
                  <a:rPr lang="cs-CZ" sz="3200" b="0" i="0" dirty="0" smtClean="0">
                    <a:latin typeface="Times New Roman" pitchFamily="18" charset="0"/>
                  </a:rPr>
                </a:br>
                <a:endParaRPr lang="cs-CZ" sz="3200" b="0" i="0" dirty="0" smtClean="0">
                  <a:latin typeface="Times New Roman" pitchFamily="18" charset="0"/>
                </a:endParaRPr>
              </a:p>
            </p:txBody>
          </p:sp>
        </mc:Choice>
        <mc:Fallback xmlns="">
          <p:sp>
            <p:nvSpPr>
              <p:cNvPr id="18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2696" y="2276872"/>
                <a:ext cx="8064896" cy="1080120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  <a:ln w="25400" cap="rnd">
                <a:noFill/>
                <a:bevel/>
              </a:ln>
              <a:effectLst/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9" name="Nadpis 1"/>
              <p:cNvSpPr txBox="1">
                <a:spLocks/>
              </p:cNvSpPr>
              <p:nvPr/>
            </p:nvSpPr>
            <p:spPr>
              <a:xfrm>
                <a:off x="127220" y="3469692"/>
                <a:ext cx="8064896" cy="1080120"/>
              </a:xfrm>
              <a:prstGeom prst="rect">
                <a:avLst/>
              </a:prstGeom>
              <a:noFill/>
              <a:ln w="25400" cap="rnd">
                <a:noFill/>
                <a:bevel/>
              </a:ln>
              <a:effectLst/>
            </p:spPr>
            <p:txBody>
              <a:bodyPr/>
              <a:lstStyle/>
              <a:p>
                <a:pPr>
                  <a:spcBef>
                    <a:spcPct val="0"/>
                  </a:spcBef>
                  <a:defRPr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3000" b="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3000" b="0" i="1" smtClean="0">
                              <a:latin typeface="Cambria Math"/>
                            </a:rPr>
                            <m:t>𝑥</m:t>
                          </m:r>
                        </m:e>
                        <m:sub>
                          <m:r>
                            <a:rPr lang="cs-CZ" sz="3000" b="0" i="1" smtClean="0">
                              <a:latin typeface="Cambria Math"/>
                            </a:rPr>
                            <m:t>2</m:t>
                          </m:r>
                        </m:sub>
                      </m:sSub>
                      <m:r>
                        <m:rPr>
                          <m:aln/>
                        </m:rPr>
                        <a:rPr lang="cs-CZ" sz="3000" b="0" i="1" smtClean="0">
                          <a:latin typeface="Cambria Math"/>
                        </a:rPr>
                        <m:t>=</m:t>
                      </m:r>
                      <m:r>
                        <a:rPr lang="cs-CZ" sz="3000" b="0" i="1" smtClean="0">
                          <a:latin typeface="Cambria Math"/>
                        </a:rPr>
                        <m:t>4</m:t>
                      </m:r>
                      <m:r>
                        <a:rPr lang="cs-CZ" sz="3000" b="0" i="0" smtClean="0">
                          <a:latin typeface="Cambria Math"/>
                        </a:rPr>
                        <m:t>−2</m:t>
                      </m:r>
                      <m:sSub>
                        <m:sSubPr>
                          <m:ctrlPr>
                            <a:rPr lang="cs-CZ" sz="3000" b="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3000" b="0" i="1" smtClean="0">
                              <a:latin typeface="Cambria Math"/>
                            </a:rPr>
                            <m:t>𝑦</m:t>
                          </m:r>
                        </m:e>
                        <m:sub>
                          <m:r>
                            <a:rPr lang="cs-CZ" sz="3000" b="0" i="1" smtClean="0">
                              <a:latin typeface="Cambria Math"/>
                            </a:rPr>
                            <m:t>2</m:t>
                          </m:r>
                        </m:sub>
                      </m:sSub>
                      <m:r>
                        <a:rPr lang="cs-CZ" sz="3000" b="0" i="1" smtClean="0">
                          <a:latin typeface="Cambria Math"/>
                        </a:rPr>
                        <m:t>=4−2</m:t>
                      </m:r>
                      <m:r>
                        <a:rPr lang="cs-CZ" sz="3000" b="0" i="1" smtClean="0">
                          <a:latin typeface="Cambria Math"/>
                          <a:ea typeface="Cambria Math"/>
                        </a:rPr>
                        <m:t>∙1</m:t>
                      </m:r>
                      <m:r>
                        <a:rPr lang="cs-CZ" sz="3000" b="0" i="1" smtClean="0">
                          <a:latin typeface="Cambria Math"/>
                        </a:rPr>
                        <m:t>=2</m:t>
                      </m:r>
                    </m:oMath>
                  </m:oMathPara>
                </a14:m>
                <a:r>
                  <a:rPr lang="cs-CZ" sz="3200" b="0" i="0" dirty="0" smtClean="0">
                    <a:latin typeface="Times New Roman" pitchFamily="18" charset="0"/>
                  </a:rPr>
                  <a:t/>
                </a:r>
                <a:br>
                  <a:rPr lang="cs-CZ" sz="3200" b="0" i="0" dirty="0" smtClean="0">
                    <a:latin typeface="Times New Roman" pitchFamily="18" charset="0"/>
                  </a:rPr>
                </a:br>
                <a:endParaRPr lang="cs-CZ" sz="3200" b="0" i="0" dirty="0" smtClean="0">
                  <a:latin typeface="Times New Roman" pitchFamily="18" charset="0"/>
                </a:endParaRPr>
              </a:p>
            </p:txBody>
          </p:sp>
        </mc:Choice>
        <mc:Fallback xmlns="">
          <p:sp>
            <p:nvSpPr>
              <p:cNvPr id="19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7220" y="3469692"/>
                <a:ext cx="8064896" cy="1080120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  <a:ln w="25400" cap="rnd">
                <a:noFill/>
                <a:bevel/>
              </a:ln>
              <a:effectLst/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0" name="Nadpis 1"/>
              <p:cNvSpPr txBox="1">
                <a:spLocks/>
              </p:cNvSpPr>
              <p:nvPr/>
            </p:nvSpPr>
            <p:spPr>
              <a:xfrm>
                <a:off x="97625" y="4549812"/>
                <a:ext cx="8640960" cy="648072"/>
              </a:xfrm>
              <a:prstGeom prst="rect">
                <a:avLst/>
              </a:prstGeom>
            </p:spPr>
            <p:txBody>
              <a:bodyPr/>
              <a:lstStyle/>
              <a:p>
                <a:pPr marL="444500" indent="-444500">
                  <a:spcBef>
                    <a:spcPct val="0"/>
                  </a:spcBef>
                  <a:defRPr/>
                </a:pPr>
                <a:r>
                  <a:rPr lang="cs-CZ" sz="3000" dirty="0" smtClean="0">
                    <a:latin typeface="Times New Roman" pitchFamily="18" charset="0"/>
                    <a:ea typeface="+mj-ea"/>
                    <a:cs typeface="Times New Roman" pitchFamily="18" charset="0"/>
                  </a:rPr>
                  <a:t>Dostaneme dvě uspořádané dvojice </a:t>
                </a:r>
                <a14:m>
                  <m:oMath xmlns:m="http://schemas.openxmlformats.org/officeDocument/2006/math">
                    <m:d>
                      <m:dPr>
                        <m:begChr m:val="["/>
                        <m:endChr m:val="]"/>
                        <m:ctrlPr>
                          <a:rPr lang="cs-CZ" sz="3000" i="1" smtClean="0">
                            <a:latin typeface="Cambria Math"/>
                            <a:ea typeface="+mj-ea"/>
                            <a:cs typeface="Times New Roman" pitchFamily="18" charset="0"/>
                          </a:rPr>
                        </m:ctrlPr>
                      </m:dPr>
                      <m:e>
                        <m:sSub>
                          <m:sSubPr>
                            <m:ctrlPr>
                              <a:rPr lang="cs-CZ" sz="3000" i="1" smtClean="0">
                                <a:latin typeface="Cambria Math"/>
                                <a:ea typeface="+mj-ea"/>
                                <a:cs typeface="Times New Roman" pitchFamily="18" charset="0"/>
                              </a:rPr>
                            </m:ctrlPr>
                          </m:sSubPr>
                          <m:e>
                            <m:r>
                              <a:rPr lang="cs-CZ" sz="3000" b="0" i="1" smtClean="0">
                                <a:latin typeface="Cambria Math"/>
                                <a:ea typeface="+mj-ea"/>
                                <a:cs typeface="Times New Roman" pitchFamily="18" charset="0"/>
                              </a:rPr>
                              <m:t>𝑥</m:t>
                            </m:r>
                          </m:e>
                          <m:sub>
                            <m:r>
                              <a:rPr lang="cs-CZ" sz="3000" b="0" i="1" smtClean="0">
                                <a:latin typeface="Cambria Math"/>
                                <a:ea typeface="+mj-ea"/>
                                <a:cs typeface="Times New Roman" pitchFamily="18" charset="0"/>
                              </a:rPr>
                              <m:t>1</m:t>
                            </m:r>
                            <m:r>
                              <a:rPr lang="en-US" sz="3000" b="0" i="1" smtClean="0">
                                <a:latin typeface="Cambria Math"/>
                                <a:ea typeface="+mj-ea"/>
                                <a:cs typeface="Times New Roman" pitchFamily="18" charset="0"/>
                              </a:rPr>
                              <m:t>;</m:t>
                            </m:r>
                          </m:sub>
                        </m:sSub>
                        <m:r>
                          <a:rPr lang="en-US" sz="3000" b="0" i="1" smtClean="0">
                            <a:latin typeface="Cambria Math"/>
                            <a:ea typeface="+mj-ea"/>
                            <a:cs typeface="Times New Roman" pitchFamily="18" charset="0"/>
                          </a:rPr>
                          <m:t> </m:t>
                        </m:r>
                        <m:sSub>
                          <m:sSubPr>
                            <m:ctrlPr>
                              <a:rPr lang="en-US" sz="3000" b="0" i="1" smtClean="0">
                                <a:latin typeface="Cambria Math"/>
                                <a:ea typeface="+mj-ea"/>
                                <a:cs typeface="Times New Roman" pitchFamily="18" charset="0"/>
                              </a:rPr>
                            </m:ctrlPr>
                          </m:sSubPr>
                          <m:e>
                            <m:r>
                              <a:rPr lang="en-US" sz="3000" b="0" i="1" smtClean="0">
                                <a:latin typeface="Cambria Math"/>
                                <a:ea typeface="+mj-ea"/>
                                <a:cs typeface="Times New Roman" pitchFamily="18" charset="0"/>
                              </a:rPr>
                              <m:t>𝑦</m:t>
                            </m:r>
                          </m:e>
                          <m:sub>
                            <m:r>
                              <a:rPr lang="en-US" sz="3000" b="0" i="1" smtClean="0">
                                <a:latin typeface="Cambria Math"/>
                                <a:ea typeface="+mj-ea"/>
                                <a:cs typeface="Times New Roman" pitchFamily="18" charset="0"/>
                              </a:rPr>
                              <m:t>1</m:t>
                            </m:r>
                          </m:sub>
                        </m:sSub>
                      </m:e>
                    </m:d>
                  </m:oMath>
                </a14:m>
                <a:r>
                  <a:rPr lang="en-US" sz="3000" dirty="0" smtClean="0">
                    <a:latin typeface="Times New Roman" pitchFamily="18" charset="0"/>
                    <a:ea typeface="+mj-ea"/>
                    <a:cs typeface="Times New Roman" pitchFamily="18" charset="0"/>
                  </a:rPr>
                  <a:t> a </a:t>
                </a:r>
                <a14:m>
                  <m:oMath xmlns:m="http://schemas.openxmlformats.org/officeDocument/2006/math">
                    <m:d>
                      <m:dPr>
                        <m:begChr m:val="["/>
                        <m:endChr m:val="]"/>
                        <m:ctrlPr>
                          <a:rPr lang="cs-CZ" sz="3000" i="1">
                            <a:latin typeface="Cambria Math"/>
                            <a:cs typeface="Times New Roman" pitchFamily="18" charset="0"/>
                          </a:rPr>
                        </m:ctrlPr>
                      </m:dPr>
                      <m:e>
                        <m:sSub>
                          <m:sSubPr>
                            <m:ctrlPr>
                              <a:rPr lang="cs-CZ" sz="3000" i="1">
                                <a:latin typeface="Cambria Math"/>
                                <a:cs typeface="Times New Roman" pitchFamily="18" charset="0"/>
                              </a:rPr>
                            </m:ctrlPr>
                          </m:sSubPr>
                          <m:e>
                            <m:r>
                              <a:rPr lang="cs-CZ" sz="3000" i="1">
                                <a:latin typeface="Cambria Math"/>
                                <a:cs typeface="Times New Roman" pitchFamily="18" charset="0"/>
                              </a:rPr>
                              <m:t>𝑥</m:t>
                            </m:r>
                          </m:e>
                          <m:sub>
                            <m:r>
                              <a:rPr lang="en-US" sz="3000" b="0" i="1" smtClean="0">
                                <a:latin typeface="Cambria Math"/>
                                <a:cs typeface="Times New Roman" pitchFamily="18" charset="0"/>
                              </a:rPr>
                              <m:t>2</m:t>
                            </m:r>
                            <m:r>
                              <a:rPr lang="en-US" sz="3000" i="1">
                                <a:latin typeface="Cambria Math"/>
                                <a:cs typeface="Times New Roman" pitchFamily="18" charset="0"/>
                              </a:rPr>
                              <m:t>;</m:t>
                            </m:r>
                          </m:sub>
                        </m:sSub>
                        <m:r>
                          <a:rPr lang="en-US" sz="3000" i="1">
                            <a:latin typeface="Cambria Math"/>
                            <a:cs typeface="Times New Roman" pitchFamily="18" charset="0"/>
                          </a:rPr>
                          <m:t> </m:t>
                        </m:r>
                        <m:sSub>
                          <m:sSubPr>
                            <m:ctrlPr>
                              <a:rPr lang="en-US" sz="3000" i="1">
                                <a:latin typeface="Cambria Math"/>
                                <a:cs typeface="Times New Roman" pitchFamily="18" charset="0"/>
                              </a:rPr>
                            </m:ctrlPr>
                          </m:sSubPr>
                          <m:e>
                            <m:r>
                              <a:rPr lang="en-US" sz="3000" i="1">
                                <a:latin typeface="Cambria Math"/>
                                <a:cs typeface="Times New Roman" pitchFamily="18" charset="0"/>
                              </a:rPr>
                              <m:t>𝑦</m:t>
                            </m:r>
                          </m:e>
                          <m:sub>
                            <m:r>
                              <a:rPr lang="en-US" sz="3000" b="0" i="1" smtClean="0">
                                <a:latin typeface="Cambria Math"/>
                                <a:cs typeface="Times New Roman" pitchFamily="18" charset="0"/>
                              </a:rPr>
                              <m:t>2</m:t>
                            </m:r>
                          </m:sub>
                        </m:sSub>
                      </m:e>
                    </m:d>
                  </m:oMath>
                </a14:m>
                <a:r>
                  <a:rPr lang="en-US" sz="3000" dirty="0" smtClean="0">
                    <a:latin typeface="Times New Roman" pitchFamily="18" charset="0"/>
                    <a:ea typeface="+mj-ea"/>
                    <a:cs typeface="Times New Roman" pitchFamily="18" charset="0"/>
                  </a:rPr>
                  <a:t> </a:t>
                </a:r>
                <a:r>
                  <a:rPr lang="cs-CZ" sz="3000" dirty="0" smtClean="0">
                    <a:latin typeface="Times New Roman" pitchFamily="18" charset="0"/>
                    <a:ea typeface="+mj-ea"/>
                    <a:cs typeface="Times New Roman" pitchFamily="18" charset="0"/>
                  </a:rPr>
                  <a:t>.</a:t>
                </a:r>
                <a:endParaRPr lang="cs-CZ" sz="3000" dirty="0">
                  <a:latin typeface="Times New Roman" pitchFamily="18" charset="0"/>
                  <a:ea typeface="+mj-ea"/>
                  <a:cs typeface="Times New Roman" pitchFamily="18" charset="0"/>
                </a:endParaRPr>
              </a:p>
              <a:p>
                <a:pPr marL="0" marR="0" lvl="0" indent="0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cs-CZ" sz="3200" i="0" u="none" strike="noStrike" kern="1200" cap="none" spc="0" normalizeH="0" baseline="0" noProof="0" dirty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Times New Roman" pitchFamily="18" charset="0"/>
                  <a:ea typeface="+mj-ea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20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7625" y="4549812"/>
                <a:ext cx="8640960" cy="648072"/>
              </a:xfrm>
              <a:prstGeom prst="rect">
                <a:avLst/>
              </a:prstGeom>
              <a:blipFill rotWithShape="1">
                <a:blip r:embed="rId8"/>
                <a:stretch>
                  <a:fillRect l="-1623" t="-7477" r="-1200" b="-1775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2" name="Nadpis 1"/>
              <p:cNvSpPr txBox="1">
                <a:spLocks/>
              </p:cNvSpPr>
              <p:nvPr/>
            </p:nvSpPr>
            <p:spPr>
              <a:xfrm>
                <a:off x="593304" y="5373216"/>
                <a:ext cx="8064896" cy="1080120"/>
              </a:xfrm>
              <a:prstGeom prst="rect">
                <a:avLst/>
              </a:prstGeom>
              <a:noFill/>
              <a:ln w="25400" cap="rnd">
                <a:noFill/>
                <a:bevel/>
              </a:ln>
              <a:effectLst/>
            </p:spPr>
            <p:txBody>
              <a:bodyPr/>
              <a:lstStyle/>
              <a:p>
                <a:pPr algn="ctr">
                  <a:spcBef>
                    <a:spcPct val="0"/>
                  </a:spcBef>
                  <a:defRPr/>
                </a:pPr>
                <a14:m>
                  <m:oMath xmlns:m="http://schemas.openxmlformats.org/officeDocument/2006/math">
                    <m:d>
                      <m:dPr>
                        <m:begChr m:val="["/>
                        <m:endChr m:val="]"/>
                        <m:ctrlPr>
                          <a:rPr lang="cs-CZ" sz="3200" b="0" i="1" u="dbl" smtClean="0">
                            <a:latin typeface="Cambria Math"/>
                          </a:rPr>
                        </m:ctrlPr>
                      </m:dPr>
                      <m:e>
                        <m:r>
                          <a:rPr lang="en-US" sz="3200" b="0" i="1" u="dbl" smtClean="0">
                            <a:latin typeface="Cambria Math"/>
                          </a:rPr>
                          <m:t>−</m:t>
                        </m:r>
                        <m:f>
                          <m:fPr>
                            <m:ctrlPr>
                              <a:rPr lang="en-US" sz="3200" b="0" i="1" u="dbl" smtClean="0"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a:rPr lang="en-US" sz="3200" b="0" i="1" u="dbl" smtClean="0">
                                <a:latin typeface="Cambria Math"/>
                              </a:rPr>
                              <m:t>10</m:t>
                            </m:r>
                          </m:num>
                          <m:den>
                            <m:r>
                              <a:rPr lang="en-US" sz="3200" b="0" i="1" u="dbl" smtClean="0">
                                <a:latin typeface="Cambria Math"/>
                              </a:rPr>
                              <m:t>9</m:t>
                            </m:r>
                          </m:den>
                        </m:f>
                        <m:r>
                          <a:rPr lang="en-US" sz="3200" b="0" i="1" u="dbl" smtClean="0">
                            <a:latin typeface="Cambria Math"/>
                          </a:rPr>
                          <m:t>; </m:t>
                        </m:r>
                        <m:f>
                          <m:fPr>
                            <m:ctrlPr>
                              <a:rPr lang="en-US" sz="3200" b="0" i="1" u="dbl" smtClean="0"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a:rPr lang="en-US" sz="3200" b="0" i="1" u="dbl" smtClean="0">
                                <a:latin typeface="Cambria Math"/>
                              </a:rPr>
                              <m:t>23</m:t>
                            </m:r>
                          </m:num>
                          <m:den>
                            <m:r>
                              <a:rPr lang="en-US" sz="3200" b="0" i="1" u="dbl" smtClean="0">
                                <a:latin typeface="Cambria Math"/>
                              </a:rPr>
                              <m:t>9</m:t>
                            </m:r>
                          </m:den>
                        </m:f>
                      </m:e>
                    </m:d>
                  </m:oMath>
                </a14:m>
                <a:r>
                  <a:rPr lang="en-US" sz="3200" b="0" i="0" u="dbl" dirty="0" smtClean="0">
                    <a:latin typeface="Times New Roman" pitchFamily="18" charset="0"/>
                  </a:rPr>
                  <a:t> </a:t>
                </a:r>
                <a14:m>
                  <m:oMath xmlns:m="http://schemas.openxmlformats.org/officeDocument/2006/math">
                    <m:d>
                      <m:dPr>
                        <m:begChr m:val="["/>
                        <m:endChr m:val="]"/>
                        <m:ctrlPr>
                          <a:rPr lang="en-US" sz="3200" b="0" i="1" u="dbl" dirty="0" smtClean="0">
                            <a:latin typeface="Cambria Math"/>
                          </a:rPr>
                        </m:ctrlPr>
                      </m:dPr>
                      <m:e>
                        <m:r>
                          <a:rPr lang="en-US" sz="3200" b="0" i="1" u="dbl" dirty="0" smtClean="0">
                            <a:latin typeface="Cambria Math"/>
                          </a:rPr>
                          <m:t>2;1</m:t>
                        </m:r>
                      </m:e>
                    </m:d>
                  </m:oMath>
                </a14:m>
                <a:r>
                  <a:rPr lang="cs-CZ" sz="3200" b="0" i="0" u="dbl" dirty="0" smtClean="0">
                    <a:latin typeface="Times New Roman" pitchFamily="18" charset="0"/>
                  </a:rPr>
                  <a:t/>
                </a:r>
                <a:br>
                  <a:rPr lang="cs-CZ" sz="3200" b="0" i="0" u="dbl" dirty="0" smtClean="0">
                    <a:latin typeface="Times New Roman" pitchFamily="18" charset="0"/>
                  </a:rPr>
                </a:br>
                <a:endParaRPr lang="cs-CZ" sz="3200" b="0" i="0" u="dbl" dirty="0" smtClean="0">
                  <a:latin typeface="Times New Roman" pitchFamily="18" charset="0"/>
                </a:endParaRPr>
              </a:p>
            </p:txBody>
          </p:sp>
        </mc:Choice>
        <mc:Fallback xmlns="">
          <p:sp>
            <p:nvSpPr>
              <p:cNvPr id="22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93304" y="5373216"/>
                <a:ext cx="8064896" cy="1080120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  <a:ln w="25400" cap="rnd">
                <a:noFill/>
                <a:bevel/>
              </a:ln>
              <a:effectLst/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7828615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2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  <p:bldP spid="18" grpId="0"/>
      <p:bldP spid="19" grpId="0"/>
      <p:bldP spid="20" grpId="0"/>
      <p:bldP spid="2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515586" y="260648"/>
            <a:ext cx="8136904" cy="648072"/>
          </a:xfrm>
          <a:prstGeom prst="rect">
            <a:avLst/>
          </a:prstGeom>
        </p:spPr>
        <p:txBody>
          <a:bodyPr/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600" dirty="0" smtClean="0">
                <a:latin typeface="Cambria Math"/>
                <a:ea typeface="Cambria Math"/>
                <a:cs typeface="Times New Roman" pitchFamily="18" charset="0"/>
              </a:rPr>
              <a:t>Použité zdroje:</a:t>
            </a:r>
            <a:endParaRPr kumimoji="0" lang="cs-CZ" sz="3600" b="1" i="0" u="dbl" strike="noStrike" kern="1200" cap="none" spc="0" normalizeH="0" noProof="0" dirty="0">
              <a:ln>
                <a:noFill/>
              </a:ln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p:sp>
        <p:nvSpPr>
          <p:cNvPr id="3" name="Nadpis 1"/>
          <p:cNvSpPr txBox="1">
            <a:spLocks/>
          </p:cNvSpPr>
          <p:nvPr/>
        </p:nvSpPr>
        <p:spPr>
          <a:xfrm>
            <a:off x="622326" y="1061120"/>
            <a:ext cx="8136904" cy="648072"/>
          </a:xfrm>
          <a:prstGeom prst="rect">
            <a:avLst/>
          </a:prstGeom>
        </p:spPr>
        <p:txBody>
          <a:bodyPr/>
          <a:lstStyle/>
          <a:p>
            <a:pPr lvl="0">
              <a:spcBef>
                <a:spcPct val="0"/>
              </a:spcBef>
              <a:defRPr/>
            </a:pPr>
            <a:r>
              <a:rPr lang="cs-CZ" sz="3600" dirty="0"/>
              <a:t>Veškerý text je dílem autora </a:t>
            </a:r>
            <a:r>
              <a:rPr lang="cs-CZ" sz="3600" dirty="0" smtClean="0"/>
              <a:t>materiálu.</a:t>
            </a:r>
            <a:endParaRPr kumimoji="0" lang="cs-CZ" sz="3600" b="1" i="0" u="dbl" strike="noStrike" kern="1200" cap="none" spc="0" normalizeH="0" noProof="0" dirty="0">
              <a:ln>
                <a:noFill/>
              </a:ln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349079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1764</TotalTime>
  <Words>537</Words>
  <Application>Microsoft Office PowerPoint</Application>
  <PresentationFormat>Předvádění na obrazovce (4:3)</PresentationFormat>
  <Paragraphs>70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Prezentace aplikace PowerPoint</vt:lpstr>
      <vt:lpstr>ANOTACE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SOU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BANKOVNÍ PRODUKTY</dc:title>
  <dc:creator>dostalkovaveronika</dc:creator>
  <cp:lastModifiedBy>uzivatel</cp:lastModifiedBy>
  <cp:revision>193</cp:revision>
  <dcterms:created xsi:type="dcterms:W3CDTF">2012-06-26T05:52:08Z</dcterms:created>
  <dcterms:modified xsi:type="dcterms:W3CDTF">2013-02-07T09:03:57Z</dcterms:modified>
</cp:coreProperties>
</file>