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79" r:id="rId4"/>
    <p:sldId id="292" r:id="rId5"/>
    <p:sldId id="297" r:id="rId6"/>
    <p:sldId id="299" r:id="rId7"/>
    <p:sldId id="300" r:id="rId8"/>
    <p:sldId id="301" r:id="rId9"/>
    <p:sldId id="302" r:id="rId10"/>
    <p:sldId id="303" r:id="rId11"/>
    <p:sldId id="304" r:id="rId12"/>
    <p:sldId id="30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8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971909021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Exponenciální 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733256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exponenciální rovnice a na </a:t>
            </a:r>
            <a:r>
              <a:rPr lang="cs-CZ" sz="2800" dirty="0">
                <a:latin typeface="Arial" charset="0"/>
                <a:cs typeface="Arial" charset="0"/>
              </a:rPr>
              <a:t>ř</a:t>
            </a:r>
            <a:r>
              <a:rPr lang="cs-CZ" sz="2800" dirty="0" smtClean="0">
                <a:latin typeface="Arial" charset="0"/>
                <a:cs typeface="Arial" charset="0"/>
              </a:rPr>
              <a:t>ešení jednoduchých exponenciálních rovnic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5840" y="1484784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72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 ROVNICE</a:t>
            </a:r>
            <a:endParaRPr kumimoji="0" lang="cs-CZ" sz="72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 rovnice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481328" y="90872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Exponenciální rovnice jsou rovnice, které mají neznámou </a:t>
                </a:r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v exponentu (mocnině).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328" y="90872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623" t="-7447" b="-10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771800" y="3501008"/>
                <a:ext cx="2837123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40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40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+2</m:t>
                          </m:r>
                        </m:sup>
                      </m:sSup>
                      <m:r>
                        <a:rPr lang="cs-CZ" sz="4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4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25</m:t>
                          </m:r>
                        </m:e>
                        <m:sup>
                          <m:r>
                            <a:rPr lang="cs-CZ" sz="40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501008"/>
                <a:ext cx="2837123" cy="707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adpis 1"/>
          <p:cNvSpPr txBox="1">
            <a:spLocks/>
          </p:cNvSpPr>
          <p:nvPr/>
        </p:nvSpPr>
        <p:spPr>
          <a:xfrm>
            <a:off x="3244747" y="4869160"/>
            <a:ext cx="1575792" cy="5715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Základ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3203848" y="4077072"/>
            <a:ext cx="648072" cy="79208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8" idx="0"/>
          </p:cNvCxnSpPr>
          <p:nvPr/>
        </p:nvCxnSpPr>
        <p:spPr>
          <a:xfrm flipV="1">
            <a:off x="4032643" y="4077072"/>
            <a:ext cx="827389" cy="79208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100731" y="2276872"/>
            <a:ext cx="1863824" cy="5715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Exponent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3419872" y="2817425"/>
            <a:ext cx="472947" cy="755591"/>
          </a:xfrm>
          <a:prstGeom prst="straightConnector1">
            <a:avLst/>
          </a:prstGeom>
          <a:ln w="3492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383154" y="2776364"/>
            <a:ext cx="836918" cy="796652"/>
          </a:xfrm>
          <a:prstGeom prst="straightConnector1">
            <a:avLst/>
          </a:prstGeom>
          <a:ln w="3492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24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 rovnice</a:t>
            </a:r>
          </a:p>
          <a:p>
            <a:pPr>
              <a:spcBef>
                <a:spcPct val="0"/>
              </a:spcBef>
              <a:defRPr/>
            </a:pP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1196752"/>
            <a:ext cx="8640960" cy="11430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Při řešení rovnic se snažíme upravit obě strany rovnice na stejné základy. Pokud se nám to podaří, můžeme rovnici změnit tak, že si položíme rovny exponenty 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51520" y="3789040"/>
            <a:ext cx="8640960" cy="11430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Při úpravě rovnic se řídíme pravidly pro počítání s mocninami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64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7632848" cy="648072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solidFill>
                      <a:schemeClr val="accent6">
                        <a:lumMod val="75000"/>
                      </a:schemeClr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Pravidla pro počítání s mocninami</a:t>
                </a: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514350" marR="0" lvl="0" indent="-51435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 typeface="+mj-lt"/>
                  <a:buAutoNum type="arabicPeriod"/>
                  <a:tabLst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sup>
                    </m:sSup>
                    <m:r>
                      <a:rPr kumimoji="0" lang="cs-CZ" sz="320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𝑟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marR="0" lvl="0" indent="-51435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 typeface="+mj-lt"/>
                  <a:buAutoNum type="arabicPeriod"/>
                  <a:tabLst/>
                  <a:defRPr/>
                </a:pPr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32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3200" i="1">
                                    <a:latin typeface="Cambria Math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cs-CZ" sz="3200" i="1">
                                    <a:latin typeface="Cambria Math"/>
                                    <a:cs typeface="Times New Roman" pitchFamily="18" charset="0"/>
                                  </a:rPr>
                                  <m:t>𝑟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14:m>
                  <m:oMath xmlns:m="http://schemas.openxmlformats.org/officeDocument/2006/math">
                    <m:f>
                      <m:f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kumimoji="0" lang="cs-CZ" sz="320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𝑟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kumimoji="0" lang="cs-CZ" sz="320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𝑠</m:t>
                            </m:r>
                          </m:sup>
                        </m:sSup>
                      </m:den>
                    </m:f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</m:t>
                        </m:r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kumimoji="0" lang="cs-CZ" sz="320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𝑏</m:t>
                        </m:r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</m:oMath>
                </a14:m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:endParaRPr kumimoji="0" lang="cs-CZ" sz="320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514350" lvl="0" indent="-514350">
                  <a:spcBef>
                    <a:spcPct val="0"/>
                  </a:spcBef>
                  <a:buFont typeface="+mj-lt"/>
                  <a:buAutoNum type="arabicPeriod"/>
                  <a:defRPr/>
                </a:pPr>
                <a14:m>
                  <m:oMath xmlns:m="http://schemas.openxmlformats.org/officeDocument/2006/math">
                    <m:sSup>
                      <m:sSupPr>
                        <m:ctrlPr>
                          <a:rPr kumimoji="0" lang="cs-CZ" sz="320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kumimoji="0" lang="cs-CZ" sz="320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kumimoji="0" lang="cs-CZ" sz="3200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tx1"/>
                                    </a:solidFill>
                                    <a:effectLst/>
                                    <a:uLnTx/>
                                    <a:uFillTx/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kumimoji="0" lang="cs-CZ" sz="3200" b="0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tx1"/>
                                    </a:solidFill>
                                    <a:effectLst/>
                                    <a:uLnTx/>
                                    <a:uFillTx/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kumimoji="0" lang="cs-CZ" sz="3200" b="0" i="1" u="none" strike="noStrike" kern="1200" cap="none" spc="0" normalizeH="0" baseline="0" noProof="0" smtClean="0">
                                    <a:ln>
                                      <a:noFill/>
                                    </a:ln>
                                    <a:solidFill>
                                      <a:schemeClr val="tx1"/>
                                    </a:solidFill>
                                    <a:effectLst/>
                                    <a:uLnTx/>
                                    <a:uFillTx/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𝑏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kumimoji="0" lang="cs-CZ" sz="32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kumimoji="0" lang="cs-CZ" sz="32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𝑛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kumimoji="0" lang="cs-CZ" sz="32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𝑛</m:t>
                            </m:r>
                          </m:sup>
                        </m:sSup>
                      </m:den>
                    </m:f>
                  </m:oMath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7632848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2077" t="-13208" b="-8235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64088" y="1049029"/>
                <a:ext cx="3240360" cy="53764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44500" indent="-444500">
                  <a:buFont typeface="+mj-lt"/>
                  <a:buAutoNum type="arabicPeriod" startAt="6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  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</a:rPr>
                              <m:t>𝑛</m:t>
                            </m:r>
                          </m:sup>
                        </m:sSup>
                      </m:den>
                    </m:f>
                  </m:oMath>
                </a14:m>
                <a:endParaRPr lang="cs-CZ" sz="3200" b="0" dirty="0" smtClean="0"/>
              </a:p>
              <a:p>
                <a:pPr marL="342900" indent="-342900">
                  <a:buFont typeface="+mj-lt"/>
                  <a:buAutoNum type="arabicPeriod" startAt="6"/>
                </a:pPr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 </m:t>
                        </m:r>
                        <m:d>
                          <m:d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smtClean="0">
                                    <a:latin typeface="Cambria Math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3200" b="0" i="1" smtClean="0">
                                    <a:latin typeface="Cambria Math"/>
                                  </a:rPr>
                                  <m:t>𝑏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3200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i="1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smtClean="0">
                                    <a:latin typeface="Cambria Math"/>
                                  </a:rPr>
                                  <m:t>𝑏</m:t>
                                </m:r>
                              </m:num>
                              <m:den>
                                <m:r>
                                  <a:rPr lang="cs-CZ" sz="3200" b="0" i="1" smtClean="0">
                                    <a:latin typeface="Cambria Math"/>
                                  </a:rPr>
                                  <m:t>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200" i="1"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3200" dirty="0" smtClean="0"/>
              </a:p>
              <a:p>
                <a:pPr marL="342900" indent="-342900">
                  <a:buFont typeface="+mj-lt"/>
                  <a:buAutoNum type="arabicPeriod" startAt="6"/>
                </a:pPr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3200" b="0" i="1" smtClean="0">
                            <a:latin typeface="Cambria Math"/>
                          </a:rPr>
                          <m:t>𝑛</m:t>
                        </m:r>
                      </m:deg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</m:rad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𝑛</m:t>
                            </m:r>
                          </m:den>
                        </m:f>
                      </m:sup>
                    </m:sSup>
                  </m:oMath>
                </a14:m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14:m>
                  <m:oMath xmlns:m="http://schemas.openxmlformats.org/officeDocument/2006/math">
                    <m:rad>
                      <m:radPr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3200" b="0" i="1" smtClean="0">
                            <a:latin typeface="Cambria Math"/>
                          </a:rPr>
                          <m:t>𝑛</m:t>
                        </m:r>
                      </m:deg>
                      <m:e>
                        <m:sSup>
                          <m:sSup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</a:rPr>
                              <m:t>𝑚</m:t>
                            </m:r>
                          </m:sup>
                        </m:sSup>
                      </m:e>
                    </m:rad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𝑚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𝑛</m:t>
                            </m:r>
                          </m:den>
                        </m:f>
                      </m:sup>
                    </m:sSup>
                  </m:oMath>
                </a14:m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:endParaRPr lang="cs-CZ" sz="3200" dirty="0" smtClean="0"/>
              </a:p>
              <a:p>
                <a:pPr marL="541338" indent="-541338">
                  <a:buFont typeface="+mj-lt"/>
                  <a:buAutoNum type="arabicPeriod" startAt="6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0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=1</m:t>
                    </m:r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1049029"/>
                <a:ext cx="3240360" cy="5376472"/>
              </a:xfrm>
              <a:prstGeom prst="rect">
                <a:avLst/>
              </a:prstGeom>
              <a:blipFill rotWithShape="1">
                <a:blip r:embed="rId3"/>
                <a:stretch>
                  <a:fillRect l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996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1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Vyřešte exponenciální rovnici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:2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=32</m:t>
                    </m:r>
                  </m:oMath>
                </a14:m>
                <a:endParaRPr lang="cs-CZ" sz="32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10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1"/>
          <p:cNvSpPr txBox="1">
            <a:spLocks/>
          </p:cNvSpPr>
          <p:nvPr/>
        </p:nvSpPr>
        <p:spPr>
          <a:xfrm>
            <a:off x="323528" y="1556792"/>
            <a:ext cx="8640960" cy="1143000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Při řešení rovnic se snažíme upravit obě strany rovnice na stejné základy. Pokud se nám to podaří, můžeme rovnici změnit tak, že si položíme rovny exponenty 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27584" y="3212976"/>
                <a:ext cx="170559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=32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212976"/>
                <a:ext cx="1705595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65030" y="3861048"/>
                <a:ext cx="1668149" cy="5904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5030" y="3861048"/>
                <a:ext cx="1668149" cy="59041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1"/>
          <p:cNvSpPr txBox="1">
            <a:spLocks/>
          </p:cNvSpPr>
          <p:nvPr/>
        </p:nvSpPr>
        <p:spPr>
          <a:xfrm>
            <a:off x="2627784" y="3226251"/>
            <a:ext cx="4680520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Jako základ zvolíme číslo 2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639616" y="3910866"/>
            <a:ext cx="6396880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Máme stejné základy, můžeme porovnat exponenty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64154" y="5005998"/>
                <a:ext cx="126989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154" y="5005998"/>
                <a:ext cx="126989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7367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2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Vyřešte exponenciální rovnici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:</m:t>
                        </m:r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5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</m:oMath>
                </a14:m>
                <a:endParaRPr lang="cs-CZ" sz="32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10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85737" y="2492896"/>
                <a:ext cx="223413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2+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737" y="2492896"/>
                <a:ext cx="2234138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3568" y="3429000"/>
                <a:ext cx="221650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2+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=2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429000"/>
                <a:ext cx="2216504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Levou stranu rovnice upravíme podle vzorečku: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</m:sup>
                    </m:sSup>
                    <m:r>
                      <a:rPr lang="cs-CZ" sz="28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𝑟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  <a:blipFill rotWithShape="1">
                <a:blip r:embed="rId5"/>
                <a:stretch>
                  <a:fillRect l="-1302" t="-12500" b="-6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Nadpis 1"/>
          <p:cNvSpPr txBox="1">
            <a:spLocks/>
          </p:cNvSpPr>
          <p:nvPr/>
        </p:nvSpPr>
        <p:spPr>
          <a:xfrm>
            <a:off x="3347864" y="2539892"/>
            <a:ext cx="5472608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Máme stejné základy, můžeme porovnat exponenty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67856" y="4869160"/>
                <a:ext cx="126989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2=</m:t>
                      </m:r>
                      <m:r>
                        <a:rPr lang="cs-CZ" sz="3200" b="0" i="1" u="dbl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7856" y="4869160"/>
                <a:ext cx="126989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3648" y="4166175"/>
                <a:ext cx="221650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2=2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4166175"/>
                <a:ext cx="2216504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791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3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Vyřešte exponenciální rovnici: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4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=8</m:t>
                    </m:r>
                  </m:oMath>
                </a14:m>
                <a:endParaRPr lang="cs-CZ" sz="32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10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2189900"/>
                <a:ext cx="219893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32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189900"/>
                <a:ext cx="2198935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J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ako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spole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č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n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ý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klad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zvol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me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čí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slo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2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  <a:blipFill rotWithShape="1">
                <a:blip r:embed="rId4"/>
                <a:stretch>
                  <a:fillRect l="-1302" t="-12500" b="-4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347864" y="2236896"/>
                <a:ext cx="5472608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Levou stranu upravíme podle vzorečku: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sz="280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𝑟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𝑟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236896"/>
                <a:ext cx="5472608" cy="490781"/>
              </a:xfrm>
              <a:prstGeom prst="rect">
                <a:avLst/>
              </a:prstGeom>
              <a:blipFill rotWithShape="1">
                <a:blip r:embed="rId5"/>
                <a:stretch>
                  <a:fillRect l="-1893" t="-12500" b="-12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19694" y="4882235"/>
                <a:ext cx="1269898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u="dbl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200" b="0" i="1" u="dbl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94" y="4882235"/>
                <a:ext cx="1269898" cy="10143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3648" y="4166175"/>
                <a:ext cx="149752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4166175"/>
                <a:ext cx="1497526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38751" y="3212976"/>
                <a:ext cx="183178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751" y="3212976"/>
                <a:ext cx="1831784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3275856" y="3285754"/>
            <a:ext cx="5472608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Máme stejné základy, můžeme porovnat exponenty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47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4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Vyřešte exponenciální rovnici: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2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32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=4</m:t>
                    </m:r>
                  </m:oMath>
                </a14:m>
                <a:endParaRPr lang="cs-CZ" sz="32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26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2189900"/>
                <a:ext cx="2139047" cy="12559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32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189900"/>
                <a:ext cx="2139047" cy="12559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J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ako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spole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č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n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ý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klad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zvol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me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čí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slo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2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  <a:blipFill rotWithShape="1">
                <a:blip r:embed="rId4"/>
                <a:stretch>
                  <a:fillRect l="-1302" t="-12500" b="-4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375488" y="2189900"/>
                <a:ext cx="5472608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Levou stranu upravíme podle vzorečku: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𝑏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𝑏</m:t>
                                </m:r>
                              </m:num>
                              <m:den>
                                <m:r>
                                  <a:rPr lang="cs-CZ" sz="2800" b="0" i="1" smtClean="0">
                                    <a:latin typeface="Cambria Math"/>
                                    <a:ea typeface="+mj-ea"/>
                                    <a:cs typeface="Times New Roman" pitchFamily="18" charset="0"/>
                                  </a:rPr>
                                  <m:t>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𝑛</m:t>
                        </m:r>
                      </m:sup>
                    </m:sSup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5488" y="2189900"/>
                <a:ext cx="5472608" cy="490781"/>
              </a:xfrm>
              <a:prstGeom prst="rect">
                <a:avLst/>
              </a:prstGeom>
              <a:blipFill rotWithShape="1">
                <a:blip r:embed="rId5"/>
                <a:stretch>
                  <a:fillRect l="-2007" t="-12346" b="-1567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91680" y="5649665"/>
                <a:ext cx="157607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649665"/>
                <a:ext cx="157607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64375" y="4783105"/>
                <a:ext cx="157607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−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64375" y="4783105"/>
                <a:ext cx="157607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36519" y="3717032"/>
                <a:ext cx="187666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19" y="3717032"/>
                <a:ext cx="1876668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3327149" y="3717032"/>
            <a:ext cx="5472608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Máme stejné základy, můžeme porovnat exponenty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4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5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Vyřešte exponenciální rovnici: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+1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=1</m:t>
                    </m:r>
                  </m:oMath>
                </a14:m>
                <a:endParaRPr lang="cs-CZ" sz="3200" dirty="0" smtClean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10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90271" y="2852936"/>
                <a:ext cx="2222916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+1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0271" y="2852936"/>
                <a:ext cx="2222916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J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ako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spole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č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n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ý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klad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zvol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me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čí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slo</m:t>
                    </m:r>
                    <m: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 3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484784"/>
                <a:ext cx="8424936" cy="490781"/>
              </a:xfrm>
              <a:prstGeom prst="rect">
                <a:avLst/>
              </a:prstGeom>
              <a:blipFill rotWithShape="1">
                <a:blip r:embed="rId4"/>
                <a:stretch>
                  <a:fillRect l="-1302" t="-12500" b="-4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Nadpis 1"/>
              <p:cNvSpPr txBox="1">
                <a:spLocks/>
              </p:cNvSpPr>
              <p:nvPr/>
            </p:nvSpPr>
            <p:spPr>
              <a:xfrm>
                <a:off x="376882" y="2132856"/>
                <a:ext cx="8371581" cy="490781"/>
              </a:xfrm>
              <a:prstGeom prst="rect">
                <a:avLst/>
              </a:prstGeom>
            </p:spPr>
            <p:txBody>
              <a:bodyPr/>
              <a:lstStyle/>
              <a:p>
                <a:pPr marL="457200" indent="-457200">
                  <a:spcBef>
                    <a:spcPct val="0"/>
                  </a:spcBef>
                  <a:buFont typeface="Wingdings" pitchFamily="2" charset="2"/>
                  <a:buChar char="Ø"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Pravou stranu upravíme podle vzorečku: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0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=1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882" y="2132856"/>
                <a:ext cx="8371581" cy="490781"/>
              </a:xfrm>
              <a:prstGeom prst="rect">
                <a:avLst/>
              </a:prstGeom>
              <a:blipFill rotWithShape="1">
                <a:blip r:embed="rId5"/>
                <a:stretch>
                  <a:fillRect l="-1311" t="-12500" b="-4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63688" y="5301206"/>
                <a:ext cx="1644489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</a:rPr>
                        <m:t>𝑥</m:t>
                      </m:r>
                      <m:r>
                        <a:rPr lang="cs-CZ" sz="3200" b="0" i="1" u="dbl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3200" b="0" i="1" u="dbl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u="dbl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u="dbl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301206"/>
                <a:ext cx="1644489" cy="101431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83773" y="4563623"/>
                <a:ext cx="1803699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3773" y="4563623"/>
                <a:ext cx="1803699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7469" y="3717032"/>
                <a:ext cx="2213683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+1=0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469" y="3717032"/>
                <a:ext cx="2213683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Nadpis 1"/>
          <p:cNvSpPr txBox="1">
            <a:spLocks/>
          </p:cNvSpPr>
          <p:nvPr/>
        </p:nvSpPr>
        <p:spPr>
          <a:xfrm>
            <a:off x="3267752" y="2899932"/>
            <a:ext cx="5472608" cy="490781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ct val="0"/>
              </a:spcBef>
              <a:buFont typeface="Wingdings" pitchFamily="2" charset="2"/>
              <a:buChar char="Ø"/>
              <a:defRPr/>
            </a:pP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Máme stejné základy, můžeme porovnat exponenty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59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214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1879</TotalTime>
  <Words>665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208</cp:revision>
  <dcterms:created xsi:type="dcterms:W3CDTF">2012-06-26T05:52:08Z</dcterms:created>
  <dcterms:modified xsi:type="dcterms:W3CDTF">2013-02-07T09:05:43Z</dcterms:modified>
</cp:coreProperties>
</file>