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0" r:id="rId1"/>
  </p:sldMasterIdLst>
  <p:notesMasterIdLst>
    <p:notesMasterId r:id="rId14"/>
  </p:notesMasterIdLst>
  <p:sldIdLst>
    <p:sldId id="278" r:id="rId2"/>
    <p:sldId id="277" r:id="rId3"/>
    <p:sldId id="279" r:id="rId4"/>
    <p:sldId id="292" r:id="rId5"/>
    <p:sldId id="293" r:id="rId6"/>
    <p:sldId id="294" r:id="rId7"/>
    <p:sldId id="295" r:id="rId8"/>
    <p:sldId id="296" r:id="rId9"/>
    <p:sldId id="297" r:id="rId10"/>
    <p:sldId id="298" r:id="rId11"/>
    <p:sldId id="299" r:id="rId12"/>
    <p:sldId id="30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1A90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8" y="-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74E371-9844-4D4C-8E4F-09D86A1EE472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35FEC4-51BA-475F-BC0A-98088F5B3A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52739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2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21" r:id="rId1"/>
    <p:sldLayoutId id="2147484022" r:id="rId2"/>
    <p:sldLayoutId id="2147484023" r:id="rId3"/>
    <p:sldLayoutId id="2147484024" r:id="rId4"/>
    <p:sldLayoutId id="2147484025" r:id="rId5"/>
    <p:sldLayoutId id="2147484026" r:id="rId6"/>
    <p:sldLayoutId id="2147484027" r:id="rId7"/>
    <p:sldLayoutId id="2147484028" r:id="rId8"/>
    <p:sldLayoutId id="2147484029" r:id="rId9"/>
    <p:sldLayoutId id="2147484030" r:id="rId10"/>
    <p:sldLayoutId id="21474840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5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2078" name="Group 30"/>
          <p:cNvGraphicFramePr>
            <a:graphicFrameLocks noGrp="1"/>
          </p:cNvGraphicFramePr>
          <p:nvPr>
            <p:ph type="tbl" idx="4294967295"/>
            <p:extLst>
              <p:ext uri="{D42A27DB-BD31-4B8C-83A1-F6EECF244321}">
                <p14:modId xmlns:p14="http://schemas.microsoft.com/office/powerpoint/2010/main" val="3994929282"/>
              </p:ext>
            </p:extLst>
          </p:nvPr>
        </p:nvGraphicFramePr>
        <p:xfrm>
          <a:off x="928662" y="1214422"/>
          <a:ext cx="7278502" cy="4424934"/>
        </p:xfrm>
        <a:graphic>
          <a:graphicData uri="http://schemas.openxmlformats.org/drawingml/2006/table">
            <a:tbl>
              <a:tblPr/>
              <a:tblGrid>
                <a:gridCol w="2345446"/>
                <a:gridCol w="4933056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Tomáš </a:t>
                      </a:r>
                      <a:r>
                        <a:rPr kumimoji="0" lang="cs-CZ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Rachůnek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3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Logaritmické rovnice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0382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  <a:endParaRPr kumimoji="0" lang="cs-CZ" sz="24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Rovnice a nerovnice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  <a:endParaRPr kumimoji="0" lang="cs-CZ" sz="24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Prosinec 2012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/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3815486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Záměrem této sady výukových materiálů s názvem </a:t>
            </a:r>
            <a:r>
              <a:rPr lang="cs-CZ" sz="2800" u="sng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Rovnice a nerovnice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je seznámit žáky s různými typy rovnic a jejich řešením. Sada j</a:t>
            </a:r>
            <a:r>
              <a:rPr lang="cs-CZ" sz="2800" dirty="0" smtClean="0">
                <a:latin typeface="Arial" charset="0"/>
                <a:cs typeface="Arial" charset="0"/>
              </a:rPr>
              <a:t>e vhodná pro přímou výuku i k samostudiu</a:t>
            </a:r>
            <a:endParaRPr lang="cs-CZ" sz="2800" dirty="0" smtClean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Jednotlivé </a:t>
            </a:r>
            <a:r>
              <a:rPr lang="cs-CZ" sz="2800" dirty="0" err="1" smtClean="0">
                <a:solidFill>
                  <a:schemeClr val="tx1"/>
                </a:solidFill>
                <a:latin typeface="Arial" charset="0"/>
                <a:cs typeface="Arial" charset="0"/>
              </a:rPr>
              <a:t>DUMy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jsou určeny pro žáky 1. ročníku nástavbového studia oboru podnikání. </a:t>
            </a: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latin typeface="Arial" charset="0"/>
                <a:cs typeface="Arial" charset="0"/>
              </a:rPr>
              <a:t>Tato prezentace </a:t>
            </a:r>
            <a:r>
              <a:rPr lang="en-US" sz="2800" dirty="0" smtClean="0">
                <a:latin typeface="Arial" charset="0"/>
                <a:cs typeface="Arial" charset="0"/>
              </a:rPr>
              <a:t>je </a:t>
            </a:r>
            <a:r>
              <a:rPr lang="cs-CZ" sz="2800" dirty="0" smtClean="0">
                <a:latin typeface="Arial" charset="0"/>
                <a:cs typeface="Arial" charset="0"/>
              </a:rPr>
              <a:t>zaměřena na vysvětlení pojmu logaritmus a logaritmické rovnice a na </a:t>
            </a:r>
            <a:r>
              <a:rPr lang="cs-CZ" sz="2800" dirty="0">
                <a:latin typeface="Arial" charset="0"/>
                <a:cs typeface="Arial" charset="0"/>
              </a:rPr>
              <a:t>ř</a:t>
            </a:r>
            <a:r>
              <a:rPr lang="cs-CZ" sz="2800" dirty="0" smtClean="0">
                <a:latin typeface="Arial" charset="0"/>
                <a:cs typeface="Arial" charset="0"/>
              </a:rPr>
              <a:t>ešení jednoduchých logaritmických rovnic.</a:t>
            </a:r>
            <a:endParaRPr lang="cs-CZ" sz="2800" u="sng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523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45840" y="1484784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7200" b="1" noProof="0" dirty="0" smtClean="0">
                <a:solidFill>
                  <a:srgbClr val="0070C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Logaritmy</a:t>
            </a:r>
            <a:endParaRPr kumimoji="0" lang="cs-CZ" sz="7200" b="1" i="0" u="none" strike="noStrike" kern="1200" cap="none" spc="0" normalizeH="0" baseline="0" noProof="0" dirty="0" smtClean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562357" y="3356992"/>
            <a:ext cx="8153400" cy="792162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/>
            <a:r>
              <a:rPr lang="cs-CZ" sz="2800" dirty="0" smtClean="0"/>
              <a:t>„</a:t>
            </a:r>
            <a:r>
              <a:rPr lang="cs-CZ" sz="2800" i="1" dirty="0" smtClean="0"/>
              <a:t>Nejvíce se divím tomu, že je (logaritmy) neobjevil někdo dříve; jsou tak jednoduché</a:t>
            </a:r>
            <a:r>
              <a:rPr lang="cs-CZ" sz="2800" dirty="0" smtClean="0"/>
              <a:t>, </a:t>
            </a:r>
            <a:r>
              <a:rPr lang="cs-CZ" sz="2800" i="1" dirty="0" smtClean="0"/>
              <a:t>jakmile o nich</a:t>
            </a:r>
            <a:r>
              <a:rPr lang="cs-CZ" sz="2800" dirty="0" smtClean="0"/>
              <a:t> </a:t>
            </a:r>
            <a:r>
              <a:rPr lang="cs-CZ" sz="2800" i="1" dirty="0"/>
              <a:t>člověk ví.“                                                                                                                  </a:t>
            </a:r>
            <a:r>
              <a:rPr lang="cs-CZ" sz="2000" dirty="0" smtClean="0">
                <a:solidFill>
                  <a:srgbClr val="000000"/>
                </a:solidFill>
              </a:rPr>
              <a:t>							             H. </a:t>
            </a:r>
            <a:r>
              <a:rPr lang="cs-CZ" sz="2000" dirty="0" err="1" smtClean="0">
                <a:solidFill>
                  <a:srgbClr val="000000"/>
                </a:solidFill>
              </a:rPr>
              <a:t>Briggs</a:t>
            </a:r>
            <a:endParaRPr lang="cs-CZ" sz="2000" dirty="0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188640"/>
            <a:ext cx="8640960" cy="1143000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Logaritmus</a:t>
            </a:r>
          </a:p>
          <a:p>
            <a:pPr>
              <a:spcBef>
                <a:spcPct val="0"/>
              </a:spcBef>
              <a:defRPr/>
            </a:pPr>
            <a:endParaRPr lang="cs-CZ" sz="3200" dirty="0"/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adpis 1"/>
              <p:cNvSpPr txBox="1">
                <a:spLocks/>
              </p:cNvSpPr>
              <p:nvPr/>
            </p:nvSpPr>
            <p:spPr>
              <a:xfrm>
                <a:off x="481328" y="908720"/>
                <a:ext cx="8640960" cy="1656184"/>
              </a:xfrm>
              <a:prstGeom prst="rect">
                <a:avLst/>
              </a:prstGeom>
            </p:spPr>
            <p:txBody>
              <a:bodyPr/>
              <a:lstStyle/>
              <a:p>
                <a:pPr marL="457200" indent="-457200">
                  <a:spcBef>
                    <a:spcPct val="0"/>
                  </a:spcBef>
                  <a:buFont typeface="Wingdings" pitchFamily="2" charset="2"/>
                  <a:buChar char="Ø"/>
                  <a:defRPr/>
                </a:pPr>
                <a:r>
                  <a:rPr lang="cs-CZ" sz="32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Logaritmus čísla </a:t>
                </a:r>
                <a14:m>
                  <m:oMath xmlns:m="http://schemas.openxmlformats.org/officeDocument/2006/math">
                    <m:r>
                      <a:rPr lang="cs-CZ" sz="3200" i="1" dirty="0" smtClean="0">
                        <a:latin typeface="Cambria Math"/>
                        <a:ea typeface="+mj-ea"/>
                        <a:cs typeface="Times New Roman" pitchFamily="18" charset="0"/>
                      </a:rPr>
                      <m:t>𝑥</m:t>
                    </m:r>
                  </m:oMath>
                </a14:m>
                <a:r>
                  <a:rPr lang="cs-CZ" sz="32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 při základu </a:t>
                </a:r>
                <a14:m>
                  <m:oMath xmlns:m="http://schemas.openxmlformats.org/officeDocument/2006/math">
                    <m:r>
                      <a:rPr lang="cs-CZ" sz="3200" i="1" dirty="0" smtClean="0">
                        <a:latin typeface="Cambria Math"/>
                        <a:ea typeface="+mj-ea"/>
                        <a:cs typeface="Times New Roman" pitchFamily="18" charset="0"/>
                      </a:rPr>
                      <m:t>𝑎</m:t>
                    </m:r>
                  </m:oMath>
                </a14:m>
                <a:r>
                  <a:rPr lang="cs-CZ" sz="32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 je číslo, na které musíme umocnit základ </a:t>
                </a:r>
                <a14:m>
                  <m:oMath xmlns:m="http://schemas.openxmlformats.org/officeDocument/2006/math">
                    <m:r>
                      <a:rPr lang="cs-CZ" sz="3200" i="1" dirty="0" smtClean="0">
                        <a:latin typeface="Cambria Math"/>
                        <a:ea typeface="+mj-ea"/>
                        <a:cs typeface="Times New Roman" pitchFamily="18" charset="0"/>
                      </a:rPr>
                      <m:t>𝑎</m:t>
                    </m:r>
                  </m:oMath>
                </a14:m>
                <a:r>
                  <a:rPr lang="cs-CZ" sz="32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, abychom dostali číslo </a:t>
                </a:r>
                <a14:m>
                  <m:oMath xmlns:m="http://schemas.openxmlformats.org/officeDocument/2006/math">
                    <m:r>
                      <a:rPr lang="cs-CZ" sz="3200" i="1" dirty="0" smtClean="0">
                        <a:latin typeface="Cambria Math"/>
                        <a:ea typeface="+mj-ea"/>
                        <a:cs typeface="Times New Roman" pitchFamily="18" charset="0"/>
                      </a:rPr>
                      <m:t>𝑥</m:t>
                    </m:r>
                  </m:oMath>
                </a14:m>
                <a:endParaRPr lang="cs-CZ" sz="3200" dirty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1328" y="908720"/>
                <a:ext cx="8640960" cy="1656184"/>
              </a:xfrm>
              <a:prstGeom prst="rect">
                <a:avLst/>
              </a:prstGeom>
              <a:blipFill rotWithShape="1">
                <a:blip r:embed="rId2"/>
                <a:stretch>
                  <a:fillRect l="-1623" t="-5147" b="-55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Nadpis 1"/>
          <p:cNvSpPr txBox="1">
            <a:spLocks/>
          </p:cNvSpPr>
          <p:nvPr/>
        </p:nvSpPr>
        <p:spPr>
          <a:xfrm>
            <a:off x="3244746" y="4869160"/>
            <a:ext cx="3343478" cy="571500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Základ logaritmu</a:t>
            </a: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endParaRPr lang="cs-CZ" sz="3200" dirty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 flipV="1">
            <a:off x="4268413" y="3882546"/>
            <a:ext cx="0" cy="1058622"/>
          </a:xfrm>
          <a:prstGeom prst="straightConnector1">
            <a:avLst/>
          </a:prstGeom>
          <a:ln w="349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276977" y="3140968"/>
                <a:ext cx="1768369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4400" i="1" smtClean="0">
                              <a:latin typeface="Cambria Math"/>
                            </a:rPr>
                          </m:ctrlPr>
                        </m:funcPr>
                        <m:fName>
                          <m:sSub>
                            <m:sSubPr>
                              <m:ctrlPr>
                                <a:rPr lang="cs-CZ" sz="440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sz="4400" i="0" smtClean="0">
                                  <a:latin typeface="Cambria Math"/>
                                </a:rPr>
                                <m:t>log</m:t>
                              </m:r>
                            </m:e>
                            <m:sub>
                              <m:r>
                                <a:rPr lang="cs-CZ" sz="4400" b="0" i="1" smtClean="0">
                                  <a:latin typeface="Cambria Math"/>
                                </a:rPr>
                                <m:t>𝑎</m:t>
                              </m:r>
                            </m:sub>
                          </m:sSub>
                        </m:fName>
                        <m:e>
                          <m:r>
                            <a:rPr lang="cs-CZ" sz="4400" b="0" i="1" smtClean="0">
                              <a:latin typeface="Cambria Math"/>
                            </a:rPr>
                            <m:t>𝑥</m:t>
                          </m:r>
                        </m:e>
                      </m:func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6977" y="3140968"/>
                <a:ext cx="1768369" cy="76944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Nadpis 1"/>
          <p:cNvSpPr txBox="1">
            <a:spLocks/>
          </p:cNvSpPr>
          <p:nvPr/>
        </p:nvSpPr>
        <p:spPr>
          <a:xfrm>
            <a:off x="481328" y="2735346"/>
            <a:ext cx="2232248" cy="693654"/>
          </a:xfrm>
          <a:prstGeom prst="rect">
            <a:avLst/>
          </a:prstGeom>
        </p:spPr>
        <p:txBody>
          <a:bodyPr/>
          <a:lstStyle/>
          <a:p>
            <a:pPr marL="457200" indent="-457200">
              <a:spcBef>
                <a:spcPct val="0"/>
              </a:spcBef>
              <a:buFont typeface="Wingdings" pitchFamily="2" charset="2"/>
              <a:buChar char="Ø"/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Píšeme</a:t>
            </a:r>
            <a:endParaRPr lang="cs-CZ" sz="3200" dirty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3248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6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188640"/>
            <a:ext cx="8640960" cy="1143000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Logaritmus</a:t>
            </a:r>
          </a:p>
          <a:p>
            <a:pPr>
              <a:spcBef>
                <a:spcPct val="0"/>
              </a:spcBef>
              <a:defRPr/>
            </a:pPr>
            <a:endParaRPr lang="cs-CZ" sz="3200" dirty="0"/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adpis 1"/>
              <p:cNvSpPr txBox="1">
                <a:spLocks/>
              </p:cNvSpPr>
              <p:nvPr/>
            </p:nvSpPr>
            <p:spPr>
              <a:xfrm>
                <a:off x="405873" y="1484784"/>
                <a:ext cx="8640960" cy="1512168"/>
              </a:xfrm>
              <a:prstGeom prst="rect">
                <a:avLst/>
              </a:prstGeom>
            </p:spPr>
            <p:txBody>
              <a:bodyPr/>
              <a:lstStyle/>
              <a:p>
                <a:pPr marL="457200" indent="-457200">
                  <a:spcBef>
                    <a:spcPct val="0"/>
                  </a:spcBef>
                  <a:buFont typeface="Wingdings" pitchFamily="2" charset="2"/>
                  <a:buChar char="Ø"/>
                  <a:defRPr/>
                </a:pPr>
                <a:r>
                  <a:rPr lang="cs-CZ" sz="32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Logaritmus čísla </a:t>
                </a:r>
                <a14:m>
                  <m:oMath xmlns:m="http://schemas.openxmlformats.org/officeDocument/2006/math">
                    <m:r>
                      <a:rPr lang="cs-CZ" sz="3200" i="1" dirty="0" smtClean="0">
                        <a:solidFill>
                          <a:srgbClr val="FF0000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𝑥</m:t>
                    </m:r>
                  </m:oMath>
                </a14:m>
                <a:r>
                  <a:rPr lang="cs-CZ" sz="32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 při základu </a:t>
                </a:r>
                <a14:m>
                  <m:oMath xmlns:m="http://schemas.openxmlformats.org/officeDocument/2006/math">
                    <m:r>
                      <a:rPr lang="cs-CZ" sz="3200" i="1" dirty="0" smtClean="0">
                        <a:solidFill>
                          <a:srgbClr val="00B050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𝑎</m:t>
                    </m:r>
                  </m:oMath>
                </a14:m>
                <a:r>
                  <a:rPr lang="cs-CZ" sz="32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 je číslo, na které musíme umocnit základ </a:t>
                </a:r>
                <a14:m>
                  <m:oMath xmlns:m="http://schemas.openxmlformats.org/officeDocument/2006/math">
                    <m:r>
                      <a:rPr lang="cs-CZ" sz="3200" i="1" dirty="0" smtClean="0">
                        <a:solidFill>
                          <a:srgbClr val="00B050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𝑎</m:t>
                    </m:r>
                  </m:oMath>
                </a14:m>
                <a:r>
                  <a:rPr lang="cs-CZ" sz="32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, abychom dostali číslo </a:t>
                </a:r>
                <a14:m>
                  <m:oMath xmlns:m="http://schemas.openxmlformats.org/officeDocument/2006/math">
                    <m:r>
                      <a:rPr lang="cs-CZ" sz="3200" i="1" dirty="0" smtClean="0">
                        <a:solidFill>
                          <a:srgbClr val="FF0000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𝑥</m:t>
                    </m:r>
                  </m:oMath>
                </a14:m>
                <a:endParaRPr lang="cs-CZ" sz="3200" dirty="0">
                  <a:solidFill>
                    <a:srgbClr val="FF0000"/>
                  </a:solidFill>
                  <a:latin typeface="Times New Roman" pitchFamily="18" charset="0"/>
                  <a:ea typeface="+mj-ea"/>
                  <a:cs typeface="Times New Roman" pitchFamily="18" charset="0"/>
                </a:endParaRPr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5873" y="1484784"/>
                <a:ext cx="8640960" cy="1512168"/>
              </a:xfrm>
              <a:prstGeom prst="rect">
                <a:avLst/>
              </a:prstGeom>
              <a:blipFill rotWithShape="1">
                <a:blip r:embed="rId2"/>
                <a:stretch>
                  <a:fillRect l="-1623" t="-5645" b="-157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Nadpis 1"/>
          <p:cNvSpPr txBox="1">
            <a:spLocks/>
          </p:cNvSpPr>
          <p:nvPr/>
        </p:nvSpPr>
        <p:spPr>
          <a:xfrm>
            <a:off x="438428" y="769262"/>
            <a:ext cx="8145790" cy="562378"/>
          </a:xfrm>
          <a:prstGeom prst="rect">
            <a:avLst/>
          </a:prstGeom>
        </p:spPr>
        <p:txBody>
          <a:bodyPr/>
          <a:lstStyle/>
          <a:p>
            <a:pPr marL="457200" indent="-457200">
              <a:spcBef>
                <a:spcPct val="0"/>
              </a:spcBef>
              <a:buFont typeface="Wingdings" pitchFamily="2" charset="2"/>
              <a:buChar char="Ø"/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Určete hodnotu logaritmu:</a:t>
            </a:r>
            <a:endParaRPr lang="cs-CZ" sz="3200" dirty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Nadpis 1"/>
              <p:cNvSpPr txBox="1">
                <a:spLocks/>
              </p:cNvSpPr>
              <p:nvPr/>
            </p:nvSpPr>
            <p:spPr>
              <a:xfrm>
                <a:off x="5472100" y="760140"/>
                <a:ext cx="1800200" cy="5715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3200" i="1" dirty="0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funcPr>
                        <m:fName>
                          <m:sSub>
                            <m:sSubPr>
                              <m:ctrlPr>
                                <a:rPr lang="cs-CZ" sz="3200" i="1" dirty="0" smtClean="0">
                                  <a:latin typeface="Cambria Math"/>
                                  <a:ea typeface="+mj-ea"/>
                                  <a:cs typeface="Times New Roman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sz="3200" i="0" dirty="0" smtClean="0">
                                  <a:latin typeface="Cambria Math"/>
                                  <a:ea typeface="+mj-ea"/>
                                  <a:cs typeface="Times New Roman" pitchFamily="18" charset="0"/>
                                </a:rPr>
                                <m:t>log</m:t>
                              </m:r>
                            </m:e>
                            <m:sub>
                              <m:r>
                                <a:rPr lang="cs-CZ" sz="3200" b="0" i="1" dirty="0" smtClean="0">
                                  <a:latin typeface="Cambria Math"/>
                                  <a:ea typeface="+mj-ea"/>
                                  <a:cs typeface="Times New Roman" pitchFamily="18" charset="0"/>
                                </a:rPr>
                                <m:t>2</m:t>
                              </m:r>
                            </m:sub>
                          </m:sSub>
                        </m:fName>
                        <m:e>
                          <m:r>
                            <a:rPr lang="cs-CZ" sz="3200" b="0" i="1" dirty="0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8</m:t>
                          </m:r>
                        </m:e>
                      </m:func>
                    </m:oMath>
                  </m:oMathPara>
                </a14:m>
                <a:endParaRPr lang="cs-CZ" sz="3200" dirty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72100" y="760140"/>
                <a:ext cx="1800200" cy="57150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Nadpis 1"/>
          <p:cNvSpPr txBox="1">
            <a:spLocks/>
          </p:cNvSpPr>
          <p:nvPr/>
        </p:nvSpPr>
        <p:spPr>
          <a:xfrm>
            <a:off x="179512" y="4686300"/>
            <a:ext cx="5112568" cy="7239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Ptáme se: </a:t>
            </a: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2</a:t>
            </a: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na kolikátou je </a:t>
            </a: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8</a:t>
            </a: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?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395536" y="5410200"/>
            <a:ext cx="5112568" cy="7239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Odpověď: 2 na třetí je 8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Nadpis 1"/>
              <p:cNvSpPr txBox="1">
                <a:spLocks/>
              </p:cNvSpPr>
              <p:nvPr/>
            </p:nvSpPr>
            <p:spPr>
              <a:xfrm>
                <a:off x="438428" y="6093861"/>
                <a:ext cx="2261364" cy="5715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3200" i="1" u="dbl" dirty="0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funcPr>
                        <m:fName>
                          <m:sSub>
                            <m:sSubPr>
                              <m:ctrlPr>
                                <a:rPr lang="cs-CZ" sz="3200" i="1" u="dbl" dirty="0" smtClean="0">
                                  <a:latin typeface="Cambria Math"/>
                                  <a:ea typeface="+mj-ea"/>
                                  <a:cs typeface="Times New Roman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sz="3200" i="0" u="dbl" dirty="0" smtClean="0">
                                  <a:latin typeface="Cambria Math"/>
                                  <a:ea typeface="+mj-ea"/>
                                  <a:cs typeface="Times New Roman" pitchFamily="18" charset="0"/>
                                </a:rPr>
                                <m:t>log</m:t>
                              </m:r>
                            </m:e>
                            <m:sub>
                              <m:r>
                                <a:rPr lang="cs-CZ" sz="3200" b="0" i="1" u="dbl" dirty="0" smtClean="0">
                                  <a:latin typeface="Cambria Math"/>
                                  <a:ea typeface="+mj-ea"/>
                                  <a:cs typeface="Times New Roman" pitchFamily="18" charset="0"/>
                                </a:rPr>
                                <m:t>2</m:t>
                              </m:r>
                            </m:sub>
                          </m:sSub>
                        </m:fName>
                        <m:e>
                          <m:r>
                            <a:rPr lang="cs-CZ" sz="3200" b="0" i="1" u="dbl" dirty="0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8=3</m:t>
                          </m:r>
                        </m:e>
                      </m:func>
                    </m:oMath>
                  </m:oMathPara>
                </a14:m>
                <a:endParaRPr lang="cs-CZ" sz="3200" u="dbl" dirty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8428" y="6093861"/>
                <a:ext cx="2261364" cy="57150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Nadpis 1"/>
              <p:cNvSpPr txBox="1">
                <a:spLocks/>
              </p:cNvSpPr>
              <p:nvPr/>
            </p:nvSpPr>
            <p:spPr>
              <a:xfrm>
                <a:off x="294920" y="3068960"/>
                <a:ext cx="8640960" cy="1617340"/>
              </a:xfrm>
              <a:prstGeom prst="rect">
                <a:avLst/>
              </a:prstGeom>
            </p:spPr>
            <p:txBody>
              <a:bodyPr/>
              <a:lstStyle/>
              <a:p>
                <a:pPr marL="457200" indent="-457200">
                  <a:spcBef>
                    <a:spcPct val="0"/>
                  </a:spcBef>
                  <a:buFont typeface="Wingdings" pitchFamily="2" charset="2"/>
                  <a:buChar char="Ø"/>
                  <a:defRPr/>
                </a:pPr>
                <a:r>
                  <a:rPr lang="cs-CZ" sz="32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Logaritmus čísla </a:t>
                </a:r>
                <a14:m>
                  <m:oMath xmlns:m="http://schemas.openxmlformats.org/officeDocument/2006/math">
                    <m:r>
                      <a:rPr lang="cs-CZ" sz="3200" b="0" i="1" smtClean="0">
                        <a:solidFill>
                          <a:srgbClr val="FF0000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8</m:t>
                    </m:r>
                  </m:oMath>
                </a14:m>
                <a:r>
                  <a:rPr lang="cs-CZ" sz="32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 při základu </a:t>
                </a:r>
                <a14:m>
                  <m:oMath xmlns:m="http://schemas.openxmlformats.org/officeDocument/2006/math">
                    <m:r>
                      <a:rPr lang="cs-CZ" sz="3200" b="0" i="1" smtClean="0">
                        <a:solidFill>
                          <a:srgbClr val="00B050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2</m:t>
                    </m:r>
                  </m:oMath>
                </a14:m>
                <a:r>
                  <a:rPr lang="cs-CZ" sz="32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 je číslo, na které musíme umocnit základ </a:t>
                </a:r>
                <a14:m>
                  <m:oMath xmlns:m="http://schemas.openxmlformats.org/officeDocument/2006/math">
                    <m:r>
                      <a:rPr lang="cs-CZ" sz="3200" b="0" i="1" smtClean="0">
                        <a:solidFill>
                          <a:srgbClr val="00B050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2</m:t>
                    </m:r>
                  </m:oMath>
                </a14:m>
                <a:r>
                  <a:rPr lang="cs-CZ" sz="32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, abychom dostali číslo </a:t>
                </a:r>
                <a14:m>
                  <m:oMath xmlns:m="http://schemas.openxmlformats.org/officeDocument/2006/math">
                    <m:r>
                      <a:rPr lang="cs-CZ" sz="3200" b="0" i="1" smtClean="0">
                        <a:solidFill>
                          <a:srgbClr val="FF0000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8</m:t>
                    </m:r>
                  </m:oMath>
                </a14:m>
                <a:endParaRPr lang="cs-CZ" sz="3200" dirty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4920" y="3068960"/>
                <a:ext cx="8640960" cy="1617340"/>
              </a:xfrm>
              <a:prstGeom prst="rect">
                <a:avLst/>
              </a:prstGeom>
              <a:blipFill rotWithShape="1">
                <a:blip r:embed="rId5"/>
                <a:stretch>
                  <a:fillRect l="-1551" t="-5263" b="-78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39227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1" grpId="0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188640"/>
            <a:ext cx="8640960" cy="1143000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Logaritmus</a:t>
            </a:r>
          </a:p>
          <a:p>
            <a:pPr>
              <a:spcBef>
                <a:spcPct val="0"/>
              </a:spcBef>
              <a:defRPr/>
            </a:pPr>
            <a:endParaRPr lang="cs-CZ" sz="3200" dirty="0"/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adpis 1"/>
              <p:cNvSpPr txBox="1">
                <a:spLocks/>
              </p:cNvSpPr>
              <p:nvPr/>
            </p:nvSpPr>
            <p:spPr>
              <a:xfrm>
                <a:off x="179512" y="4077072"/>
                <a:ext cx="8640960" cy="1143000"/>
              </a:xfrm>
              <a:prstGeom prst="rect">
                <a:avLst/>
              </a:prstGeom>
            </p:spPr>
            <p:txBody>
              <a:bodyPr/>
              <a:lstStyle/>
              <a:p>
                <a:pPr marL="457200" indent="-457200">
                  <a:spcBef>
                    <a:spcPct val="0"/>
                  </a:spcBef>
                  <a:buFont typeface="Wingdings" pitchFamily="2" charset="2"/>
                  <a:buChar char="Ø"/>
                  <a:defRPr/>
                </a:pPr>
                <a:r>
                  <a:rPr lang="cs-CZ" sz="32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Logaritmus o základu 10 se nazývá </a:t>
                </a:r>
                <a:r>
                  <a:rPr lang="cs-CZ" sz="3200" dirty="0" smtClean="0">
                    <a:solidFill>
                      <a:srgbClr val="00B050"/>
                    </a:solidFill>
                    <a:latin typeface="Times New Roman" pitchFamily="18" charset="0"/>
                    <a:ea typeface="+mj-ea"/>
                    <a:cs typeface="Times New Roman" pitchFamily="18" charset="0"/>
                  </a:rPr>
                  <a:t>dekadický logaritmus</a:t>
                </a:r>
                <a:r>
                  <a:rPr lang="cs-CZ" sz="32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 a značíme jej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320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3200" i="0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log</m:t>
                        </m:r>
                      </m:fName>
                      <m:e>
                        <m:r>
                          <a:rPr lang="cs-CZ" sz="32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𝑥</m:t>
                        </m:r>
                      </m:e>
                    </m:func>
                  </m:oMath>
                </a14:m>
                <a:endParaRPr lang="cs-CZ" sz="3200" dirty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12" y="4077072"/>
                <a:ext cx="8640960" cy="1143000"/>
              </a:xfrm>
              <a:prstGeom prst="rect">
                <a:avLst/>
              </a:prstGeom>
              <a:blipFill rotWithShape="1">
                <a:blip r:embed="rId2"/>
                <a:stretch>
                  <a:fillRect l="-1551" t="-7487" b="-106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Nadpis 1"/>
          <p:cNvSpPr txBox="1">
            <a:spLocks/>
          </p:cNvSpPr>
          <p:nvPr/>
        </p:nvSpPr>
        <p:spPr>
          <a:xfrm>
            <a:off x="385659" y="769262"/>
            <a:ext cx="4977438" cy="723900"/>
          </a:xfrm>
          <a:prstGeom prst="rect">
            <a:avLst/>
          </a:prstGeom>
        </p:spPr>
        <p:txBody>
          <a:bodyPr/>
          <a:lstStyle/>
          <a:p>
            <a:pPr marL="457200" indent="-457200">
              <a:spcBef>
                <a:spcPct val="0"/>
              </a:spcBef>
              <a:buFont typeface="Wingdings" pitchFamily="2" charset="2"/>
              <a:buChar char="Ø"/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Určete hodnoty logaritmů:</a:t>
            </a:r>
            <a:endParaRPr lang="cs-CZ" sz="3200" dirty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Nadpis 1"/>
              <p:cNvSpPr txBox="1">
                <a:spLocks/>
              </p:cNvSpPr>
              <p:nvPr/>
            </p:nvSpPr>
            <p:spPr>
              <a:xfrm>
                <a:off x="5328084" y="770099"/>
                <a:ext cx="1800200" cy="5715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3200" i="1" dirty="0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funcPr>
                        <m:fName>
                          <m:sSub>
                            <m:sSubPr>
                              <m:ctrlPr>
                                <a:rPr lang="cs-CZ" sz="3200" i="1" dirty="0" smtClean="0">
                                  <a:latin typeface="Cambria Math"/>
                                  <a:ea typeface="+mj-ea"/>
                                  <a:cs typeface="Times New Roman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sz="3200" i="0" dirty="0" smtClean="0">
                                  <a:latin typeface="Cambria Math"/>
                                  <a:ea typeface="+mj-ea"/>
                                  <a:cs typeface="Times New Roman" pitchFamily="18" charset="0"/>
                                </a:rPr>
                                <m:t>log</m:t>
                              </m:r>
                            </m:e>
                            <m:sub>
                              <m:r>
                                <a:rPr lang="cs-CZ" sz="3200" b="0" i="1" dirty="0" smtClean="0">
                                  <a:latin typeface="Cambria Math"/>
                                  <a:ea typeface="+mj-ea"/>
                                  <a:cs typeface="Times New Roman" pitchFamily="18" charset="0"/>
                                </a:rPr>
                                <m:t>10</m:t>
                              </m:r>
                            </m:sub>
                          </m:sSub>
                        </m:fName>
                        <m:e>
                          <m:r>
                            <a:rPr lang="cs-CZ" sz="3200" b="0" i="1" dirty="0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100</m:t>
                          </m:r>
                        </m:e>
                      </m:func>
                    </m:oMath>
                  </m:oMathPara>
                </a14:m>
                <a:endParaRPr lang="cs-CZ" sz="3200" dirty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28084" y="770099"/>
                <a:ext cx="1800200" cy="57150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Nadpis 1"/>
          <p:cNvSpPr txBox="1">
            <a:spLocks/>
          </p:cNvSpPr>
          <p:nvPr/>
        </p:nvSpPr>
        <p:spPr>
          <a:xfrm>
            <a:off x="481328" y="1556792"/>
            <a:ext cx="6022034" cy="7239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Ptáme se: 10 na kolikátou je 100?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478360" y="2270689"/>
            <a:ext cx="5410474" cy="7239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Odpověď: 10 na druhou je 100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Nadpis 1"/>
              <p:cNvSpPr txBox="1">
                <a:spLocks/>
              </p:cNvSpPr>
              <p:nvPr/>
            </p:nvSpPr>
            <p:spPr>
              <a:xfrm>
                <a:off x="478360" y="2994589"/>
                <a:ext cx="2797496" cy="5715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3200" i="1" u="dbl" dirty="0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funcPr>
                        <m:fName>
                          <m:sSub>
                            <m:sSubPr>
                              <m:ctrlPr>
                                <a:rPr lang="cs-CZ" sz="3200" i="1" u="dbl" dirty="0" smtClean="0">
                                  <a:latin typeface="Cambria Math"/>
                                  <a:ea typeface="+mj-ea"/>
                                  <a:cs typeface="Times New Roman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sz="3200" i="0" u="dbl" dirty="0" smtClean="0">
                                  <a:latin typeface="Cambria Math"/>
                                  <a:ea typeface="+mj-ea"/>
                                  <a:cs typeface="Times New Roman" pitchFamily="18" charset="0"/>
                                </a:rPr>
                                <m:t>log</m:t>
                              </m:r>
                            </m:e>
                            <m:sub>
                              <m:r>
                                <a:rPr lang="cs-CZ" sz="3200" b="0" i="1" u="dbl" dirty="0" smtClean="0">
                                  <a:latin typeface="Cambria Math"/>
                                  <a:ea typeface="+mj-ea"/>
                                  <a:cs typeface="Times New Roman" pitchFamily="18" charset="0"/>
                                </a:rPr>
                                <m:t>10</m:t>
                              </m:r>
                            </m:sub>
                          </m:sSub>
                        </m:fName>
                        <m:e>
                          <m:r>
                            <a:rPr lang="cs-CZ" sz="3200" b="0" i="1" u="dbl" dirty="0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100=2</m:t>
                          </m:r>
                        </m:e>
                      </m:func>
                    </m:oMath>
                  </m:oMathPara>
                </a14:m>
                <a:endParaRPr lang="cs-CZ" sz="3200" u="dbl" dirty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360" y="2994589"/>
                <a:ext cx="2797496" cy="57150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7116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1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188640"/>
            <a:ext cx="8640960" cy="1143000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Logaritmus</a:t>
            </a:r>
          </a:p>
          <a:p>
            <a:pPr>
              <a:spcBef>
                <a:spcPct val="0"/>
              </a:spcBef>
              <a:defRPr/>
            </a:pPr>
            <a:endParaRPr lang="cs-CZ" sz="3200" dirty="0"/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385659" y="769262"/>
            <a:ext cx="4977438" cy="723900"/>
          </a:xfrm>
          <a:prstGeom prst="rect">
            <a:avLst/>
          </a:prstGeom>
        </p:spPr>
        <p:txBody>
          <a:bodyPr/>
          <a:lstStyle/>
          <a:p>
            <a:pPr marL="457200" indent="-457200">
              <a:spcBef>
                <a:spcPct val="0"/>
              </a:spcBef>
              <a:buFont typeface="Wingdings" pitchFamily="2" charset="2"/>
              <a:buChar char="Ø"/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Určete hodnoty logaritmů:</a:t>
            </a:r>
            <a:endParaRPr lang="cs-CZ" sz="3200" dirty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Nadpis 1"/>
              <p:cNvSpPr txBox="1">
                <a:spLocks/>
              </p:cNvSpPr>
              <p:nvPr/>
            </p:nvSpPr>
            <p:spPr>
              <a:xfrm>
                <a:off x="5328084" y="770099"/>
                <a:ext cx="1800200" cy="5715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3200" i="1" dirty="0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funcPr>
                        <m:fName>
                          <m:sSub>
                            <m:sSubPr>
                              <m:ctrlPr>
                                <a:rPr lang="cs-CZ" sz="3200" i="1" dirty="0" smtClean="0">
                                  <a:latin typeface="Cambria Math"/>
                                  <a:ea typeface="+mj-ea"/>
                                  <a:cs typeface="Times New Roman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sz="3200" i="0" dirty="0" smtClean="0">
                                  <a:latin typeface="Cambria Math"/>
                                  <a:ea typeface="+mj-ea"/>
                                  <a:cs typeface="Times New Roman" pitchFamily="18" charset="0"/>
                                </a:rPr>
                                <m:t>log</m:t>
                              </m:r>
                            </m:e>
                            <m:sub>
                              <m:r>
                                <a:rPr lang="cs-CZ" sz="3200" b="0" i="1" dirty="0" smtClean="0">
                                  <a:latin typeface="Cambria Math"/>
                                  <a:ea typeface="+mj-ea"/>
                                  <a:cs typeface="Times New Roman" pitchFamily="18" charset="0"/>
                                </a:rPr>
                                <m:t>4</m:t>
                              </m:r>
                            </m:sub>
                          </m:sSub>
                        </m:fName>
                        <m:e>
                          <m:r>
                            <a:rPr lang="cs-CZ" sz="3200" b="0" i="1" dirty="0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8</m:t>
                          </m:r>
                        </m:e>
                      </m:func>
                    </m:oMath>
                  </m:oMathPara>
                </a14:m>
                <a:endParaRPr lang="cs-CZ" sz="3200" dirty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28084" y="770099"/>
                <a:ext cx="1800200" cy="57150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Nadpis 1"/>
          <p:cNvSpPr txBox="1">
            <a:spLocks/>
          </p:cNvSpPr>
          <p:nvPr/>
        </p:nvSpPr>
        <p:spPr>
          <a:xfrm>
            <a:off x="481328" y="1556792"/>
            <a:ext cx="6022034" cy="7239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Ptáme se: 4 na kolikátou je 8?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Nadpis 1"/>
              <p:cNvSpPr txBox="1">
                <a:spLocks/>
              </p:cNvSpPr>
              <p:nvPr/>
            </p:nvSpPr>
            <p:spPr>
              <a:xfrm>
                <a:off x="481328" y="2204864"/>
                <a:ext cx="8170475" cy="723900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3200" i="0" u="none" strike="noStrike" kern="1200" cap="none" spc="0" normalizeH="0" baseline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Times New Roman" pitchFamily="18" charset="0"/>
                    <a:ea typeface="+mj-ea"/>
                    <a:cs typeface="Times New Roman" pitchFamily="18" charset="0"/>
                  </a:rPr>
                  <a:t>Převedem</a:t>
                </a:r>
                <a:r>
                  <a:rPr lang="cs-CZ" sz="32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e na exponenciální rovnice: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32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4</m:t>
                        </m:r>
                      </m:e>
                      <m:sup>
                        <m:r>
                          <a:rPr lang="cs-CZ" sz="32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𝑥</m:t>
                        </m:r>
                      </m:sup>
                    </m:sSup>
                    <m:r>
                      <a:rPr lang="cs-CZ" sz="32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=8</m:t>
                    </m:r>
                  </m:oMath>
                </a14:m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1328" y="2204864"/>
                <a:ext cx="8170475" cy="723900"/>
              </a:xfrm>
              <a:prstGeom prst="rect">
                <a:avLst/>
              </a:prstGeom>
              <a:blipFill rotWithShape="1">
                <a:blip r:embed="rId3"/>
                <a:stretch>
                  <a:fillRect l="-1940" t="-11864" b="-762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Nadpis 1"/>
              <p:cNvSpPr txBox="1">
                <a:spLocks/>
              </p:cNvSpPr>
              <p:nvPr/>
            </p:nvSpPr>
            <p:spPr>
              <a:xfrm>
                <a:off x="3347864" y="3589048"/>
                <a:ext cx="1800200" cy="5715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20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2</m:t>
                          </m:r>
                        </m:e>
                        <m:sup>
                          <m: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2</m:t>
                          </m:r>
                          <m: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𝑥</m:t>
                          </m:r>
                        </m:sup>
                      </m:sSup>
                      <m:r>
                        <a:rPr lang="cs-CZ" sz="3200" b="0" i="1" smtClean="0">
                          <a:latin typeface="Cambria Math"/>
                          <a:ea typeface="+mj-ea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2</m:t>
                          </m:r>
                        </m:e>
                        <m:sup>
                          <m: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3200" dirty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7864" y="3589048"/>
                <a:ext cx="1800200" cy="57150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Nadpis 1"/>
              <p:cNvSpPr txBox="1">
                <a:spLocks/>
              </p:cNvSpPr>
              <p:nvPr/>
            </p:nvSpPr>
            <p:spPr>
              <a:xfrm>
                <a:off x="481328" y="2852936"/>
                <a:ext cx="8170475" cy="723900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3200" i="0" u="none" strike="noStrike" kern="1200" cap="none" spc="0" normalizeH="0" baseline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Times New Roman" pitchFamily="18" charset="0"/>
                    <a:ea typeface="+mj-ea"/>
                    <a:cs typeface="Times New Roman" pitchFamily="18" charset="0"/>
                  </a:rPr>
                  <a:t>Rovnici vyřešíme</a:t>
                </a:r>
                <a:r>
                  <a:rPr lang="cs-CZ" sz="32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: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32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4</m:t>
                        </m:r>
                      </m:e>
                      <m:sup>
                        <m:r>
                          <a:rPr lang="cs-CZ" sz="32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𝑥</m:t>
                        </m:r>
                      </m:sup>
                    </m:sSup>
                    <m:r>
                      <a:rPr lang="cs-CZ" sz="32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=8</m:t>
                    </m:r>
                  </m:oMath>
                </a14:m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1328" y="2852936"/>
                <a:ext cx="8170475" cy="723900"/>
              </a:xfrm>
              <a:prstGeom prst="rect">
                <a:avLst/>
              </a:prstGeom>
              <a:blipFill rotWithShape="1">
                <a:blip r:embed="rId5"/>
                <a:stretch>
                  <a:fillRect l="-1940" t="-11765" b="-67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Nadpis 1"/>
              <p:cNvSpPr txBox="1">
                <a:spLocks/>
              </p:cNvSpPr>
              <p:nvPr/>
            </p:nvSpPr>
            <p:spPr>
              <a:xfrm>
                <a:off x="3298041" y="4304935"/>
                <a:ext cx="1800200" cy="5715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0" i="1" smtClean="0">
                          <a:latin typeface="Cambria Math"/>
                          <a:ea typeface="+mj-ea"/>
                          <a:cs typeface="Times New Roman" pitchFamily="18" charset="0"/>
                        </a:rPr>
                        <m:t>2</m:t>
                      </m:r>
                      <m:r>
                        <a:rPr lang="cs-CZ" sz="3200" b="0" i="1" smtClean="0">
                          <a:latin typeface="Cambria Math"/>
                          <a:ea typeface="+mj-ea"/>
                          <a:cs typeface="Times New Roman" pitchFamily="18" charset="0"/>
                        </a:rPr>
                        <m:t>𝑥</m:t>
                      </m:r>
                      <m:r>
                        <a:rPr lang="cs-CZ" sz="3200" b="0" i="1" smtClean="0">
                          <a:latin typeface="Cambria Math"/>
                          <a:ea typeface="+mj-ea"/>
                          <a:cs typeface="Times New Roman" pitchFamily="18" charset="0"/>
                        </a:rPr>
                        <m:t>=3</m:t>
                      </m:r>
                    </m:oMath>
                  </m:oMathPara>
                </a14:m>
                <a:endParaRPr lang="cs-CZ" sz="3200" dirty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98041" y="4304935"/>
                <a:ext cx="1800200" cy="57150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Nadpis 1"/>
              <p:cNvSpPr txBox="1">
                <a:spLocks/>
              </p:cNvSpPr>
              <p:nvPr/>
            </p:nvSpPr>
            <p:spPr>
              <a:xfrm>
                <a:off x="3442522" y="5024030"/>
                <a:ext cx="1800200" cy="1285289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0" i="1" smtClean="0">
                          <a:latin typeface="Cambria Math"/>
                          <a:ea typeface="+mj-ea"/>
                          <a:cs typeface="Times New Roman" pitchFamily="18" charset="0"/>
                        </a:rPr>
                        <m:t>𝑥</m:t>
                      </m:r>
                      <m:r>
                        <a:rPr lang="cs-CZ" sz="3200" b="0" i="1" smtClean="0">
                          <a:latin typeface="Cambria Math"/>
                          <a:ea typeface="+mj-ea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3</m:t>
                          </m:r>
                        </m:num>
                        <m:den>
                          <m: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3200" dirty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42522" y="5024030"/>
                <a:ext cx="1800200" cy="1285289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Nadpis 1"/>
              <p:cNvSpPr txBox="1">
                <a:spLocks/>
              </p:cNvSpPr>
              <p:nvPr/>
            </p:nvSpPr>
            <p:spPr>
              <a:xfrm>
                <a:off x="5755700" y="5024282"/>
                <a:ext cx="2416699" cy="1357045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3200" i="1" u="dbl" dirty="0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funcPr>
                        <m:fName>
                          <m:sSub>
                            <m:sSubPr>
                              <m:ctrlPr>
                                <a:rPr lang="cs-CZ" sz="3200" i="1" u="dbl" dirty="0" smtClean="0">
                                  <a:latin typeface="Cambria Math"/>
                                  <a:ea typeface="+mj-ea"/>
                                  <a:cs typeface="Times New Roman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sz="3200" i="0" u="dbl" dirty="0" smtClean="0">
                                  <a:latin typeface="Cambria Math"/>
                                  <a:ea typeface="+mj-ea"/>
                                  <a:cs typeface="Times New Roman" pitchFamily="18" charset="0"/>
                                </a:rPr>
                                <m:t>log</m:t>
                              </m:r>
                            </m:e>
                            <m:sub>
                              <m:r>
                                <a:rPr lang="cs-CZ" sz="3200" b="0" i="1" u="dbl" dirty="0" smtClean="0">
                                  <a:latin typeface="Cambria Math"/>
                                  <a:ea typeface="+mj-ea"/>
                                  <a:cs typeface="Times New Roman" pitchFamily="18" charset="0"/>
                                </a:rPr>
                                <m:t>4</m:t>
                              </m:r>
                            </m:sub>
                          </m:sSub>
                        </m:fName>
                        <m:e>
                          <m:r>
                            <a:rPr lang="cs-CZ" sz="3200" b="0" i="1" u="dbl" dirty="0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8=</m:t>
                          </m:r>
                          <m:f>
                            <m:fPr>
                              <m:ctrlPr>
                                <a:rPr lang="cs-CZ" sz="3200" b="0" i="1" u="dbl" dirty="0" smtClean="0">
                                  <a:latin typeface="Cambria Math"/>
                                  <a:ea typeface="+mj-ea"/>
                                  <a:cs typeface="Times New Roman" pitchFamily="18" charset="0"/>
                                </a:rPr>
                              </m:ctrlPr>
                            </m:fPr>
                            <m:num>
                              <m:r>
                                <a:rPr lang="cs-CZ" sz="3200" b="0" i="1" u="dbl" dirty="0" smtClean="0">
                                  <a:latin typeface="Cambria Math"/>
                                  <a:ea typeface="+mj-ea"/>
                                  <a:cs typeface="Times New Roman" pitchFamily="18" charset="0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sz="3200" b="0" i="1" u="dbl" dirty="0" smtClean="0">
                                  <a:latin typeface="Cambria Math"/>
                                  <a:ea typeface="+mj-ea"/>
                                  <a:cs typeface="Times New Roman" pitchFamily="18" charset="0"/>
                                </a:rPr>
                                <m:t>2</m:t>
                              </m:r>
                            </m:den>
                          </m:f>
                        </m:e>
                      </m:func>
                    </m:oMath>
                  </m:oMathPara>
                </a14:m>
                <a:endParaRPr lang="cs-CZ" sz="3200" u="dbl" dirty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55700" y="5024282"/>
                <a:ext cx="2416699" cy="135704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47697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0" grpId="0"/>
      <p:bldP spid="14" grpId="0"/>
      <p:bldP spid="15" grpId="0"/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188640"/>
            <a:ext cx="8640960" cy="1143000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Logaritmus</a:t>
            </a:r>
          </a:p>
          <a:p>
            <a:pPr>
              <a:spcBef>
                <a:spcPct val="0"/>
              </a:spcBef>
              <a:defRPr/>
            </a:pPr>
            <a:endParaRPr lang="cs-CZ" sz="3200" dirty="0"/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Nadpis 1"/>
              <p:cNvSpPr txBox="1">
                <a:spLocks/>
              </p:cNvSpPr>
              <p:nvPr/>
            </p:nvSpPr>
            <p:spPr>
              <a:xfrm>
                <a:off x="385659" y="769262"/>
                <a:ext cx="4977438" cy="723900"/>
              </a:xfrm>
              <a:prstGeom prst="rect">
                <a:avLst/>
              </a:prstGeom>
            </p:spPr>
            <p:txBody>
              <a:bodyPr/>
              <a:lstStyle/>
              <a:p>
                <a:pPr marL="457200" indent="-457200">
                  <a:spcBef>
                    <a:spcPct val="0"/>
                  </a:spcBef>
                  <a:buFont typeface="Wingdings" pitchFamily="2" charset="2"/>
                  <a:buChar char="Ø"/>
                  <a:defRPr/>
                </a:pPr>
                <a:r>
                  <a:rPr lang="cs-CZ" sz="32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Určete hodnotu </a:t>
                </a:r>
                <a14:m>
                  <m:oMath xmlns:m="http://schemas.openxmlformats.org/officeDocument/2006/math">
                    <m:r>
                      <a:rPr lang="cs-CZ" sz="3200" i="1" dirty="0" smtClean="0">
                        <a:latin typeface="Cambria Math"/>
                        <a:ea typeface="+mj-ea"/>
                        <a:cs typeface="Times New Roman" pitchFamily="18" charset="0"/>
                      </a:rPr>
                      <m:t>𝑥</m:t>
                    </m:r>
                  </m:oMath>
                </a14:m>
                <a:r>
                  <a:rPr lang="cs-CZ" sz="32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:</a:t>
                </a:r>
                <a:endParaRPr lang="cs-CZ" sz="3200" dirty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5659" y="769262"/>
                <a:ext cx="4977438" cy="723900"/>
              </a:xfrm>
              <a:prstGeom prst="rect">
                <a:avLst/>
              </a:prstGeom>
              <a:blipFill rotWithShape="1">
                <a:blip r:embed="rId2"/>
                <a:stretch>
                  <a:fillRect l="-2693" t="-11765" b="-67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Nadpis 1"/>
              <p:cNvSpPr txBox="1">
                <a:spLocks/>
              </p:cNvSpPr>
              <p:nvPr/>
            </p:nvSpPr>
            <p:spPr>
              <a:xfrm>
                <a:off x="4247964" y="756800"/>
                <a:ext cx="2124236" cy="5715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3200" i="1" dirty="0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funcPr>
                        <m:fName>
                          <m:sSub>
                            <m:sSubPr>
                              <m:ctrlPr>
                                <a:rPr lang="cs-CZ" sz="3200" i="1" dirty="0" smtClean="0">
                                  <a:latin typeface="Cambria Math"/>
                                  <a:ea typeface="+mj-ea"/>
                                  <a:cs typeface="Times New Roman" pitchFamily="18" charset="0"/>
                                </a:rPr>
                              </m:ctrlPr>
                            </m:sSubPr>
                            <m:e>
                              <m:r>
                                <a:rPr lang="cs-CZ" sz="3200" b="0" i="0" dirty="0" smtClean="0">
                                  <a:latin typeface="Cambria Math"/>
                                  <a:ea typeface="+mj-ea"/>
                                  <a:cs typeface="Times New Roman" pitchFamily="18" charset="0"/>
                                </a:rPr>
                                <m:t>2=</m:t>
                              </m:r>
                              <m:r>
                                <m:rPr>
                                  <m:sty m:val="p"/>
                                </m:rPr>
                                <a:rPr lang="cs-CZ" sz="3200" i="0" dirty="0" smtClean="0">
                                  <a:latin typeface="Cambria Math"/>
                                  <a:ea typeface="+mj-ea"/>
                                  <a:cs typeface="Times New Roman" pitchFamily="18" charset="0"/>
                                </a:rPr>
                                <m:t>log</m:t>
                              </m:r>
                            </m:e>
                            <m:sub>
                              <m:r>
                                <a:rPr lang="cs-CZ" sz="3200" b="0" i="1" dirty="0" smtClean="0">
                                  <a:latin typeface="Cambria Math"/>
                                  <a:ea typeface="+mj-ea"/>
                                  <a:cs typeface="Times New Roman" pitchFamily="18" charset="0"/>
                                </a:rPr>
                                <m:t>4</m:t>
                              </m:r>
                            </m:sub>
                          </m:sSub>
                        </m:fName>
                        <m:e>
                          <m:r>
                            <a:rPr lang="cs-CZ" sz="3200" b="0" i="1" dirty="0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𝑥</m:t>
                          </m:r>
                        </m:e>
                      </m:func>
                    </m:oMath>
                  </m:oMathPara>
                </a14:m>
                <a:endParaRPr lang="cs-CZ" sz="3200" dirty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47964" y="756800"/>
                <a:ext cx="2124236" cy="57150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Nadpis 1"/>
              <p:cNvSpPr txBox="1">
                <a:spLocks/>
              </p:cNvSpPr>
              <p:nvPr/>
            </p:nvSpPr>
            <p:spPr>
              <a:xfrm>
                <a:off x="3010548" y="4763349"/>
                <a:ext cx="1800200" cy="5715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0" i="1" smtClean="0">
                          <a:latin typeface="Cambria Math"/>
                          <a:ea typeface="+mj-ea"/>
                          <a:cs typeface="Times New Roman" pitchFamily="18" charset="0"/>
                        </a:rPr>
                        <m:t>𝑥</m:t>
                      </m:r>
                      <m:r>
                        <a:rPr lang="cs-CZ" sz="3200" b="0" i="1" smtClean="0">
                          <a:latin typeface="Cambria Math"/>
                          <a:ea typeface="+mj-ea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4</m:t>
                          </m:r>
                        </m:e>
                        <m:sup>
                          <m: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3200" dirty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10548" y="4763349"/>
                <a:ext cx="1800200" cy="57150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Nadpis 1"/>
              <p:cNvSpPr txBox="1">
                <a:spLocks/>
              </p:cNvSpPr>
              <p:nvPr/>
            </p:nvSpPr>
            <p:spPr>
              <a:xfrm>
                <a:off x="3010548" y="5385491"/>
                <a:ext cx="1800200" cy="842108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0" i="1" u="dbl" smtClean="0">
                          <a:latin typeface="Cambria Math"/>
                          <a:ea typeface="+mj-ea"/>
                          <a:cs typeface="Times New Roman" pitchFamily="18" charset="0"/>
                        </a:rPr>
                        <m:t>𝑥</m:t>
                      </m:r>
                      <m:r>
                        <a:rPr lang="cs-CZ" sz="3200" b="0" i="1" u="dbl" smtClean="0">
                          <a:latin typeface="Cambria Math"/>
                          <a:ea typeface="+mj-ea"/>
                          <a:cs typeface="Times New Roman" pitchFamily="18" charset="0"/>
                        </a:rPr>
                        <m:t>=16</m:t>
                      </m:r>
                    </m:oMath>
                  </m:oMathPara>
                </a14:m>
                <a:endParaRPr lang="cs-CZ" sz="3200" u="dbl" dirty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10548" y="5385491"/>
                <a:ext cx="1800200" cy="842108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Nadpis 1"/>
              <p:cNvSpPr txBox="1">
                <a:spLocks/>
              </p:cNvSpPr>
              <p:nvPr/>
            </p:nvSpPr>
            <p:spPr>
              <a:xfrm>
                <a:off x="414257" y="1628800"/>
                <a:ext cx="8640960" cy="1656184"/>
              </a:xfrm>
              <a:prstGeom prst="rect">
                <a:avLst/>
              </a:prstGeom>
            </p:spPr>
            <p:txBody>
              <a:bodyPr/>
              <a:lstStyle/>
              <a:p>
                <a:pPr marL="457200" indent="-457200">
                  <a:spcBef>
                    <a:spcPct val="0"/>
                  </a:spcBef>
                  <a:buFont typeface="Wingdings" pitchFamily="2" charset="2"/>
                  <a:buChar char="Ø"/>
                  <a:defRPr/>
                </a:pPr>
                <a:r>
                  <a:rPr lang="cs-CZ" sz="32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Logaritmus čísla </a:t>
                </a:r>
                <a14:m>
                  <m:oMath xmlns:m="http://schemas.openxmlformats.org/officeDocument/2006/math">
                    <m:r>
                      <a:rPr lang="cs-CZ" sz="3200" i="1" dirty="0" smtClean="0">
                        <a:latin typeface="Cambria Math"/>
                        <a:ea typeface="+mj-ea"/>
                        <a:cs typeface="Times New Roman" pitchFamily="18" charset="0"/>
                      </a:rPr>
                      <m:t>𝑥</m:t>
                    </m:r>
                  </m:oMath>
                </a14:m>
                <a:r>
                  <a:rPr lang="cs-CZ" sz="32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 při základu </a:t>
                </a:r>
                <a14:m>
                  <m:oMath xmlns:m="http://schemas.openxmlformats.org/officeDocument/2006/math">
                    <m:r>
                      <a:rPr lang="cs-CZ" sz="3200" i="1" dirty="0" smtClean="0">
                        <a:latin typeface="Cambria Math"/>
                        <a:ea typeface="+mj-ea"/>
                        <a:cs typeface="Times New Roman" pitchFamily="18" charset="0"/>
                      </a:rPr>
                      <m:t>𝑎</m:t>
                    </m:r>
                  </m:oMath>
                </a14:m>
                <a:r>
                  <a:rPr lang="cs-CZ" sz="32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 je číslo, na které musíme umocnit základ </a:t>
                </a:r>
                <a14:m>
                  <m:oMath xmlns:m="http://schemas.openxmlformats.org/officeDocument/2006/math">
                    <m:r>
                      <a:rPr lang="cs-CZ" sz="3200" i="1" dirty="0" smtClean="0">
                        <a:latin typeface="Cambria Math"/>
                        <a:ea typeface="+mj-ea"/>
                        <a:cs typeface="Times New Roman" pitchFamily="18" charset="0"/>
                      </a:rPr>
                      <m:t>𝑎</m:t>
                    </m:r>
                  </m:oMath>
                </a14:m>
                <a:r>
                  <a:rPr lang="cs-CZ" sz="32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, abychom dostali číslo </a:t>
                </a:r>
                <a14:m>
                  <m:oMath xmlns:m="http://schemas.openxmlformats.org/officeDocument/2006/math">
                    <m:r>
                      <a:rPr lang="cs-CZ" sz="3200" i="1" dirty="0" smtClean="0">
                        <a:latin typeface="Cambria Math"/>
                        <a:ea typeface="+mj-ea"/>
                        <a:cs typeface="Times New Roman" pitchFamily="18" charset="0"/>
                      </a:rPr>
                      <m:t>𝑥</m:t>
                    </m:r>
                  </m:oMath>
                </a14:m>
                <a:endParaRPr lang="cs-CZ" sz="3200" dirty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4257" y="1628800"/>
                <a:ext cx="8640960" cy="1656184"/>
              </a:xfrm>
              <a:prstGeom prst="rect">
                <a:avLst/>
              </a:prstGeom>
              <a:blipFill rotWithShape="1">
                <a:blip r:embed="rId6"/>
                <a:stretch>
                  <a:fillRect l="-1623" t="-5147" b="-55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Nadpis 1"/>
              <p:cNvSpPr txBox="1">
                <a:spLocks/>
              </p:cNvSpPr>
              <p:nvPr/>
            </p:nvSpPr>
            <p:spPr>
              <a:xfrm>
                <a:off x="372833" y="3148119"/>
                <a:ext cx="8640960" cy="1793049"/>
              </a:xfrm>
              <a:prstGeom prst="rect">
                <a:avLst/>
              </a:prstGeom>
            </p:spPr>
            <p:txBody>
              <a:bodyPr/>
              <a:lstStyle/>
              <a:p>
                <a:pPr marL="457200" indent="-457200">
                  <a:spcBef>
                    <a:spcPct val="0"/>
                  </a:spcBef>
                  <a:buFont typeface="Wingdings" pitchFamily="2" charset="2"/>
                  <a:buChar char="Ø"/>
                  <a:defRPr/>
                </a:pPr>
                <a:r>
                  <a:rPr lang="cs-CZ" sz="32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Logaritmus můžeme převést na exponenciální rovnici. Platí vztah</a:t>
                </a:r>
              </a:p>
              <a:p>
                <a:pPr marL="457200" indent="-457200">
                  <a:spcBef>
                    <a:spcPct val="0"/>
                  </a:spcBef>
                  <a:buFont typeface="Wingdings" pitchFamily="2" charset="2"/>
                  <a:buChar char="Ø"/>
                  <a:defRPr/>
                </a:pPr>
                <a14:m>
                  <m:oMath xmlns:m="http://schemas.openxmlformats.org/officeDocument/2006/math">
                    <m:r>
                      <a:rPr lang="cs-CZ" sz="3200" b="0" i="1" smtClean="0">
                        <a:solidFill>
                          <a:srgbClr val="FF0000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𝑦</m:t>
                    </m:r>
                    <m:r>
                      <a:rPr lang="cs-CZ" sz="3200" b="0" i="1" smtClean="0">
                        <a:solidFill>
                          <a:srgbClr val="FF0000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=</m:t>
                    </m:r>
                    <m:func>
                      <m:funcPr>
                        <m:ctrlPr>
                          <a:rPr lang="cs-CZ" sz="3200" b="0" i="1" smtClean="0">
                            <a:solidFill>
                              <a:srgbClr val="FF0000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3200" b="0" i="1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3200" b="0" i="0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log</m:t>
                            </m:r>
                          </m:e>
                          <m:sub>
                            <m:r>
                              <a:rPr lang="cs-CZ" sz="3200" b="0" i="1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𝑎</m:t>
                            </m:r>
                          </m:sub>
                        </m:sSub>
                      </m:fName>
                      <m:e>
                        <m:r>
                          <a:rPr lang="cs-CZ" sz="3200" b="0" i="1" smtClean="0">
                            <a:solidFill>
                              <a:srgbClr val="FF0000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𝑥</m:t>
                        </m:r>
                      </m:e>
                    </m:func>
                    <m:r>
                      <a:rPr lang="cs-CZ" sz="3200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⇔</m:t>
                    </m:r>
                    <m:r>
                      <a:rPr lang="cs-CZ" sz="3200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𝑥</m:t>
                    </m:r>
                    <m:r>
                      <a:rPr lang="cs-CZ" sz="3200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sz="3200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3200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p>
                        <m:r>
                          <a:rPr lang="cs-CZ" sz="3200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𝑦</m:t>
                        </m:r>
                      </m:sup>
                    </m:sSup>
                  </m:oMath>
                </a14:m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8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2833" y="3148119"/>
                <a:ext cx="8640960" cy="1793049"/>
              </a:xfrm>
              <a:prstGeom prst="rect">
                <a:avLst/>
              </a:prstGeom>
              <a:blipFill rotWithShape="1">
                <a:blip r:embed="rId7"/>
                <a:stretch>
                  <a:fillRect l="-1551" t="-47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Nadpis 1"/>
              <p:cNvSpPr txBox="1">
                <a:spLocks/>
              </p:cNvSpPr>
              <p:nvPr/>
            </p:nvSpPr>
            <p:spPr>
              <a:xfrm>
                <a:off x="899592" y="4789426"/>
                <a:ext cx="2952328" cy="5715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 xmlns:m="http://schemas.openxmlformats.org/officeDocument/2006/math">
                    <m:func>
                      <m:funcPr>
                        <m:ctrlPr>
                          <a:rPr lang="cs-CZ" sz="3200" i="1" dirty="0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3200" i="1" dirty="0" smtClean="0"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3200" b="0" i="0" dirty="0" smtClean="0"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2=</m:t>
                            </m:r>
                            <m:r>
                              <m:rPr>
                                <m:sty m:val="p"/>
                              </m:rPr>
                              <a:rPr lang="cs-CZ" sz="3200" i="0" dirty="0" smtClean="0"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log</m:t>
                            </m:r>
                          </m:e>
                          <m:sub>
                            <m:r>
                              <a:rPr lang="cs-CZ" sz="3200" b="0" i="1" dirty="0" smtClean="0"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4</m:t>
                            </m:r>
                          </m:sub>
                        </m:sSub>
                      </m:fName>
                      <m:e>
                        <m:r>
                          <a:rPr lang="cs-CZ" sz="3200" b="0" i="1" dirty="0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𝑥</m:t>
                        </m:r>
                      </m:e>
                    </m:func>
                  </m:oMath>
                </a14:m>
                <a:r>
                  <a:rPr lang="cs-CZ" sz="3200" dirty="0" smtClean="0">
                    <a:latin typeface="Cambria Math"/>
                    <a:ea typeface="Cambria Math"/>
                    <a:cs typeface="Times New Roman" pitchFamily="18" charset="0"/>
                  </a:rPr>
                  <a:t>⇔</a:t>
                </a:r>
                <a:endParaRPr lang="cs-CZ" sz="3200" dirty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9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9592" y="4789426"/>
                <a:ext cx="2952328" cy="571500"/>
              </a:xfrm>
              <a:prstGeom prst="rect">
                <a:avLst/>
              </a:prstGeom>
              <a:blipFill rotWithShape="1">
                <a:blip r:embed="rId8"/>
                <a:stretch>
                  <a:fillRect t="-15054" b="-3655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99851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5" grpId="0"/>
      <p:bldP spid="17" grpId="0"/>
      <p:bldP spid="18" grpId="0"/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188640"/>
            <a:ext cx="8640960" cy="1143000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Logaritmus</a:t>
            </a:r>
          </a:p>
          <a:p>
            <a:pPr>
              <a:spcBef>
                <a:spcPct val="0"/>
              </a:spcBef>
              <a:defRPr/>
            </a:pPr>
            <a:endParaRPr lang="cs-CZ" sz="3200" dirty="0"/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Nadpis 1"/>
              <p:cNvSpPr txBox="1">
                <a:spLocks/>
              </p:cNvSpPr>
              <p:nvPr/>
            </p:nvSpPr>
            <p:spPr>
              <a:xfrm>
                <a:off x="385659" y="769262"/>
                <a:ext cx="4977438" cy="723900"/>
              </a:xfrm>
              <a:prstGeom prst="rect">
                <a:avLst/>
              </a:prstGeom>
            </p:spPr>
            <p:txBody>
              <a:bodyPr/>
              <a:lstStyle/>
              <a:p>
                <a:pPr marL="457200" indent="-457200">
                  <a:spcBef>
                    <a:spcPct val="0"/>
                  </a:spcBef>
                  <a:buFont typeface="Wingdings" pitchFamily="2" charset="2"/>
                  <a:buChar char="Ø"/>
                  <a:defRPr/>
                </a:pPr>
                <a:r>
                  <a:rPr lang="cs-CZ" sz="32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Určete hodnotu </a:t>
                </a:r>
                <a14:m>
                  <m:oMath xmlns:m="http://schemas.openxmlformats.org/officeDocument/2006/math">
                    <m:r>
                      <a:rPr lang="cs-CZ" sz="3200" i="1" dirty="0" smtClean="0">
                        <a:latin typeface="Cambria Math"/>
                        <a:ea typeface="+mj-ea"/>
                        <a:cs typeface="Times New Roman" pitchFamily="18" charset="0"/>
                      </a:rPr>
                      <m:t>𝑥</m:t>
                    </m:r>
                  </m:oMath>
                </a14:m>
                <a:r>
                  <a:rPr lang="cs-CZ" sz="32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:</a:t>
                </a:r>
                <a:endParaRPr lang="cs-CZ" sz="3200" dirty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5659" y="769262"/>
                <a:ext cx="4977438" cy="723900"/>
              </a:xfrm>
              <a:prstGeom prst="rect">
                <a:avLst/>
              </a:prstGeom>
              <a:blipFill rotWithShape="1">
                <a:blip r:embed="rId2"/>
                <a:stretch>
                  <a:fillRect l="-2693" t="-11765" b="-67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Nadpis 1"/>
              <p:cNvSpPr txBox="1">
                <a:spLocks/>
              </p:cNvSpPr>
              <p:nvPr/>
            </p:nvSpPr>
            <p:spPr>
              <a:xfrm>
                <a:off x="4247964" y="477146"/>
                <a:ext cx="2124236" cy="1016016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3200" i="1" dirty="0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funcPr>
                        <m:fName>
                          <m:sSub>
                            <m:sSubPr>
                              <m:ctrlPr>
                                <a:rPr lang="cs-CZ" sz="3200" i="1" dirty="0" smtClean="0">
                                  <a:latin typeface="Cambria Math"/>
                                  <a:ea typeface="+mj-ea"/>
                                  <a:cs typeface="Times New Roman" pitchFamily="18" charset="0"/>
                                </a:rPr>
                              </m:ctrlPr>
                            </m:sSubPr>
                            <m:e>
                              <m:f>
                                <m:fPr>
                                  <m:ctrlPr>
                                    <a:rPr lang="cs-CZ" sz="3200" i="1" dirty="0" smtClean="0">
                                      <a:latin typeface="Cambria Math"/>
                                      <a:ea typeface="+mj-ea"/>
                                      <a:cs typeface="Times New Roman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cs-CZ" sz="3200" b="0" i="1" dirty="0" smtClean="0">
                                      <a:latin typeface="Cambria Math"/>
                                      <a:ea typeface="+mj-ea"/>
                                      <a:cs typeface="Times New Roman" pitchFamily="18" charset="0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sz="3200" b="0" i="1" dirty="0" smtClean="0">
                                      <a:latin typeface="Cambria Math"/>
                                      <a:ea typeface="+mj-ea"/>
                                      <a:cs typeface="Times New Roman" pitchFamily="18" charset="0"/>
                                    </a:rPr>
                                    <m:t>2</m:t>
                                  </m:r>
                                </m:den>
                              </m:f>
                              <m:r>
                                <a:rPr lang="cs-CZ" sz="3200" b="0" i="0" dirty="0" smtClean="0">
                                  <a:latin typeface="Cambria Math"/>
                                  <a:ea typeface="+mj-ea"/>
                                  <a:cs typeface="Times New Roman" pitchFamily="18" charset="0"/>
                                </a:rPr>
                                <m:t>=</m:t>
                              </m:r>
                              <m:r>
                                <m:rPr>
                                  <m:sty m:val="p"/>
                                </m:rPr>
                                <a:rPr lang="cs-CZ" sz="3200" i="0" dirty="0" smtClean="0">
                                  <a:latin typeface="Cambria Math"/>
                                  <a:ea typeface="+mj-ea"/>
                                  <a:cs typeface="Times New Roman" pitchFamily="18" charset="0"/>
                                </a:rPr>
                                <m:t>log</m:t>
                              </m:r>
                            </m:e>
                            <m:sub>
                              <m:r>
                                <a:rPr lang="cs-CZ" sz="3200" b="0" i="1" dirty="0" smtClean="0">
                                  <a:latin typeface="Cambria Math"/>
                                  <a:ea typeface="+mj-ea"/>
                                  <a:cs typeface="Times New Roman" pitchFamily="18" charset="0"/>
                                </a:rPr>
                                <m:t>16</m:t>
                              </m:r>
                            </m:sub>
                          </m:sSub>
                        </m:fName>
                        <m:e>
                          <m:r>
                            <a:rPr lang="cs-CZ" sz="3200" b="0" i="1" dirty="0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𝑥</m:t>
                          </m:r>
                        </m:e>
                      </m:func>
                    </m:oMath>
                  </m:oMathPara>
                </a14:m>
                <a:endParaRPr lang="cs-CZ" sz="3200" dirty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47964" y="477146"/>
                <a:ext cx="2124236" cy="101601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Nadpis 1"/>
              <p:cNvSpPr txBox="1">
                <a:spLocks/>
              </p:cNvSpPr>
              <p:nvPr/>
            </p:nvSpPr>
            <p:spPr>
              <a:xfrm>
                <a:off x="2699792" y="4276215"/>
                <a:ext cx="1800200" cy="5715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0" i="1" smtClean="0">
                          <a:latin typeface="Cambria Math"/>
                          <a:ea typeface="+mj-ea"/>
                          <a:cs typeface="Times New Roman" pitchFamily="18" charset="0"/>
                        </a:rPr>
                        <m:t>𝑥</m:t>
                      </m:r>
                      <m:r>
                        <a:rPr lang="cs-CZ" sz="3200" b="0" i="1" smtClean="0">
                          <a:latin typeface="Cambria Math"/>
                          <a:ea typeface="+mj-ea"/>
                          <a:cs typeface="Times New Roman" pitchFamily="18" charset="0"/>
                        </a:rPr>
                        <m:t>=</m:t>
                      </m:r>
                      <m:rad>
                        <m:radPr>
                          <m:ctrlP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2</m:t>
                          </m:r>
                        </m:deg>
                        <m:e>
                          <m: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16</m:t>
                          </m:r>
                        </m:e>
                      </m:rad>
                    </m:oMath>
                  </m:oMathPara>
                </a14:m>
                <a:endParaRPr lang="cs-CZ" sz="3200" dirty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99792" y="4276215"/>
                <a:ext cx="1800200" cy="57150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Nadpis 1"/>
              <p:cNvSpPr txBox="1">
                <a:spLocks/>
              </p:cNvSpPr>
              <p:nvPr/>
            </p:nvSpPr>
            <p:spPr>
              <a:xfrm>
                <a:off x="2447764" y="5157192"/>
                <a:ext cx="1800200" cy="842108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0" i="1" u="dbl" smtClean="0">
                          <a:latin typeface="Cambria Math"/>
                          <a:ea typeface="+mj-ea"/>
                          <a:cs typeface="Times New Roman" pitchFamily="18" charset="0"/>
                        </a:rPr>
                        <m:t>𝑥</m:t>
                      </m:r>
                      <m:r>
                        <a:rPr lang="cs-CZ" sz="3200" b="0" i="1" u="dbl" smtClean="0">
                          <a:latin typeface="Cambria Math"/>
                          <a:ea typeface="+mj-ea"/>
                          <a:cs typeface="Times New Roman" pitchFamily="18" charset="0"/>
                        </a:rPr>
                        <m:t>=4</m:t>
                      </m:r>
                    </m:oMath>
                  </m:oMathPara>
                </a14:m>
                <a:endParaRPr lang="cs-CZ" sz="3200" u="dbl" dirty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47764" y="5157192"/>
                <a:ext cx="1800200" cy="842108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Nadpis 1"/>
              <p:cNvSpPr txBox="1">
                <a:spLocks/>
              </p:cNvSpPr>
              <p:nvPr/>
            </p:nvSpPr>
            <p:spPr>
              <a:xfrm>
                <a:off x="372833" y="2060848"/>
                <a:ext cx="8640960" cy="1152127"/>
              </a:xfrm>
              <a:prstGeom prst="rect">
                <a:avLst/>
              </a:prstGeom>
            </p:spPr>
            <p:txBody>
              <a:bodyPr/>
              <a:lstStyle/>
              <a:p>
                <a:pPr marL="457200" indent="-457200">
                  <a:spcBef>
                    <a:spcPct val="0"/>
                  </a:spcBef>
                  <a:buFont typeface="Wingdings" pitchFamily="2" charset="2"/>
                  <a:buChar char="Ø"/>
                  <a:defRPr/>
                </a:pPr>
                <a:r>
                  <a:rPr lang="cs-CZ" sz="32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Podle vztahu</a:t>
                </a:r>
              </a:p>
              <a:p>
                <a:pPr>
                  <a:spcBef>
                    <a:spcPct val="0"/>
                  </a:spcBef>
                  <a:defRPr/>
                </a:pPr>
                <a14:m>
                  <m:oMath xmlns:m="http://schemas.openxmlformats.org/officeDocument/2006/math">
                    <m:r>
                      <a:rPr lang="cs-CZ" sz="3200" b="0" i="1" smtClean="0">
                        <a:solidFill>
                          <a:srgbClr val="FF0000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𝑦</m:t>
                    </m:r>
                    <m:r>
                      <a:rPr lang="cs-CZ" sz="3200" b="0" i="1" smtClean="0">
                        <a:solidFill>
                          <a:srgbClr val="FF0000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=</m:t>
                    </m:r>
                    <m:func>
                      <m:funcPr>
                        <m:ctrlPr>
                          <a:rPr lang="cs-CZ" sz="3200" b="0" i="1" smtClean="0">
                            <a:solidFill>
                              <a:srgbClr val="FF0000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3200" b="0" i="1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3200" b="0" i="0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log</m:t>
                            </m:r>
                          </m:e>
                          <m:sub>
                            <m:r>
                              <a:rPr lang="cs-CZ" sz="3200" b="0" i="1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𝑎</m:t>
                            </m:r>
                          </m:sub>
                        </m:sSub>
                      </m:fName>
                      <m:e>
                        <m:r>
                          <a:rPr lang="cs-CZ" sz="3200" b="0" i="1" smtClean="0">
                            <a:solidFill>
                              <a:srgbClr val="FF0000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𝑥</m:t>
                        </m:r>
                      </m:e>
                    </m:func>
                    <m:r>
                      <a:rPr lang="cs-CZ" sz="3200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⇔</m:t>
                    </m:r>
                    <m:r>
                      <a:rPr lang="cs-CZ" sz="3200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𝑥</m:t>
                    </m:r>
                    <m:r>
                      <a:rPr lang="cs-CZ" sz="3200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sz="3200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3200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p>
                        <m:r>
                          <a:rPr lang="cs-CZ" sz="3200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𝑦</m:t>
                        </m:r>
                      </m:sup>
                    </m:sSup>
                  </m:oMath>
                </a14:m>
                <a:r>
                  <a:rPr kumimoji="0" lang="cs-CZ" sz="3200" i="0" u="none" strike="noStrike" kern="1200" cap="none" spc="0" normalizeH="0" baseline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Times New Roman" pitchFamily="18" charset="0"/>
                    <a:ea typeface="+mj-ea"/>
                    <a:cs typeface="Times New Roman" pitchFamily="18" charset="0"/>
                  </a:rPr>
                  <a:t> upravíme rovnici</a:t>
                </a: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8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2833" y="2060848"/>
                <a:ext cx="8640960" cy="1152127"/>
              </a:xfrm>
              <a:prstGeom prst="rect">
                <a:avLst/>
              </a:prstGeom>
              <a:blipFill rotWithShape="1">
                <a:blip r:embed="rId6"/>
                <a:stretch>
                  <a:fillRect l="-1551" t="-7407" b="-95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Nadpis 1"/>
              <p:cNvSpPr txBox="1">
                <a:spLocks/>
              </p:cNvSpPr>
              <p:nvPr/>
            </p:nvSpPr>
            <p:spPr>
              <a:xfrm>
                <a:off x="372832" y="3429000"/>
                <a:ext cx="5567319" cy="864096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 xmlns:m="http://schemas.openxmlformats.org/officeDocument/2006/math">
                    <m:func>
                      <m:funcPr>
                        <m:ctrlPr>
                          <a:rPr lang="cs-CZ" sz="3200" i="1" dirty="0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3200" i="1" dirty="0" smtClean="0"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f>
                              <m:fPr>
                                <m:ctrlPr>
                                  <a:rPr lang="cs-CZ" sz="3200" i="1" dirty="0" smtClean="0">
                                    <a:latin typeface="Cambria Math"/>
                                    <a:ea typeface="+mj-ea"/>
                                    <a:cs typeface="Times New Roman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cs-CZ" sz="3200" b="0" i="1" dirty="0" smtClean="0">
                                    <a:latin typeface="Cambria Math"/>
                                    <a:ea typeface="+mj-ea"/>
                                    <a:cs typeface="Times New Roman" pitchFamily="18" charset="0"/>
                                  </a:rPr>
                                  <m:t>1</m:t>
                                </m:r>
                              </m:num>
                              <m:den>
                                <m:r>
                                  <a:rPr lang="cs-CZ" sz="3200" b="0" i="1" dirty="0" smtClean="0">
                                    <a:latin typeface="Cambria Math"/>
                                    <a:ea typeface="+mj-ea"/>
                                    <a:cs typeface="Times New Roman" pitchFamily="18" charset="0"/>
                                  </a:rPr>
                                  <m:t>2</m:t>
                                </m:r>
                              </m:den>
                            </m:f>
                            <m:r>
                              <a:rPr lang="cs-CZ" sz="3200" b="0" i="0" dirty="0" smtClean="0"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=</m:t>
                            </m:r>
                            <m:r>
                              <m:rPr>
                                <m:sty m:val="p"/>
                              </m:rPr>
                              <a:rPr lang="cs-CZ" sz="3200" i="0" dirty="0" smtClean="0"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log</m:t>
                            </m:r>
                          </m:e>
                          <m:sub>
                            <m:r>
                              <a:rPr lang="cs-CZ" sz="3200" b="0" i="1" dirty="0" smtClean="0"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16</m:t>
                            </m:r>
                          </m:sub>
                        </m:sSub>
                      </m:fName>
                      <m:e>
                        <m:r>
                          <a:rPr lang="cs-CZ" sz="3200" b="0" i="1" dirty="0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𝑥</m:t>
                        </m:r>
                      </m:e>
                    </m:func>
                  </m:oMath>
                </a14:m>
                <a:r>
                  <a:rPr lang="cs-CZ" sz="3200" dirty="0" smtClean="0">
                    <a:latin typeface="Cambria Math"/>
                    <a:ea typeface="Cambria Math"/>
                    <a:cs typeface="Times New Roman" pitchFamily="18" charset="0"/>
                  </a:rPr>
                  <a:t> ⇔</a:t>
                </a:r>
                <a14:m>
                  <m:oMath xmlns:m="http://schemas.openxmlformats.org/officeDocument/2006/math">
                    <m:r>
                      <a:rPr lang="cs-CZ" sz="3200" b="0" i="1" dirty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𝑥</m:t>
                    </m:r>
                    <m:r>
                      <a:rPr lang="cs-CZ" sz="3200" b="0" i="1" dirty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sz="3200" b="0" i="1" dirty="0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3200" b="0" i="1" dirty="0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16</m:t>
                        </m:r>
                      </m:e>
                      <m:sup>
                        <m:f>
                          <m:fPr>
                            <m:ctrlPr>
                              <a:rPr lang="cs-CZ" sz="3200" b="0" i="1" dirty="0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fPr>
                          <m:num>
                            <m:r>
                              <a:rPr lang="cs-CZ" sz="3200" b="0" i="1" dirty="0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1</m:t>
                            </m:r>
                          </m:num>
                          <m:den>
                            <m:r>
                              <a:rPr lang="cs-CZ" sz="3200" b="0" i="1" dirty="0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2</m:t>
                            </m:r>
                          </m:den>
                        </m:f>
                      </m:sup>
                    </m:sSup>
                  </m:oMath>
                </a14:m>
                <a:endParaRPr lang="cs-CZ" sz="3200" dirty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9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2832" y="3429000"/>
                <a:ext cx="5567319" cy="864096"/>
              </a:xfrm>
              <a:prstGeom prst="rect">
                <a:avLst/>
              </a:prstGeom>
              <a:blipFill rotWithShape="1">
                <a:blip r:embed="rId7"/>
                <a:stretch>
                  <a:fillRect b="-283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65785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5" grpId="0"/>
      <p:bldP spid="18" grpId="0"/>
      <p:bldP spid="1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188640"/>
            <a:ext cx="8640960" cy="1143000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Úpravy logaritmů</a:t>
            </a:r>
          </a:p>
          <a:p>
            <a:pPr>
              <a:spcBef>
                <a:spcPct val="0"/>
              </a:spcBef>
              <a:defRPr/>
            </a:pPr>
            <a:endParaRPr lang="cs-CZ" sz="3200" dirty="0"/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385658" y="769262"/>
            <a:ext cx="8290798" cy="723900"/>
          </a:xfrm>
          <a:prstGeom prst="rect">
            <a:avLst/>
          </a:prstGeom>
        </p:spPr>
        <p:txBody>
          <a:bodyPr/>
          <a:lstStyle/>
          <a:p>
            <a:pPr marL="457200" indent="-457200">
              <a:spcBef>
                <a:spcPct val="0"/>
              </a:spcBef>
              <a:buFont typeface="Wingdings" pitchFamily="2" charset="2"/>
              <a:buChar char="Ø"/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Při úpravě logaritmů se řídíme těmito pravidly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Nadpis 1"/>
              <p:cNvSpPr txBox="1">
                <a:spLocks/>
              </p:cNvSpPr>
              <p:nvPr/>
            </p:nvSpPr>
            <p:spPr>
              <a:xfrm>
                <a:off x="1115616" y="1700808"/>
                <a:ext cx="5567319" cy="864096"/>
              </a:xfrm>
              <a:prstGeom prst="rect">
                <a:avLst/>
              </a:prstGeom>
            </p:spPr>
            <p:txBody>
              <a:bodyPr/>
              <a:lstStyle/>
              <a:p>
                <a:pPr marL="514350" indent="-514350">
                  <a:spcBef>
                    <a:spcPct val="0"/>
                  </a:spcBef>
                  <a:buFont typeface="+mj-lt"/>
                  <a:buAutoNum type="arabicPeriod"/>
                  <a:defRPr/>
                </a:pPr>
                <a14:m>
                  <m:oMath xmlns:m="http://schemas.openxmlformats.org/officeDocument/2006/math">
                    <m:func>
                      <m:funcPr>
                        <m:ctrlPr>
                          <a:rPr lang="cs-CZ" sz="3200" i="1" dirty="0" smtClean="0">
                            <a:solidFill>
                              <a:srgbClr val="FF0000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3200" i="1" dirty="0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3200" i="0" dirty="0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log</m:t>
                            </m:r>
                          </m:e>
                          <m:sub>
                            <m:r>
                              <a:rPr lang="cs-CZ" sz="3200" b="0" i="1" dirty="0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𝑎</m:t>
                            </m:r>
                          </m:sub>
                        </m:sSub>
                      </m:fName>
                      <m:e>
                        <m:r>
                          <a:rPr lang="cs-CZ" sz="3200" b="0" i="1" dirty="0" smtClean="0">
                            <a:solidFill>
                              <a:srgbClr val="FF0000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𝑟</m:t>
                        </m:r>
                        <m:r>
                          <a:rPr lang="cs-CZ" sz="3200" b="0" i="1" dirty="0" smtClean="0">
                            <a:solidFill>
                              <a:srgbClr val="FF0000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  <m:t>+</m:t>
                        </m:r>
                        <m:func>
                          <m:funcPr>
                            <m:ctrlPr>
                              <a:rPr lang="cs-CZ" sz="3200" b="0" i="1" dirty="0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</m:ctrlPr>
                          </m:funcPr>
                          <m:fName>
                            <m:sSub>
                              <m:sSubPr>
                                <m:ctrlPr>
                                  <a:rPr lang="cs-CZ" sz="3200" b="0" i="1" dirty="0" smtClean="0">
                                    <a:solidFill>
                                      <a:srgbClr val="FF0000"/>
                                    </a:solidFill>
                                    <a:latin typeface="Cambria Math"/>
                                    <a:ea typeface="+mj-ea"/>
                                    <a:cs typeface="Times New Roman" pitchFamily="18" charset="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cs-CZ" sz="3200" b="0" i="0" dirty="0" smtClean="0">
                                    <a:solidFill>
                                      <a:srgbClr val="FF0000"/>
                                    </a:solidFill>
                                    <a:latin typeface="Cambria Math"/>
                                    <a:ea typeface="+mj-ea"/>
                                    <a:cs typeface="Times New Roman" pitchFamily="18" charset="0"/>
                                  </a:rPr>
                                  <m:t>log</m:t>
                                </m:r>
                              </m:e>
                              <m:sub>
                                <m:r>
                                  <a:rPr lang="cs-CZ" sz="3200" b="0" i="1" dirty="0" smtClean="0">
                                    <a:solidFill>
                                      <a:srgbClr val="FF0000"/>
                                    </a:solidFill>
                                    <a:latin typeface="Cambria Math"/>
                                    <a:ea typeface="+mj-ea"/>
                                    <a:cs typeface="Times New Roman" pitchFamily="18" charset="0"/>
                                  </a:rPr>
                                  <m:t>𝑎</m:t>
                                </m:r>
                              </m:sub>
                            </m:sSub>
                          </m:fName>
                          <m:e>
                            <m:r>
                              <a:rPr lang="cs-CZ" sz="3200" b="0" i="1" dirty="0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𝑠</m:t>
                            </m:r>
                          </m:e>
                        </m:func>
                      </m:e>
                    </m:func>
                    <m:r>
                      <a:rPr lang="cs-CZ" sz="3200" b="0" i="1" dirty="0" smtClean="0">
                        <a:solidFill>
                          <a:srgbClr val="FF0000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=</m:t>
                    </m:r>
                    <m:func>
                      <m:funcPr>
                        <m:ctrlPr>
                          <a:rPr lang="cs-CZ" sz="3200" b="0" i="1" dirty="0" smtClean="0">
                            <a:solidFill>
                              <a:srgbClr val="FF0000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3200" b="0" i="1" dirty="0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3200" b="0" i="0" dirty="0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log</m:t>
                            </m:r>
                          </m:e>
                          <m:sub>
                            <m:r>
                              <a:rPr lang="cs-CZ" sz="3200" b="0" i="1" dirty="0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𝑎</m:t>
                            </m:r>
                          </m:sub>
                        </m:sSub>
                      </m:fName>
                      <m:e>
                        <m:d>
                          <m:dPr>
                            <m:ctrlPr>
                              <a:rPr lang="cs-CZ" sz="3200" b="0" i="1" dirty="0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sz="3200" i="1" dirty="0">
                                <a:solidFill>
                                  <a:srgbClr val="FF0000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  <m:t>𝑟</m:t>
                            </m:r>
                            <m:r>
                              <a:rPr lang="cs-CZ" sz="3200" i="1" dirty="0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∙</m:t>
                            </m:r>
                            <m:r>
                              <a:rPr lang="cs-CZ" sz="3200" i="1" dirty="0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𝑠</m:t>
                            </m:r>
                          </m:e>
                        </m:d>
                      </m:e>
                    </m:func>
                  </m:oMath>
                </a14:m>
                <a:endParaRPr lang="cs-CZ" sz="3200" dirty="0">
                  <a:solidFill>
                    <a:srgbClr val="FF0000"/>
                  </a:solidFill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9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1700808"/>
                <a:ext cx="5567319" cy="86409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Nadpis 1"/>
              <p:cNvSpPr txBox="1">
                <a:spLocks/>
              </p:cNvSpPr>
              <p:nvPr/>
            </p:nvSpPr>
            <p:spPr>
              <a:xfrm>
                <a:off x="1115616" y="2852936"/>
                <a:ext cx="5567319" cy="864096"/>
              </a:xfrm>
              <a:prstGeom prst="rect">
                <a:avLst/>
              </a:prstGeom>
            </p:spPr>
            <p:txBody>
              <a:bodyPr/>
              <a:lstStyle/>
              <a:p>
                <a:pPr marL="514350" indent="-514350">
                  <a:spcBef>
                    <a:spcPct val="0"/>
                  </a:spcBef>
                  <a:buFont typeface="+mj-lt"/>
                  <a:buAutoNum type="arabicPeriod" startAt="2"/>
                  <a:defRPr/>
                </a:pPr>
                <a14:m>
                  <m:oMath xmlns:m="http://schemas.openxmlformats.org/officeDocument/2006/math">
                    <m:func>
                      <m:funcPr>
                        <m:ctrlPr>
                          <a:rPr lang="cs-CZ" sz="3200" i="1" dirty="0" smtClean="0">
                            <a:solidFill>
                              <a:srgbClr val="FF0000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3200" i="1" dirty="0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3200" i="0" dirty="0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log</m:t>
                            </m:r>
                          </m:e>
                          <m:sub>
                            <m:r>
                              <a:rPr lang="cs-CZ" sz="3200" b="0" i="1" dirty="0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𝑎</m:t>
                            </m:r>
                          </m:sub>
                        </m:sSub>
                      </m:fName>
                      <m:e>
                        <m:r>
                          <a:rPr lang="cs-CZ" sz="3200" b="0" i="1" dirty="0" smtClean="0">
                            <a:solidFill>
                              <a:srgbClr val="FF0000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𝑟</m:t>
                        </m:r>
                        <m:r>
                          <a:rPr lang="cs-CZ" sz="3200" b="0" i="1" dirty="0" smtClean="0">
                            <a:solidFill>
                              <a:srgbClr val="FF0000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  <m:t>−</m:t>
                        </m:r>
                        <m:func>
                          <m:funcPr>
                            <m:ctrlPr>
                              <a:rPr lang="cs-CZ" sz="3200" b="0" i="1" dirty="0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</m:ctrlPr>
                          </m:funcPr>
                          <m:fName>
                            <m:sSub>
                              <m:sSubPr>
                                <m:ctrlPr>
                                  <a:rPr lang="cs-CZ" sz="3200" b="0" i="1" dirty="0" smtClean="0">
                                    <a:solidFill>
                                      <a:srgbClr val="FF0000"/>
                                    </a:solidFill>
                                    <a:latin typeface="Cambria Math"/>
                                    <a:ea typeface="+mj-ea"/>
                                    <a:cs typeface="Times New Roman" pitchFamily="18" charset="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cs-CZ" sz="3200" b="0" i="0" dirty="0" smtClean="0">
                                    <a:solidFill>
                                      <a:srgbClr val="FF0000"/>
                                    </a:solidFill>
                                    <a:latin typeface="Cambria Math"/>
                                    <a:ea typeface="+mj-ea"/>
                                    <a:cs typeface="Times New Roman" pitchFamily="18" charset="0"/>
                                  </a:rPr>
                                  <m:t>log</m:t>
                                </m:r>
                              </m:e>
                              <m:sub>
                                <m:r>
                                  <a:rPr lang="cs-CZ" sz="3200" b="0" i="1" dirty="0" smtClean="0">
                                    <a:solidFill>
                                      <a:srgbClr val="FF0000"/>
                                    </a:solidFill>
                                    <a:latin typeface="Cambria Math"/>
                                    <a:ea typeface="+mj-ea"/>
                                    <a:cs typeface="Times New Roman" pitchFamily="18" charset="0"/>
                                  </a:rPr>
                                  <m:t>𝑎</m:t>
                                </m:r>
                              </m:sub>
                            </m:sSub>
                          </m:fName>
                          <m:e>
                            <m:r>
                              <a:rPr lang="cs-CZ" sz="3200" b="0" i="1" dirty="0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𝑠</m:t>
                            </m:r>
                          </m:e>
                        </m:func>
                      </m:e>
                    </m:func>
                    <m:r>
                      <a:rPr lang="cs-CZ" sz="3200" b="0" i="1" dirty="0" smtClean="0">
                        <a:solidFill>
                          <a:srgbClr val="FF0000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=</m:t>
                    </m:r>
                    <m:func>
                      <m:funcPr>
                        <m:ctrlPr>
                          <a:rPr lang="cs-CZ" sz="3200" b="0" i="1" dirty="0" smtClean="0">
                            <a:solidFill>
                              <a:srgbClr val="FF0000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3200" b="0" i="1" dirty="0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3200" b="0" i="0" dirty="0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log</m:t>
                            </m:r>
                          </m:e>
                          <m:sub>
                            <m:r>
                              <a:rPr lang="cs-CZ" sz="3200" b="0" i="1" dirty="0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𝑎</m:t>
                            </m:r>
                          </m:sub>
                        </m:sSub>
                      </m:fName>
                      <m:e>
                        <m:d>
                          <m:dPr>
                            <m:ctrlPr>
                              <a:rPr lang="cs-CZ" sz="3200" b="0" i="1" dirty="0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cs-CZ" sz="3200" b="0" i="1" dirty="0" smtClean="0">
                                    <a:solidFill>
                                      <a:srgbClr val="FF0000"/>
                                    </a:solidFill>
                                    <a:latin typeface="Cambria Math"/>
                                    <a:ea typeface="+mj-ea"/>
                                    <a:cs typeface="Times New Roman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cs-CZ" sz="3200" b="0" i="1" dirty="0" smtClean="0">
                                    <a:solidFill>
                                      <a:srgbClr val="FF0000"/>
                                    </a:solidFill>
                                    <a:latin typeface="Cambria Math"/>
                                    <a:ea typeface="+mj-ea"/>
                                    <a:cs typeface="Times New Roman" pitchFamily="18" charset="0"/>
                                  </a:rPr>
                                  <m:t>𝑟</m:t>
                                </m:r>
                              </m:num>
                              <m:den>
                                <m:r>
                                  <a:rPr lang="cs-CZ" sz="3200" b="0" i="1" dirty="0" smtClean="0">
                                    <a:solidFill>
                                      <a:srgbClr val="FF0000"/>
                                    </a:solidFill>
                                    <a:latin typeface="Cambria Math"/>
                                    <a:ea typeface="+mj-ea"/>
                                    <a:cs typeface="Times New Roman" pitchFamily="18" charset="0"/>
                                  </a:rPr>
                                  <m:t>𝑠</m:t>
                                </m:r>
                              </m:den>
                            </m:f>
                          </m:e>
                        </m:d>
                      </m:e>
                    </m:func>
                  </m:oMath>
                </a14:m>
                <a:endParaRPr lang="cs-CZ" sz="3200" dirty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2852936"/>
                <a:ext cx="5567319" cy="86409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Nadpis 1"/>
              <p:cNvSpPr txBox="1">
                <a:spLocks/>
              </p:cNvSpPr>
              <p:nvPr/>
            </p:nvSpPr>
            <p:spPr>
              <a:xfrm>
                <a:off x="1115614" y="4077072"/>
                <a:ext cx="5567319" cy="864096"/>
              </a:xfrm>
              <a:prstGeom prst="rect">
                <a:avLst/>
              </a:prstGeom>
            </p:spPr>
            <p:txBody>
              <a:bodyPr/>
              <a:lstStyle/>
              <a:p>
                <a:pPr marL="514350" indent="-514350">
                  <a:spcBef>
                    <a:spcPct val="0"/>
                  </a:spcBef>
                  <a:buFont typeface="+mj-lt"/>
                  <a:buAutoNum type="arabicPeriod" startAt="3"/>
                  <a:defRPr/>
                </a:pPr>
                <a14:m>
                  <m:oMath xmlns:m="http://schemas.openxmlformats.org/officeDocument/2006/math">
                    <m:func>
                      <m:funcPr>
                        <m:ctrlPr>
                          <a:rPr lang="cs-CZ" sz="3200" i="1" dirty="0" smtClean="0">
                            <a:solidFill>
                              <a:srgbClr val="FF0000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3200" i="1" dirty="0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3200" b="0" i="0" dirty="0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s</m:t>
                            </m:r>
                            <m:r>
                              <a:rPr lang="cs-CZ" sz="3200" b="0" i="1" dirty="0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∙</m:t>
                            </m:r>
                            <m:r>
                              <m:rPr>
                                <m:sty m:val="p"/>
                              </m:rPr>
                              <a:rPr lang="cs-CZ" sz="3200" i="0" dirty="0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log</m:t>
                            </m:r>
                          </m:e>
                          <m:sub>
                            <m:r>
                              <a:rPr lang="cs-CZ" sz="3200" b="0" i="1" dirty="0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𝑎</m:t>
                            </m:r>
                          </m:sub>
                        </m:sSub>
                      </m:fName>
                      <m:e>
                        <m:r>
                          <a:rPr lang="cs-CZ" sz="3200" b="0" i="1" dirty="0" smtClean="0">
                            <a:solidFill>
                              <a:srgbClr val="FF0000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𝑟</m:t>
                        </m:r>
                      </m:e>
                    </m:func>
                    <m:r>
                      <a:rPr lang="cs-CZ" sz="3200" b="0" i="1" dirty="0" smtClean="0">
                        <a:solidFill>
                          <a:srgbClr val="FF0000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=</m:t>
                    </m:r>
                    <m:func>
                      <m:funcPr>
                        <m:ctrlPr>
                          <a:rPr lang="cs-CZ" sz="3200" b="0" i="1" dirty="0" smtClean="0">
                            <a:solidFill>
                              <a:srgbClr val="FF0000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3200" b="0" i="1" dirty="0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3200" b="0" i="0" dirty="0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log</m:t>
                            </m:r>
                          </m:e>
                          <m:sub>
                            <m:r>
                              <a:rPr lang="cs-CZ" sz="3200" b="0" i="1" dirty="0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𝑎</m:t>
                            </m:r>
                          </m:sub>
                        </m:sSub>
                      </m:fName>
                      <m:e>
                        <m:d>
                          <m:dPr>
                            <m:ctrlPr>
                              <a:rPr lang="cs-CZ" sz="3200" b="0" i="1" dirty="0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</m:ctrlPr>
                          </m:dPr>
                          <m:e>
                            <m:sSup>
                              <m:sSupPr>
                                <m:ctrlPr>
                                  <a:rPr lang="cs-CZ" sz="3200" b="0" i="1" dirty="0" smtClean="0">
                                    <a:solidFill>
                                      <a:srgbClr val="FF0000"/>
                                    </a:solidFill>
                                    <a:latin typeface="Cambria Math"/>
                                    <a:ea typeface="+mj-ea"/>
                                    <a:cs typeface="Times New Roman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cs-CZ" sz="3200" b="0" i="1" dirty="0" smtClean="0">
                                    <a:solidFill>
                                      <a:srgbClr val="FF0000"/>
                                    </a:solidFill>
                                    <a:latin typeface="Cambria Math"/>
                                    <a:ea typeface="+mj-ea"/>
                                    <a:cs typeface="Times New Roman" pitchFamily="18" charset="0"/>
                                  </a:rPr>
                                  <m:t>𝑟</m:t>
                                </m:r>
                              </m:e>
                              <m:sup>
                                <m:r>
                                  <a:rPr lang="cs-CZ" sz="3200" b="0" i="1" dirty="0" smtClean="0">
                                    <a:solidFill>
                                      <a:srgbClr val="FF0000"/>
                                    </a:solidFill>
                                    <a:latin typeface="Cambria Math"/>
                                    <a:ea typeface="+mj-ea"/>
                                    <a:cs typeface="Times New Roman" pitchFamily="18" charset="0"/>
                                  </a:rPr>
                                  <m:t>𝑠</m:t>
                                </m:r>
                              </m:sup>
                            </m:sSup>
                          </m:e>
                        </m:d>
                      </m:e>
                    </m:func>
                  </m:oMath>
                </a14:m>
                <a:endParaRPr lang="cs-CZ" sz="3200" dirty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4" y="4077072"/>
                <a:ext cx="5567319" cy="86409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09180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10" grpId="0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188640"/>
            <a:ext cx="8640960" cy="1143000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Logaritmické rovnice</a:t>
            </a:r>
          </a:p>
          <a:p>
            <a:pPr>
              <a:spcBef>
                <a:spcPct val="0"/>
              </a:spcBef>
              <a:defRPr/>
            </a:pPr>
            <a:endParaRPr lang="cs-CZ" sz="3200" dirty="0"/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385658" y="769262"/>
            <a:ext cx="8290798" cy="723900"/>
          </a:xfrm>
          <a:prstGeom prst="rect">
            <a:avLst/>
          </a:prstGeom>
        </p:spPr>
        <p:txBody>
          <a:bodyPr/>
          <a:lstStyle/>
          <a:p>
            <a:pPr marL="514350" indent="-514350">
              <a:spcBef>
                <a:spcPct val="0"/>
              </a:spcBef>
              <a:buFont typeface="+mj-lt"/>
              <a:buAutoNum type="arabicPeriod"/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Rovnici upravíme na tvar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Nadpis 1"/>
              <p:cNvSpPr txBox="1">
                <a:spLocks/>
              </p:cNvSpPr>
              <p:nvPr/>
            </p:nvSpPr>
            <p:spPr>
              <a:xfrm>
                <a:off x="1932356" y="1478068"/>
                <a:ext cx="5567319" cy="864096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3200" i="1" dirty="0" smtClean="0">
                              <a:solidFill>
                                <a:srgbClr val="FF0000"/>
                              </a:solidFill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funcPr>
                        <m:fName>
                          <m:sSub>
                            <m:sSubPr>
                              <m:ctrlPr>
                                <a:rPr lang="cs-CZ" sz="3200" i="1" dirty="0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ea typeface="+mj-ea"/>
                                  <a:cs typeface="Times New Roman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sz="3200" i="0" dirty="0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ea typeface="+mj-ea"/>
                                  <a:cs typeface="Times New Roman" pitchFamily="18" charset="0"/>
                                </a:rPr>
                                <m:t>log</m:t>
                              </m:r>
                            </m:e>
                            <m:sub>
                              <m:r>
                                <a:rPr lang="cs-CZ" sz="3200" b="0" i="1" dirty="0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ea typeface="+mj-ea"/>
                                  <a:cs typeface="Times New Roman" pitchFamily="18" charset="0"/>
                                </a:rPr>
                                <m:t>𝑎</m:t>
                              </m:r>
                            </m:sub>
                          </m:sSub>
                        </m:fName>
                        <m:e>
                          <m:r>
                            <a:rPr lang="cs-CZ" sz="3200" b="0" i="1" dirty="0" smtClean="0">
                              <a:solidFill>
                                <a:srgbClr val="FF0000"/>
                              </a:solidFill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𝑥</m:t>
                          </m:r>
                        </m:e>
                      </m:func>
                      <m:r>
                        <a:rPr lang="cs-CZ" sz="3200" b="0" i="1" dirty="0" smtClean="0">
                          <a:solidFill>
                            <a:srgbClr val="FF0000"/>
                          </a:solidFill>
                          <a:latin typeface="Cambria Math"/>
                          <a:ea typeface="+mj-ea"/>
                          <a:cs typeface="Times New Roman" pitchFamily="18" charset="0"/>
                        </a:rPr>
                        <m:t>=</m:t>
                      </m:r>
                      <m:func>
                        <m:funcPr>
                          <m:ctrlPr>
                            <a:rPr lang="cs-CZ" sz="3200" b="0" i="1" dirty="0" smtClean="0">
                              <a:solidFill>
                                <a:srgbClr val="FF0000"/>
                              </a:solidFill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funcPr>
                        <m:fName>
                          <m:sSub>
                            <m:sSubPr>
                              <m:ctrlPr>
                                <a:rPr lang="cs-CZ" sz="3200" b="0" i="1" dirty="0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ea typeface="+mj-ea"/>
                                  <a:cs typeface="Times New Roman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sz="3200" b="0" i="0" dirty="0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ea typeface="+mj-ea"/>
                                  <a:cs typeface="Times New Roman" pitchFamily="18" charset="0"/>
                                </a:rPr>
                                <m:t>log</m:t>
                              </m:r>
                            </m:e>
                            <m:sub>
                              <m:r>
                                <a:rPr lang="cs-CZ" sz="3200" b="0" i="1" dirty="0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ea typeface="+mj-ea"/>
                                  <a:cs typeface="Times New Roman" pitchFamily="18" charset="0"/>
                                </a:rPr>
                                <m:t>𝑎</m:t>
                              </m:r>
                            </m:sub>
                          </m:sSub>
                        </m:fName>
                        <m:e>
                          <m:r>
                            <a:rPr lang="cs-CZ" sz="3200" b="0" i="1" dirty="0" smtClean="0">
                              <a:solidFill>
                                <a:srgbClr val="FF0000"/>
                              </a:solidFill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𝑦</m:t>
                          </m:r>
                        </m:e>
                      </m:func>
                    </m:oMath>
                  </m:oMathPara>
                </a14:m>
                <a:endParaRPr lang="cs-CZ" sz="3200" dirty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32356" y="1478068"/>
                <a:ext cx="5567319" cy="86409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Nadpis 1"/>
          <p:cNvSpPr txBox="1">
            <a:spLocks/>
          </p:cNvSpPr>
          <p:nvPr/>
        </p:nvSpPr>
        <p:spPr>
          <a:xfrm>
            <a:off x="396976" y="2420888"/>
            <a:ext cx="8290798" cy="723900"/>
          </a:xfrm>
          <a:prstGeom prst="rect">
            <a:avLst/>
          </a:prstGeom>
        </p:spPr>
        <p:txBody>
          <a:bodyPr/>
          <a:lstStyle/>
          <a:p>
            <a:pPr marL="514350" indent="-514350">
              <a:spcBef>
                <a:spcPct val="0"/>
              </a:spcBef>
              <a:buFont typeface="+mj-lt"/>
              <a:buAutoNum type="arabicPeriod" startAt="2"/>
              <a:defRPr/>
            </a:pPr>
            <a:r>
              <a:rPr lang="cs-CZ" sz="3200" noProof="0" dirty="0" smtClean="0">
                <a:latin typeface="Times New Roman" pitchFamily="18" charset="0"/>
                <a:ea typeface="+mj-ea"/>
                <a:cs typeface="Times New Roman" pitchFamily="18" charset="0"/>
              </a:rPr>
              <a:t>Zrušíme logaritmy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Nadpis 1"/>
              <p:cNvSpPr txBox="1">
                <a:spLocks/>
              </p:cNvSpPr>
              <p:nvPr/>
            </p:nvSpPr>
            <p:spPr>
              <a:xfrm>
                <a:off x="1932355" y="3212976"/>
                <a:ext cx="5567319" cy="864096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3200" i="1" dirty="0" smtClean="0">
                              <a:solidFill>
                                <a:srgbClr val="FF0000"/>
                              </a:solidFill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funcPr>
                        <m:fName>
                          <m:sSub>
                            <m:sSubPr>
                              <m:ctrlPr>
                                <a:rPr lang="cs-CZ" sz="3200" i="1" dirty="0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ea typeface="+mj-ea"/>
                                  <a:cs typeface="Times New Roman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sz="3200" i="0" dirty="0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ea typeface="+mj-ea"/>
                                  <a:cs typeface="Times New Roman" pitchFamily="18" charset="0"/>
                                </a:rPr>
                                <m:t>log</m:t>
                              </m:r>
                            </m:e>
                            <m:sub>
                              <m:r>
                                <a:rPr lang="cs-CZ" sz="3200" b="0" i="1" dirty="0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ea typeface="+mj-ea"/>
                                  <a:cs typeface="Times New Roman" pitchFamily="18" charset="0"/>
                                </a:rPr>
                                <m:t>𝑎</m:t>
                              </m:r>
                            </m:sub>
                          </m:sSub>
                        </m:fName>
                        <m:e>
                          <m:r>
                            <a:rPr lang="cs-CZ" sz="3200" b="0" i="1" dirty="0" smtClean="0">
                              <a:solidFill>
                                <a:srgbClr val="FF0000"/>
                              </a:solidFill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𝑥</m:t>
                          </m:r>
                        </m:e>
                      </m:func>
                      <m:r>
                        <a:rPr lang="cs-CZ" sz="3200" b="0" i="1" dirty="0" smtClean="0">
                          <a:solidFill>
                            <a:srgbClr val="FF0000"/>
                          </a:solidFill>
                          <a:latin typeface="Cambria Math"/>
                          <a:ea typeface="+mj-ea"/>
                          <a:cs typeface="Times New Roman" pitchFamily="18" charset="0"/>
                        </a:rPr>
                        <m:t>=</m:t>
                      </m:r>
                      <m:func>
                        <m:funcPr>
                          <m:ctrlPr>
                            <a:rPr lang="cs-CZ" sz="3200" b="0" i="1" dirty="0" smtClean="0">
                              <a:solidFill>
                                <a:srgbClr val="FF0000"/>
                              </a:solidFill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funcPr>
                        <m:fName>
                          <m:sSub>
                            <m:sSubPr>
                              <m:ctrlPr>
                                <a:rPr lang="cs-CZ" sz="3200" b="0" i="1" dirty="0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ea typeface="+mj-ea"/>
                                  <a:cs typeface="Times New Roman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sz="3200" b="0" i="0" dirty="0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ea typeface="+mj-ea"/>
                                  <a:cs typeface="Times New Roman" pitchFamily="18" charset="0"/>
                                </a:rPr>
                                <m:t>log</m:t>
                              </m:r>
                            </m:e>
                            <m:sub>
                              <m:r>
                                <a:rPr lang="cs-CZ" sz="3200" b="0" i="1" dirty="0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ea typeface="+mj-ea"/>
                                  <a:cs typeface="Times New Roman" pitchFamily="18" charset="0"/>
                                </a:rPr>
                                <m:t>𝑎</m:t>
                              </m:r>
                            </m:sub>
                          </m:sSub>
                        </m:fName>
                        <m:e>
                          <m:r>
                            <a:rPr lang="cs-CZ" sz="3200" b="0" i="1" dirty="0" smtClean="0">
                              <a:solidFill>
                                <a:srgbClr val="FF0000"/>
                              </a:solidFill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𝑦</m:t>
                          </m:r>
                        </m:e>
                      </m:func>
                    </m:oMath>
                  </m:oMathPara>
                </a14:m>
                <a:endParaRPr lang="cs-CZ" sz="3200" dirty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32355" y="3212976"/>
                <a:ext cx="5567319" cy="86409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Přímá spojnice 3"/>
          <p:cNvCxnSpPr/>
          <p:nvPr/>
        </p:nvCxnSpPr>
        <p:spPr>
          <a:xfrm flipV="1">
            <a:off x="3275856" y="3284984"/>
            <a:ext cx="792088" cy="504056"/>
          </a:xfrm>
          <a:prstGeom prst="line">
            <a:avLst/>
          </a:prstGeom>
          <a:ln w="412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4860032" y="3284984"/>
            <a:ext cx="792088" cy="504056"/>
          </a:xfrm>
          <a:prstGeom prst="line">
            <a:avLst/>
          </a:prstGeom>
          <a:ln w="412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Nadpis 1"/>
          <p:cNvSpPr txBox="1">
            <a:spLocks/>
          </p:cNvSpPr>
          <p:nvPr/>
        </p:nvSpPr>
        <p:spPr>
          <a:xfrm>
            <a:off x="396976" y="4079176"/>
            <a:ext cx="8290798" cy="723900"/>
          </a:xfrm>
          <a:prstGeom prst="rect">
            <a:avLst/>
          </a:prstGeom>
        </p:spPr>
        <p:txBody>
          <a:bodyPr/>
          <a:lstStyle/>
          <a:p>
            <a:pPr marL="514350" indent="-514350">
              <a:spcBef>
                <a:spcPct val="0"/>
              </a:spcBef>
              <a:buFont typeface="+mj-lt"/>
              <a:buAutoNum type="arabicPeriod" startAt="3"/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Dostaneme rovnici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Nadpis 1"/>
              <p:cNvSpPr txBox="1">
                <a:spLocks/>
              </p:cNvSpPr>
              <p:nvPr/>
            </p:nvSpPr>
            <p:spPr>
              <a:xfrm>
                <a:off x="1932356" y="4803076"/>
                <a:ext cx="5567319" cy="864096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0" i="1" dirty="0" smtClean="0">
                          <a:solidFill>
                            <a:srgbClr val="FF0000"/>
                          </a:solidFill>
                          <a:latin typeface="Cambria Math"/>
                          <a:ea typeface="+mj-ea"/>
                          <a:cs typeface="Times New Roman" pitchFamily="18" charset="0"/>
                        </a:rPr>
                        <m:t>𝑥</m:t>
                      </m:r>
                      <m:r>
                        <a:rPr lang="cs-CZ" sz="3200" b="0" i="1" dirty="0" smtClean="0">
                          <a:solidFill>
                            <a:srgbClr val="FF0000"/>
                          </a:solidFill>
                          <a:latin typeface="Cambria Math"/>
                          <a:ea typeface="+mj-ea"/>
                          <a:cs typeface="Times New Roman" pitchFamily="18" charset="0"/>
                        </a:rPr>
                        <m:t>=</m:t>
                      </m:r>
                      <m:r>
                        <a:rPr lang="cs-CZ" sz="3200" b="0" i="1" dirty="0" smtClean="0">
                          <a:solidFill>
                            <a:srgbClr val="FF0000"/>
                          </a:solidFill>
                          <a:latin typeface="Cambria Math"/>
                          <a:ea typeface="+mj-ea"/>
                          <a:cs typeface="Times New Roman" pitchFamily="18" charset="0"/>
                        </a:rPr>
                        <m:t>𝑦</m:t>
                      </m:r>
                    </m:oMath>
                  </m:oMathPara>
                </a14:m>
                <a:endParaRPr lang="cs-CZ" sz="3200" dirty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32356" y="4803076"/>
                <a:ext cx="5567319" cy="86409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22148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1" grpId="0"/>
      <p:bldP spid="8" grpId="0"/>
      <p:bldP spid="9" grpId="0"/>
      <p:bldP spid="13" grpId="0"/>
      <p:bldP spid="1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15586" y="260648"/>
            <a:ext cx="8136904" cy="64807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dirty="0" smtClean="0">
                <a:latin typeface="Cambria Math"/>
                <a:ea typeface="Cambria Math"/>
                <a:cs typeface="Times New Roman" pitchFamily="18" charset="0"/>
              </a:rPr>
              <a:t>Použité zdroje:</a:t>
            </a:r>
            <a:endParaRPr kumimoji="0" lang="cs-CZ" sz="3600" b="1" i="0" u="dbl" strike="noStrike" kern="1200" cap="none" spc="0" normalizeH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622326" y="1061120"/>
            <a:ext cx="8136904" cy="648072"/>
          </a:xfrm>
          <a:prstGeom prst="rect">
            <a:avLst/>
          </a:prstGeom>
        </p:spPr>
        <p:txBody>
          <a:bodyPr/>
          <a:lstStyle/>
          <a:p>
            <a:pPr lvl="0">
              <a:spcBef>
                <a:spcPct val="0"/>
              </a:spcBef>
              <a:defRPr/>
            </a:pPr>
            <a:r>
              <a:rPr lang="cs-CZ" sz="3600" dirty="0"/>
              <a:t>Veškerý text je dílem autora </a:t>
            </a:r>
            <a:r>
              <a:rPr lang="cs-CZ" sz="3600" dirty="0" smtClean="0"/>
              <a:t>materiálu.</a:t>
            </a:r>
            <a:endParaRPr kumimoji="0" lang="cs-CZ" sz="3600" b="1" i="0" u="dbl" strike="noStrike" kern="1200" cap="none" spc="0" normalizeH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2175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2435</TotalTime>
  <Words>582</Words>
  <Application>Microsoft Office PowerPoint</Application>
  <PresentationFormat>Předvádění na obrazovce (4:3)</PresentationFormat>
  <Paragraphs>82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BANKOVNÍ PRODUKTY</dc:title>
  <dc:creator>dostalkovaveronika</dc:creator>
  <cp:lastModifiedBy>uzivatel</cp:lastModifiedBy>
  <cp:revision>241</cp:revision>
  <dcterms:created xsi:type="dcterms:W3CDTF">2012-06-26T05:52:08Z</dcterms:created>
  <dcterms:modified xsi:type="dcterms:W3CDTF">2013-02-07T09:09:34Z</dcterms:modified>
</cp:coreProperties>
</file>