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8" r:id="rId3"/>
    <p:sldId id="275" r:id="rId4"/>
    <p:sldId id="270" r:id="rId5"/>
    <p:sldId id="271" r:id="rId6"/>
    <p:sldId id="272" r:id="rId7"/>
    <p:sldId id="273" r:id="rId8"/>
    <p:sldId id="274" r:id="rId9"/>
    <p:sldId id="27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&#253;dlo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office.microsoft.com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ream.cz/video/18247-jak-se-co-dela-mydlo" TargetMode="External"/><Relationship Id="rId2" Type="http://schemas.openxmlformats.org/officeDocument/2006/relationships/hyperlink" Target="http://www.youtube.com/watch?v=LEKOfVzq6sQ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7772400" cy="2971800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 algn="r"/>
            <a:endParaRPr lang="cs-CZ" dirty="0" smtClean="0"/>
          </a:p>
          <a:p>
            <a:pPr algn="r"/>
            <a:endParaRPr lang="cs-CZ" dirty="0" smtClean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60648"/>
            <a:ext cx="6577209" cy="1080120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2801560"/>
              </p:ext>
            </p:extLst>
          </p:nvPr>
        </p:nvGraphicFramePr>
        <p:xfrm>
          <a:off x="251520" y="1628800"/>
          <a:ext cx="8208912" cy="5256156"/>
        </p:xfrm>
        <a:graphic>
          <a:graphicData uri="http://schemas.openxmlformats.org/drawingml/2006/table">
            <a:tbl>
              <a:tblPr firstRow="1" firstCol="1" bandRow="1" bandCol="1">
                <a:tableStyleId>{5940675A-B579-460E-94D1-54222C63F5DA}</a:tableStyleId>
              </a:tblPr>
              <a:tblGrid>
                <a:gridCol w="2467856"/>
                <a:gridCol w="5741056"/>
              </a:tblGrid>
              <a:tr h="468952">
                <a:tc gridSpan="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i="1" kern="12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                                      EU_52_sada1_18_ZPM_Ruční</a:t>
                      </a:r>
                      <a:r>
                        <a:rPr lang="cs-CZ" sz="1200" b="1" i="1" kern="1200" baseline="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výroba mýdla</a:t>
                      </a:r>
                      <a:r>
                        <a:rPr lang="cs-CZ" sz="1200" b="1" i="1" kern="12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_Cup</a:t>
                      </a:r>
                      <a:r>
                        <a:rPr lang="cs-CZ" sz="1400" b="1" i="1" kern="12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</a:t>
                      </a:r>
                      <a:endParaRPr lang="cs-CZ" sz="1400" dirty="0" smtClean="0">
                        <a:solidFill>
                          <a:schemeClr val="bg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4431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Název školy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Střední škola, Základní škola a Mateřská škola, Karviná, p. o.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49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Bc</a:t>
                      </a: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. Kateřina Cuperová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431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Prostřednictvím </a:t>
                      </a: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 žáci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prohlubují</a:t>
                      </a: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estetické cítění,  procvičují jemnou motoriku, prohlubují smyslové počitky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344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Vzdělávací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oblast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Odborné </a:t>
                      </a: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činnosti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431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Předmět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Zpracování přírodního materiálu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431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Tematická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oblast/téma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2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Zpracování </a:t>
                      </a: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přírodního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materiálu/Výroba</a:t>
                      </a: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mýdla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431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Výsledky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Znát význam, účel, a užitečnost vykonané práce, nakládat s materiály s ohledem na životní prostředí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165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Klíčová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60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Druh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učebního materiálu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PPT </a:t>
                      </a: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26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Typ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Střední </a:t>
                      </a: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vzdělávání, 1. ročník Praktické školy jednoleté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431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Ověřeno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</a:t>
                      </a: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: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21.3. 2013                         </a:t>
                      </a: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Třída: I. PRŠ 1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590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Zdroj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Vlastní tvorba i</a:t>
                      </a: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fotodokumentace autora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  <a:hlinkClick r:id="rId3"/>
                        </a:rPr>
                        <a:t>http://cs.wikipedia.org/wiki/Mýdlo</a:t>
                      </a:r>
                      <a:endParaRPr lang="cs-CZ" sz="12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b="0" i="0" u="sng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4"/>
                        </a:rPr>
                        <a:t>www.office.microsoft.com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43608" y="2332281"/>
            <a:ext cx="705678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accent3">
                    <a:lumMod val="50000"/>
                  </a:schemeClr>
                </a:solidFill>
              </a:rPr>
              <a:t>     </a:t>
            </a:r>
            <a:endParaRPr lang="cs-CZ" sz="5400" dirty="0"/>
          </a:p>
        </p:txBody>
      </p:sp>
      <p:sp>
        <p:nvSpPr>
          <p:cNvPr id="3" name="Nadpis 1"/>
          <p:cNvSpPr>
            <a:spLocks noGrp="1"/>
          </p:cNvSpPr>
          <p:nvPr>
            <p:ph type="ctrTitle"/>
          </p:nvPr>
        </p:nvSpPr>
        <p:spPr>
          <a:xfrm>
            <a:off x="2051720" y="712101"/>
            <a:ext cx="7704856" cy="3240360"/>
          </a:xfrm>
        </p:spPr>
        <p:txBody>
          <a:bodyPr/>
          <a:lstStyle/>
          <a:p>
            <a:pPr algn="ctr"/>
            <a:r>
              <a:rPr lang="cs-CZ" sz="6600" b="1" dirty="0" smtClean="0">
                <a:solidFill>
                  <a:schemeClr val="bg1"/>
                </a:solidFill>
              </a:rPr>
              <a:t>Ruční výroba mýdla</a:t>
            </a:r>
            <a:r>
              <a:rPr lang="cs-CZ" sz="6600" b="1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sz="66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</a:b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3076" name="Picture 4" descr="bubliny,čisticí potřeby,domácnosti,hygiena,mýdla,osobní hygiena,péče o vzhle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996952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4847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300334"/>
            <a:ext cx="7239000" cy="1143000"/>
          </a:xfrm>
        </p:spPr>
        <p:txBody>
          <a:bodyPr>
            <a:normAutofit/>
          </a:bodyPr>
          <a:lstStyle/>
          <a:p>
            <a:pPr algn="ctr"/>
            <a:r>
              <a:rPr lang="cs-CZ" sz="6000" dirty="0" smtClean="0"/>
              <a:t>MÝDLO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780928"/>
            <a:ext cx="7884368" cy="4846320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Mýdlo je směs 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organických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látek v pevné nebo kapalné 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formě.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 Je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používáno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jako prostředek osobní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hygieny i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pro čištění povrchů (zejména odmašťování) a k praní prádla.</a:t>
            </a:r>
            <a:r>
              <a:rPr lang="cs-CZ" dirty="0"/>
              <a:t> </a:t>
            </a:r>
            <a:endParaRPr lang="cs-CZ" dirty="0" smtClean="0"/>
          </a:p>
          <a:p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Mýdlo se vyrábí procesem zvaným zmýdelňování nebo též saponifikace z přírodních nebo chemicky upravených 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tuků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" name="Picture 2" descr="C:\Users\pc\Desktop\fotky škola\P218005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636" y="404664"/>
            <a:ext cx="2706855" cy="2030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domácnosti,fotografie,hygiena,kohoutky,mýdla,mytí rukou,osobní hygiena,péče o vzhled,ruce,ruční mytí,zdravotní péč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8033" y="188641"/>
            <a:ext cx="2808312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0216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-315416"/>
            <a:ext cx="7239000" cy="1143000"/>
          </a:xfrm>
        </p:spPr>
        <p:txBody>
          <a:bodyPr/>
          <a:lstStyle/>
          <a:p>
            <a:r>
              <a:rPr lang="cs-CZ" dirty="0" smtClean="0"/>
              <a:t>Ruční výroba mýdla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05840"/>
            <a:ext cx="8316416" cy="5852160"/>
          </a:xfrm>
        </p:spPr>
        <p:txBody>
          <a:bodyPr/>
          <a:lstStyle/>
          <a:p>
            <a:r>
              <a:rPr lang="cs-CZ" b="1" dirty="0">
                <a:solidFill>
                  <a:schemeClr val="accent3">
                    <a:lumMod val="75000"/>
                  </a:schemeClr>
                </a:solidFill>
              </a:rPr>
              <a:t>K ruční výrobě mýdel budete potřebovat tyto věci: struhadlo, různě barevná mýdla, tekuté 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mýdlo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b="1" dirty="0">
                <a:solidFill>
                  <a:schemeClr val="accent3">
                    <a:lumMod val="75000"/>
                  </a:schemeClr>
                </a:solidFill>
              </a:rPr>
              <a:t>Pro dozdobení se budou hodit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i </a:t>
            </a:r>
            <a:r>
              <a:rPr lang="cs-CZ" b="1" dirty="0">
                <a:solidFill>
                  <a:schemeClr val="accent3">
                    <a:lumMod val="75000"/>
                  </a:schemeClr>
                </a:solidFill>
              </a:rPr>
              <a:t>sušené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bylinky, rostlinky, sušené ovoce, vonné esence a </a:t>
            </a:r>
            <a:r>
              <a:rPr lang="cs-CZ" b="1" dirty="0">
                <a:solidFill>
                  <a:schemeClr val="accent3">
                    <a:lumMod val="75000"/>
                  </a:schemeClr>
                </a:solidFill>
              </a:rPr>
              <a:t>cokoliv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dalšího, co vás </a:t>
            </a:r>
            <a:r>
              <a:rPr lang="cs-CZ" b="1" dirty="0">
                <a:solidFill>
                  <a:schemeClr val="accent3">
                    <a:lumMod val="75000"/>
                  </a:schemeClr>
                </a:solidFill>
              </a:rPr>
              <a:t>napadne</a:t>
            </a:r>
          </a:p>
        </p:txBody>
      </p:sp>
      <p:pic>
        <p:nvPicPr>
          <p:cNvPr id="1026" name="Picture 2" descr="C:\Users\pc\Desktop\fotky škola\P217003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959" y="2416154"/>
            <a:ext cx="1512168" cy="2538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Desktop\fotky škola\P218005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7" y="2406491"/>
            <a:ext cx="3768441" cy="2826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Desktop\fotky škola\P2180059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765372" y="2991481"/>
            <a:ext cx="2551777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0641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8913" y="-387424"/>
            <a:ext cx="7242048" cy="1143000"/>
          </a:xfrm>
        </p:spPr>
        <p:txBody>
          <a:bodyPr/>
          <a:lstStyle/>
          <a:p>
            <a:r>
              <a:rPr lang="cs-CZ" dirty="0" smtClean="0"/>
              <a:t>Postup: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72007" y="908720"/>
            <a:ext cx="5004048" cy="6082145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Mýdlo 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nejdříve nastrouháme na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struhadle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Hoblinky mýdla pak budeme potřebovat pro novou mýdlovou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hmotu</a:t>
            </a:r>
          </a:p>
          <a:p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Hodí se různě barevná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mýdla, 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protože každé mýdlo má po nastrouhání jinou strukturu</a:t>
            </a:r>
          </a:p>
        </p:txBody>
      </p:sp>
      <p:pic>
        <p:nvPicPr>
          <p:cNvPr id="2050" name="Picture 2" descr="C:\Users\pc\Desktop\fotky škola\P220009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629590"/>
            <a:ext cx="2040437" cy="1530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Desktop\fotky škola\P220009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202860">
            <a:off x="5040050" y="3145622"/>
            <a:ext cx="3552607" cy="2760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3268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332656"/>
            <a:ext cx="5400600" cy="6292564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rgbClr val="C00000"/>
                </a:solidFill>
              </a:rPr>
              <a:t>Do směsi nastrouhaného mýdla přidáme tekuté </a:t>
            </a:r>
            <a:r>
              <a:rPr lang="cs-CZ" b="1" dirty="0" smtClean="0">
                <a:solidFill>
                  <a:srgbClr val="C00000"/>
                </a:solidFill>
              </a:rPr>
              <a:t>mýdlo a začneme </a:t>
            </a:r>
            <a:r>
              <a:rPr lang="cs-CZ" b="1" dirty="0">
                <a:solidFill>
                  <a:srgbClr val="C00000"/>
                </a:solidFill>
              </a:rPr>
              <a:t>zpracovávat hmotu tak, aby byla </a:t>
            </a:r>
            <a:r>
              <a:rPr lang="cs-CZ" b="1" dirty="0" smtClean="0">
                <a:solidFill>
                  <a:srgbClr val="C00000"/>
                </a:solidFill>
              </a:rPr>
              <a:t>tvarovatelná</a:t>
            </a: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dirty="0">
                <a:solidFill>
                  <a:srgbClr val="C00000"/>
                </a:solidFill>
              </a:rPr>
              <a:t>Do hmoty nezapomeneme vmíchat trochu </a:t>
            </a:r>
            <a:r>
              <a:rPr lang="cs-CZ" b="1" dirty="0" smtClean="0">
                <a:solidFill>
                  <a:srgbClr val="C00000"/>
                </a:solidFill>
              </a:rPr>
              <a:t>vonných </a:t>
            </a:r>
            <a:r>
              <a:rPr lang="cs-CZ" b="1" dirty="0">
                <a:solidFill>
                  <a:srgbClr val="C00000"/>
                </a:solidFill>
              </a:rPr>
              <a:t>esencí</a:t>
            </a:r>
            <a:r>
              <a:rPr lang="cs-CZ" dirty="0">
                <a:solidFill>
                  <a:srgbClr val="C00000"/>
                </a:solidFill>
              </a:rPr>
              <a:t>, které dají mýdlu výraznou vůni. </a:t>
            </a: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Velice </a:t>
            </a:r>
            <a:r>
              <a:rPr lang="cs-CZ" dirty="0">
                <a:solidFill>
                  <a:srgbClr val="C00000"/>
                </a:solidFill>
              </a:rPr>
              <a:t>dobré zkušenosti </a:t>
            </a: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máme </a:t>
            </a:r>
            <a:r>
              <a:rPr lang="cs-CZ" dirty="0">
                <a:solidFill>
                  <a:srgbClr val="C00000"/>
                </a:solidFill>
              </a:rPr>
              <a:t>s vůněmi limetky</a:t>
            </a:r>
            <a:r>
              <a:rPr lang="cs-CZ" dirty="0" smtClean="0">
                <a:solidFill>
                  <a:srgbClr val="C00000"/>
                </a:solidFill>
              </a:rPr>
              <a:t>,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</a:t>
            </a:r>
            <a:r>
              <a:rPr lang="cs-CZ" dirty="0">
                <a:solidFill>
                  <a:srgbClr val="C00000"/>
                </a:solidFill>
              </a:rPr>
              <a:t>levandule, vanilky apod.</a:t>
            </a:r>
          </a:p>
          <a:p>
            <a:endParaRPr lang="cs-CZ" dirty="0" smtClean="0"/>
          </a:p>
        </p:txBody>
      </p:sp>
      <p:pic>
        <p:nvPicPr>
          <p:cNvPr id="3074" name="Picture 2" descr="C:\Users\pc\Desktop\fotky škola\P220008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653111" y="2995961"/>
            <a:ext cx="3598418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\Desktop\fotky škola\P220008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831536"/>
            <a:ext cx="1148260" cy="1403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fotografie,hygiena,myčky,mydliny,mýdlo,praní,ruc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6952" y="318236"/>
            <a:ext cx="201622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7818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7239000" cy="6123080"/>
          </a:xfrm>
        </p:spPr>
        <p:txBody>
          <a:bodyPr/>
          <a:lstStyle/>
          <a:p>
            <a:r>
              <a:rPr lang="cs-CZ" b="1" dirty="0" smtClean="0">
                <a:solidFill>
                  <a:schemeClr val="accent3"/>
                </a:solidFill>
              </a:rPr>
              <a:t>Začneme </a:t>
            </a:r>
            <a:r>
              <a:rPr lang="cs-CZ" b="1" dirty="0">
                <a:solidFill>
                  <a:schemeClr val="accent3"/>
                </a:solidFill>
              </a:rPr>
              <a:t>tvarovat mýdlo do výsledného </a:t>
            </a:r>
            <a:r>
              <a:rPr lang="cs-CZ" b="1" dirty="0" smtClean="0">
                <a:solidFill>
                  <a:schemeClr val="accent3"/>
                </a:solidFill>
              </a:rPr>
              <a:t>tvaru - </a:t>
            </a:r>
            <a:r>
              <a:rPr lang="cs-CZ" b="1" dirty="0">
                <a:solidFill>
                  <a:schemeClr val="accent3"/>
                </a:solidFill>
              </a:rPr>
              <a:t>srdíčka, kostky, oválu a </a:t>
            </a:r>
            <a:r>
              <a:rPr lang="cs-CZ" b="1" dirty="0" smtClean="0">
                <a:solidFill>
                  <a:schemeClr val="accent3"/>
                </a:solidFill>
              </a:rPr>
              <a:t>podobně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chemeClr val="accent3"/>
                </a:solidFill>
              </a:rPr>
              <a:t>Můžeme tvarovat ručně nebo použít formičky</a:t>
            </a:r>
          </a:p>
          <a:p>
            <a:endParaRPr lang="cs-CZ" b="1" dirty="0">
              <a:solidFill>
                <a:schemeClr val="accent3"/>
              </a:solidFill>
            </a:endParaRPr>
          </a:p>
        </p:txBody>
      </p:sp>
      <p:pic>
        <p:nvPicPr>
          <p:cNvPr id="4101" name="Picture 5" descr="C:\Users\pc\Desktop\fotky škola\P220009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098075">
            <a:off x="4426722" y="2640642"/>
            <a:ext cx="3819712" cy="3875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pc\Desktop\fotky škola\P220009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11683">
            <a:off x="741279" y="2942723"/>
            <a:ext cx="2569477" cy="1932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Zobrazit podrobnost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5052294"/>
            <a:ext cx="1501650" cy="1501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0488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Závěr: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Pro dozdobení přidáme sušené květiny nebo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bylinky</a:t>
            </a:r>
          </a:p>
          <a:p>
            <a:r>
              <a:rPr lang="pl-PL" b="1" dirty="0" smtClean="0">
                <a:solidFill>
                  <a:schemeClr val="accent6">
                    <a:lumMod val="75000"/>
                  </a:schemeClr>
                </a:solidFill>
              </a:rPr>
              <a:t>Všechny </a:t>
            </a:r>
            <a:r>
              <a:rPr lang="pl-PL" b="1" dirty="0">
                <a:solidFill>
                  <a:schemeClr val="accent6">
                    <a:lumMod val="75000"/>
                  </a:schemeClr>
                </a:solidFill>
              </a:rPr>
              <a:t>ozdoby zatlačíme do </a:t>
            </a:r>
            <a:r>
              <a:rPr lang="pl-PL" b="1" dirty="0" smtClean="0">
                <a:solidFill>
                  <a:schemeClr val="accent6">
                    <a:lumMod val="75000"/>
                  </a:schemeClr>
                </a:solidFill>
              </a:rPr>
              <a:t>mýdla</a:t>
            </a:r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Dáreček necháme pár hodin "ztvrdnout", ideální je nechat ho takto "zvětrávat" do druhého dne</a:t>
            </a:r>
          </a:p>
        </p:txBody>
      </p:sp>
      <p:pic>
        <p:nvPicPr>
          <p:cNvPr id="5122" name="Picture 2" descr="C:\Users\pc\Desktop\fotky škola\P220009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399987"/>
            <a:ext cx="2304256" cy="2028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pc\Desktop\fotky škola\P220009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483119">
            <a:off x="3411174" y="4890551"/>
            <a:ext cx="1341932" cy="1233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pc\Desktop\fotky škola\P2210099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8292" y="3999072"/>
            <a:ext cx="2592288" cy="2644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1785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Výroba mýdla</a:t>
            </a:r>
            <a:r>
              <a:rPr lang="cs-CZ" dirty="0" smtClean="0"/>
              <a:t>: </a:t>
            </a:r>
            <a:r>
              <a:rPr lang="cs-CZ" sz="2200" dirty="0" smtClean="0"/>
              <a:t>internetové odkazy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Ruční výroba mýdla: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www.youtube.com/watch?v=LEKOfVzq6sQ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u="sng" dirty="0">
                <a:solidFill>
                  <a:schemeClr val="accent6">
                    <a:lumMod val="75000"/>
                  </a:schemeClr>
                </a:solidFill>
                <a:hlinkClick r:id="rId3"/>
              </a:rPr>
              <a:t>Výroba tekutého i tuhého mýdla v laboratoři: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  <a:hlinkClick r:id="rId3"/>
            </a:endParaRPr>
          </a:p>
          <a:p>
            <a:r>
              <a:rPr lang="cs-CZ" dirty="0">
                <a:hlinkClick r:id="rId3"/>
              </a:rPr>
              <a:t>http://www.stream.cz/video/18247-jak-se-co-dela-mydlo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3378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Vlastní 17">
      <a:dk1>
        <a:sysClr val="windowText" lastClr="000000"/>
      </a:dk1>
      <a:lt1>
        <a:sysClr val="window" lastClr="FFFFFF"/>
      </a:lt1>
      <a:dk2>
        <a:srgbClr val="FFE4F2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372</TotalTime>
  <Words>252</Words>
  <Application>Microsoft Office PowerPoint</Application>
  <PresentationFormat>Předvádění na obrazovce (4:3)</PresentationFormat>
  <Paragraphs>87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Prezentace aplikace PowerPoint</vt:lpstr>
      <vt:lpstr>Ruční výroba mýdla  </vt:lpstr>
      <vt:lpstr>MÝDLO</vt:lpstr>
      <vt:lpstr>Ruční výroba mýdla</vt:lpstr>
      <vt:lpstr>Postup:</vt:lpstr>
      <vt:lpstr>Prezentace aplikace PowerPoint</vt:lpstr>
      <vt:lpstr>Prezentace aplikace PowerPoint</vt:lpstr>
      <vt:lpstr>Závěr:</vt:lpstr>
      <vt:lpstr>Výroba mýdla: internetové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pc</cp:lastModifiedBy>
  <cp:revision>51</cp:revision>
  <dcterms:modified xsi:type="dcterms:W3CDTF">2013-02-21T13:44:49Z</dcterms:modified>
</cp:coreProperties>
</file>